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9" r:id="rId2"/>
  </p:sldMasterIdLst>
  <p:notesMasterIdLst>
    <p:notesMasterId r:id="rId211"/>
  </p:notesMasterIdLst>
  <p:handoutMasterIdLst>
    <p:handoutMasterId r:id="rId212"/>
  </p:handoutMasterIdLst>
  <p:sldIdLst>
    <p:sldId id="292" r:id="rId3"/>
    <p:sldId id="293" r:id="rId4"/>
    <p:sldId id="294" r:id="rId5"/>
    <p:sldId id="295" r:id="rId6"/>
    <p:sldId id="296" r:id="rId7"/>
    <p:sldId id="297" r:id="rId8"/>
    <p:sldId id="298" r:id="rId9"/>
    <p:sldId id="299" r:id="rId10"/>
    <p:sldId id="300" r:id="rId11"/>
    <p:sldId id="291" r:id="rId12"/>
    <p:sldId id="301" r:id="rId13"/>
    <p:sldId id="302" r:id="rId14"/>
    <p:sldId id="303" r:id="rId15"/>
    <p:sldId id="4446" r:id="rId16"/>
    <p:sldId id="4447" r:id="rId17"/>
    <p:sldId id="306" r:id="rId18"/>
    <p:sldId id="327" r:id="rId19"/>
    <p:sldId id="328" r:id="rId20"/>
    <p:sldId id="329" r:id="rId21"/>
    <p:sldId id="30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30" r:id="rId42"/>
    <p:sldId id="331" r:id="rId43"/>
    <p:sldId id="332" r:id="rId44"/>
    <p:sldId id="333" r:id="rId45"/>
    <p:sldId id="334" r:id="rId46"/>
    <p:sldId id="335" r:id="rId47"/>
    <p:sldId id="336" r:id="rId48"/>
    <p:sldId id="337" r:id="rId49"/>
    <p:sldId id="338" r:id="rId50"/>
    <p:sldId id="342" r:id="rId51"/>
    <p:sldId id="340" r:id="rId52"/>
    <p:sldId id="344" r:id="rId53"/>
    <p:sldId id="348" r:id="rId54"/>
    <p:sldId id="349" r:id="rId55"/>
    <p:sldId id="345" r:id="rId56"/>
    <p:sldId id="346" r:id="rId57"/>
    <p:sldId id="347" r:id="rId58"/>
    <p:sldId id="350" r:id="rId59"/>
    <p:sldId id="351" r:id="rId60"/>
    <p:sldId id="352" r:id="rId61"/>
    <p:sldId id="353" r:id="rId62"/>
    <p:sldId id="354" r:id="rId63"/>
    <p:sldId id="355" r:id="rId64"/>
    <p:sldId id="356" r:id="rId65"/>
    <p:sldId id="357" r:id="rId66"/>
    <p:sldId id="358" r:id="rId67"/>
    <p:sldId id="359" r:id="rId68"/>
    <p:sldId id="360" r:id="rId69"/>
    <p:sldId id="361" r:id="rId70"/>
    <p:sldId id="362" r:id="rId71"/>
    <p:sldId id="363" r:id="rId72"/>
    <p:sldId id="364" r:id="rId73"/>
    <p:sldId id="366" r:id="rId74"/>
    <p:sldId id="368" r:id="rId75"/>
    <p:sldId id="369" r:id="rId76"/>
    <p:sldId id="370" r:id="rId77"/>
    <p:sldId id="371" r:id="rId78"/>
    <p:sldId id="372" r:id="rId79"/>
    <p:sldId id="373" r:id="rId80"/>
    <p:sldId id="374" r:id="rId81"/>
    <p:sldId id="375" r:id="rId82"/>
    <p:sldId id="402" r:id="rId83"/>
    <p:sldId id="403" r:id="rId84"/>
    <p:sldId id="404" r:id="rId85"/>
    <p:sldId id="405" r:id="rId86"/>
    <p:sldId id="406" r:id="rId87"/>
    <p:sldId id="407" r:id="rId88"/>
    <p:sldId id="408" r:id="rId89"/>
    <p:sldId id="409" r:id="rId90"/>
    <p:sldId id="410" r:id="rId91"/>
    <p:sldId id="411" r:id="rId92"/>
    <p:sldId id="412" r:id="rId93"/>
    <p:sldId id="413" r:id="rId94"/>
    <p:sldId id="414" r:id="rId95"/>
    <p:sldId id="415" r:id="rId96"/>
    <p:sldId id="416" r:id="rId97"/>
    <p:sldId id="417" r:id="rId98"/>
    <p:sldId id="418" r:id="rId99"/>
    <p:sldId id="419" r:id="rId100"/>
    <p:sldId id="420" r:id="rId101"/>
    <p:sldId id="421" r:id="rId102"/>
    <p:sldId id="422" r:id="rId103"/>
    <p:sldId id="400" r:id="rId104"/>
    <p:sldId id="423" r:id="rId105"/>
    <p:sldId id="424" r:id="rId106"/>
    <p:sldId id="425" r:id="rId107"/>
    <p:sldId id="426" r:id="rId108"/>
    <p:sldId id="427" r:id="rId109"/>
    <p:sldId id="428" r:id="rId110"/>
    <p:sldId id="429" r:id="rId111"/>
    <p:sldId id="430" r:id="rId112"/>
    <p:sldId id="431" r:id="rId113"/>
    <p:sldId id="432" r:id="rId114"/>
    <p:sldId id="433" r:id="rId115"/>
    <p:sldId id="434" r:id="rId116"/>
    <p:sldId id="435" r:id="rId117"/>
    <p:sldId id="436" r:id="rId118"/>
    <p:sldId id="437" r:id="rId119"/>
    <p:sldId id="438" r:id="rId120"/>
    <p:sldId id="439" r:id="rId121"/>
    <p:sldId id="440" r:id="rId122"/>
    <p:sldId id="441" r:id="rId123"/>
    <p:sldId id="442" r:id="rId124"/>
    <p:sldId id="443" r:id="rId125"/>
    <p:sldId id="444" r:id="rId126"/>
    <p:sldId id="497" r:id="rId127"/>
    <p:sldId id="498" r:id="rId128"/>
    <p:sldId id="499" r:id="rId129"/>
    <p:sldId id="500" r:id="rId130"/>
    <p:sldId id="501" r:id="rId131"/>
    <p:sldId id="502" r:id="rId132"/>
    <p:sldId id="503" r:id="rId133"/>
    <p:sldId id="504" r:id="rId134"/>
    <p:sldId id="505" r:id="rId135"/>
    <p:sldId id="506" r:id="rId136"/>
    <p:sldId id="507" r:id="rId137"/>
    <p:sldId id="508" r:id="rId138"/>
    <p:sldId id="509" r:id="rId139"/>
    <p:sldId id="510" r:id="rId140"/>
    <p:sldId id="511" r:id="rId141"/>
    <p:sldId id="512" r:id="rId142"/>
    <p:sldId id="513" r:id="rId143"/>
    <p:sldId id="514" r:id="rId144"/>
    <p:sldId id="515" r:id="rId145"/>
    <p:sldId id="516" r:id="rId146"/>
    <p:sldId id="517" r:id="rId147"/>
    <p:sldId id="518" r:id="rId148"/>
    <p:sldId id="519" r:id="rId149"/>
    <p:sldId id="520" r:id="rId150"/>
    <p:sldId id="521" r:id="rId151"/>
    <p:sldId id="522" r:id="rId152"/>
    <p:sldId id="523" r:id="rId153"/>
    <p:sldId id="524" r:id="rId154"/>
    <p:sldId id="525" r:id="rId155"/>
    <p:sldId id="445" r:id="rId156"/>
    <p:sldId id="446" r:id="rId157"/>
    <p:sldId id="447" r:id="rId158"/>
    <p:sldId id="448" r:id="rId159"/>
    <p:sldId id="449" r:id="rId160"/>
    <p:sldId id="450" r:id="rId161"/>
    <p:sldId id="451" r:id="rId162"/>
    <p:sldId id="452" r:id="rId163"/>
    <p:sldId id="339" r:id="rId164"/>
    <p:sldId id="453" r:id="rId165"/>
    <p:sldId id="341" r:id="rId166"/>
    <p:sldId id="454" r:id="rId167"/>
    <p:sldId id="455" r:id="rId168"/>
    <p:sldId id="343" r:id="rId169"/>
    <p:sldId id="456" r:id="rId170"/>
    <p:sldId id="457" r:id="rId171"/>
    <p:sldId id="458" r:id="rId172"/>
    <p:sldId id="459" r:id="rId173"/>
    <p:sldId id="460" r:id="rId174"/>
    <p:sldId id="461" r:id="rId175"/>
    <p:sldId id="462" r:id="rId176"/>
    <p:sldId id="463" r:id="rId177"/>
    <p:sldId id="464" r:id="rId178"/>
    <p:sldId id="465" r:id="rId179"/>
    <p:sldId id="466" r:id="rId180"/>
    <p:sldId id="467" r:id="rId181"/>
    <p:sldId id="468" r:id="rId182"/>
    <p:sldId id="469" r:id="rId183"/>
    <p:sldId id="470" r:id="rId184"/>
    <p:sldId id="471" r:id="rId185"/>
    <p:sldId id="472" r:id="rId186"/>
    <p:sldId id="473" r:id="rId187"/>
    <p:sldId id="474" r:id="rId188"/>
    <p:sldId id="475" r:id="rId189"/>
    <p:sldId id="476" r:id="rId190"/>
    <p:sldId id="477" r:id="rId191"/>
    <p:sldId id="478" r:id="rId192"/>
    <p:sldId id="479" r:id="rId193"/>
    <p:sldId id="480" r:id="rId194"/>
    <p:sldId id="481" r:id="rId195"/>
    <p:sldId id="482" r:id="rId196"/>
    <p:sldId id="483" r:id="rId197"/>
    <p:sldId id="484" r:id="rId198"/>
    <p:sldId id="485" r:id="rId199"/>
    <p:sldId id="486" r:id="rId200"/>
    <p:sldId id="487" r:id="rId201"/>
    <p:sldId id="488" r:id="rId202"/>
    <p:sldId id="489" r:id="rId203"/>
    <p:sldId id="490" r:id="rId204"/>
    <p:sldId id="491" r:id="rId205"/>
    <p:sldId id="492" r:id="rId206"/>
    <p:sldId id="493" r:id="rId207"/>
    <p:sldId id="494" r:id="rId208"/>
    <p:sldId id="495" r:id="rId209"/>
    <p:sldId id="496" r:id="rId210"/>
  </p:sldIdLst>
  <p:sldSz cx="12192000" cy="6858000"/>
  <p:notesSz cx="7104063"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主題一" id="{33DB7FFF-3E68-47D9-8F1A-A33FEEBEA819}">
          <p14:sldIdLst>
            <p14:sldId id="292"/>
            <p14:sldId id="293"/>
            <p14:sldId id="294"/>
            <p14:sldId id="295"/>
            <p14:sldId id="296"/>
            <p14:sldId id="297"/>
            <p14:sldId id="298"/>
            <p14:sldId id="299"/>
          </p14:sldIdLst>
        </p14:section>
        <p14:section name="主題二" id="{4A83A54D-43A5-4217-9470-E7726F2524FA}">
          <p14:sldIdLst>
            <p14:sldId id="300"/>
            <p14:sldId id="291"/>
            <p14:sldId id="301"/>
            <p14:sldId id="302"/>
            <p14:sldId id="303"/>
            <p14:sldId id="4446"/>
            <p14:sldId id="4447"/>
            <p14:sldId id="306"/>
            <p14:sldId id="327"/>
            <p14:sldId id="328"/>
            <p14:sldId id="329"/>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30"/>
            <p14:sldId id="331"/>
            <p14:sldId id="332"/>
            <p14:sldId id="333"/>
            <p14:sldId id="334"/>
            <p14:sldId id="335"/>
            <p14:sldId id="336"/>
            <p14:sldId id="337"/>
            <p14:sldId id="338"/>
            <p14:sldId id="342"/>
            <p14:sldId id="340"/>
            <p14:sldId id="344"/>
            <p14:sldId id="348"/>
            <p14:sldId id="349"/>
            <p14:sldId id="345"/>
            <p14:sldId id="346"/>
            <p14:sldId id="347"/>
            <p14:sldId id="350"/>
            <p14:sldId id="351"/>
            <p14:sldId id="352"/>
            <p14:sldId id="353"/>
            <p14:sldId id="354"/>
            <p14:sldId id="355"/>
            <p14:sldId id="356"/>
            <p14:sldId id="357"/>
            <p14:sldId id="358"/>
            <p14:sldId id="359"/>
            <p14:sldId id="360"/>
            <p14:sldId id="361"/>
            <p14:sldId id="362"/>
            <p14:sldId id="363"/>
            <p14:sldId id="364"/>
            <p14:sldId id="366"/>
            <p14:sldId id="368"/>
            <p14:sldId id="369"/>
            <p14:sldId id="370"/>
            <p14:sldId id="371"/>
          </p14:sldIdLst>
        </p14:section>
        <p14:section name="主題三" id="{32A64460-390F-47D9-893B-C2DC69AC02B1}">
          <p14:sldIdLst>
            <p14:sldId id="372"/>
            <p14:sldId id="373"/>
            <p14:sldId id="374"/>
            <p14:sldId id="375"/>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00"/>
          </p14:sldIdLst>
        </p14:section>
        <p14:section name="主題四" id="{224C8279-044E-4E1A-934C-9D72709C6524}">
          <p14:sldIdLst>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Lst>
        </p14:section>
        <p14:section name="主題五" id="{B6E4DA76-D1C5-47C3-85B9-BF11A18DFCBF}">
          <p14:sldIdLst>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Lst>
        </p14:section>
        <p14:section name="主題六" id="{F8603606-4A3F-4C23-8F17-30F6AF168921}">
          <p14:sldIdLst>
            <p14:sldId id="445"/>
            <p14:sldId id="446"/>
            <p14:sldId id="447"/>
            <p14:sldId id="448"/>
            <p14:sldId id="449"/>
            <p14:sldId id="450"/>
            <p14:sldId id="451"/>
            <p14:sldId id="452"/>
            <p14:sldId id="339"/>
            <p14:sldId id="453"/>
            <p14:sldId id="341"/>
            <p14:sldId id="454"/>
            <p14:sldId id="455"/>
            <p14:sldId id="343"/>
            <p14:sldId id="456"/>
            <p14:sldId id="457"/>
            <p14:sldId id="458"/>
            <p14:sldId id="459"/>
            <p14:sldId id="460"/>
          </p14:sldIdLst>
        </p14:section>
        <p14:section name="主題七" id="{11F4A744-B81E-4F09-9492-5FA6E5A14779}">
          <p14:sldIdLst>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6E0"/>
    <a:srgbClr val="E3D0BE"/>
    <a:srgbClr val="E9B77A"/>
    <a:srgbClr val="000000"/>
    <a:srgbClr val="F4DCBE"/>
    <a:srgbClr val="FCF4EA"/>
    <a:srgbClr val="717171"/>
    <a:srgbClr val="939393"/>
    <a:srgbClr val="F8CB90"/>
    <a:srgbClr val="F9F4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48" autoAdjust="0"/>
    <p:restoredTop sz="94637"/>
  </p:normalViewPr>
  <p:slideViewPr>
    <p:cSldViewPr snapToGrid="0" snapToObjects="1">
      <p:cViewPr varScale="1">
        <p:scale>
          <a:sx n="106" d="100"/>
          <a:sy n="106" d="100"/>
        </p:scale>
        <p:origin x="78" y="78"/>
      </p:cViewPr>
      <p:guideLst/>
    </p:cSldViewPr>
  </p:slideViewPr>
  <p:notesTextViewPr>
    <p:cViewPr>
      <p:scale>
        <a:sx n="3" d="2"/>
        <a:sy n="3" d="2"/>
      </p:scale>
      <p:origin x="0" y="0"/>
    </p:cViewPr>
  </p:notesTextViewPr>
  <p:notesViewPr>
    <p:cSldViewPr snapToGrid="0" snapToObjects="1">
      <p:cViewPr varScale="1">
        <p:scale>
          <a:sx n="63" d="100"/>
          <a:sy n="63" d="100"/>
        </p:scale>
        <p:origin x="3206"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viewProps" Target="view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theme" Target="theme/theme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handoutMaster" Target="handoutMasters/handout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8ADAE11D-21C3-45E7-BD8F-980AC0D75F40}"/>
              </a:ext>
            </a:extLst>
          </p:cNvPr>
          <p:cNvSpPr>
            <a:spLocks noGrp="1"/>
          </p:cNvSpPr>
          <p:nvPr>
            <p:ph type="hdr" sz="quarter"/>
          </p:nvPr>
        </p:nvSpPr>
        <p:spPr>
          <a:xfrm>
            <a:off x="0" y="0"/>
            <a:ext cx="3078428" cy="513508"/>
          </a:xfrm>
          <a:prstGeom prst="rect">
            <a:avLst/>
          </a:prstGeom>
        </p:spPr>
        <p:txBody>
          <a:bodyPr vert="horz" lIns="95491" tIns="47745" rIns="95491" bIns="47745" rtlCol="0"/>
          <a:lstStyle>
            <a:lvl1pPr algn="l">
              <a:defRPr sz="1300"/>
            </a:lvl1pPr>
          </a:lstStyle>
          <a:p>
            <a:endParaRPr lang="zh-TW" altLang="en-US"/>
          </a:p>
        </p:txBody>
      </p:sp>
      <p:sp>
        <p:nvSpPr>
          <p:cNvPr id="3" name="日期版面配置區 2">
            <a:extLst>
              <a:ext uri="{FF2B5EF4-FFF2-40B4-BE49-F238E27FC236}">
                <a16:creationId xmlns:a16="http://schemas.microsoft.com/office/drawing/2014/main" id="{6795E501-58C5-44F0-98DE-D1A857EC35DD}"/>
              </a:ext>
            </a:extLst>
          </p:cNvPr>
          <p:cNvSpPr>
            <a:spLocks noGrp="1"/>
          </p:cNvSpPr>
          <p:nvPr>
            <p:ph type="dt" sz="quarter" idx="1"/>
          </p:nvPr>
        </p:nvSpPr>
        <p:spPr>
          <a:xfrm>
            <a:off x="4023991" y="0"/>
            <a:ext cx="3078428" cy="513508"/>
          </a:xfrm>
          <a:prstGeom prst="rect">
            <a:avLst/>
          </a:prstGeom>
        </p:spPr>
        <p:txBody>
          <a:bodyPr vert="horz" lIns="95491" tIns="47745" rIns="95491" bIns="47745" rtlCol="0"/>
          <a:lstStyle>
            <a:lvl1pPr algn="r">
              <a:defRPr sz="1300"/>
            </a:lvl1pPr>
          </a:lstStyle>
          <a:p>
            <a:fld id="{D8D3D443-5C2A-4CC7-B8F8-B734D4C749EC}" type="datetimeFigureOut">
              <a:rPr lang="zh-TW" altLang="en-US" smtClean="0"/>
              <a:t>2022/1/8</a:t>
            </a:fld>
            <a:endParaRPr lang="zh-TW" altLang="en-US"/>
          </a:p>
        </p:txBody>
      </p:sp>
      <p:sp>
        <p:nvSpPr>
          <p:cNvPr id="4" name="頁尾版面配置區 3">
            <a:extLst>
              <a:ext uri="{FF2B5EF4-FFF2-40B4-BE49-F238E27FC236}">
                <a16:creationId xmlns:a16="http://schemas.microsoft.com/office/drawing/2014/main" id="{6692D13F-1113-409C-9CC6-C691C8EEDF59}"/>
              </a:ext>
            </a:extLst>
          </p:cNvPr>
          <p:cNvSpPr>
            <a:spLocks noGrp="1"/>
          </p:cNvSpPr>
          <p:nvPr>
            <p:ph type="ftr" sz="quarter" idx="2"/>
          </p:nvPr>
        </p:nvSpPr>
        <p:spPr>
          <a:xfrm>
            <a:off x="0" y="9721107"/>
            <a:ext cx="3078428" cy="513507"/>
          </a:xfrm>
          <a:prstGeom prst="rect">
            <a:avLst/>
          </a:prstGeom>
        </p:spPr>
        <p:txBody>
          <a:bodyPr vert="horz" lIns="95491" tIns="47745" rIns="95491" bIns="47745" rtlCol="0" anchor="b"/>
          <a:lstStyle>
            <a:lvl1pPr algn="l">
              <a:defRPr sz="1300"/>
            </a:lvl1pPr>
          </a:lstStyle>
          <a:p>
            <a:endParaRPr lang="zh-TW" altLang="en-US"/>
          </a:p>
        </p:txBody>
      </p:sp>
      <p:sp>
        <p:nvSpPr>
          <p:cNvPr id="5" name="投影片編號版面配置區 4">
            <a:extLst>
              <a:ext uri="{FF2B5EF4-FFF2-40B4-BE49-F238E27FC236}">
                <a16:creationId xmlns:a16="http://schemas.microsoft.com/office/drawing/2014/main" id="{F8DDD500-1498-434E-A8FE-4AB4DA2DDA4C}"/>
              </a:ext>
            </a:extLst>
          </p:cNvPr>
          <p:cNvSpPr>
            <a:spLocks noGrp="1"/>
          </p:cNvSpPr>
          <p:nvPr>
            <p:ph type="sldNum" sz="quarter" idx="3"/>
          </p:nvPr>
        </p:nvSpPr>
        <p:spPr>
          <a:xfrm>
            <a:off x="4023991" y="9721107"/>
            <a:ext cx="3078428" cy="513507"/>
          </a:xfrm>
          <a:prstGeom prst="rect">
            <a:avLst/>
          </a:prstGeom>
        </p:spPr>
        <p:txBody>
          <a:bodyPr vert="horz" lIns="95491" tIns="47745" rIns="95491" bIns="47745" rtlCol="0" anchor="b"/>
          <a:lstStyle>
            <a:lvl1pPr algn="r">
              <a:defRPr sz="1300"/>
            </a:lvl1pPr>
          </a:lstStyle>
          <a:p>
            <a:fld id="{C797A33F-94C5-473F-9D2C-5B68437A312E}" type="slidenum">
              <a:rPr lang="zh-TW" altLang="en-US" smtClean="0"/>
              <a:t>‹#›</a:t>
            </a:fld>
            <a:endParaRPr lang="zh-TW" altLang="en-US"/>
          </a:p>
        </p:txBody>
      </p:sp>
    </p:spTree>
    <p:extLst>
      <p:ext uri="{BB962C8B-B14F-4D97-AF65-F5344CB8AC3E}">
        <p14:creationId xmlns:p14="http://schemas.microsoft.com/office/powerpoint/2010/main" val="37092958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8428" cy="513508"/>
          </a:xfrm>
          <a:prstGeom prst="rect">
            <a:avLst/>
          </a:prstGeom>
        </p:spPr>
        <p:txBody>
          <a:bodyPr vert="horz" lIns="95491" tIns="47745" rIns="95491" bIns="47745" rtlCol="0"/>
          <a:lstStyle>
            <a:lvl1pPr algn="l">
              <a:defRPr sz="1300"/>
            </a:lvl1pPr>
          </a:lstStyle>
          <a:p>
            <a:endParaRPr kumimoji="1" lang="zh-TW" altLang="en-US"/>
          </a:p>
        </p:txBody>
      </p:sp>
      <p:sp>
        <p:nvSpPr>
          <p:cNvPr id="3" name="日期版面配置區 2"/>
          <p:cNvSpPr>
            <a:spLocks noGrp="1"/>
          </p:cNvSpPr>
          <p:nvPr>
            <p:ph type="dt" idx="1"/>
          </p:nvPr>
        </p:nvSpPr>
        <p:spPr>
          <a:xfrm>
            <a:off x="4023991" y="0"/>
            <a:ext cx="3078428" cy="513508"/>
          </a:xfrm>
          <a:prstGeom prst="rect">
            <a:avLst/>
          </a:prstGeom>
        </p:spPr>
        <p:txBody>
          <a:bodyPr vert="horz" lIns="95491" tIns="47745" rIns="95491" bIns="47745" rtlCol="0"/>
          <a:lstStyle>
            <a:lvl1pPr algn="r">
              <a:defRPr sz="1300"/>
            </a:lvl1pPr>
          </a:lstStyle>
          <a:p>
            <a:fld id="{B417F4FD-E270-0E4D-BF7B-6A62AAB42064}" type="datetimeFigureOut">
              <a:rPr kumimoji="1" lang="zh-TW" altLang="en-US" smtClean="0"/>
              <a:t>2022/1/8</a:t>
            </a:fld>
            <a:endParaRPr kumimoji="1" lang="zh-TW" altLang="en-US"/>
          </a:p>
        </p:txBody>
      </p:sp>
      <p:sp>
        <p:nvSpPr>
          <p:cNvPr id="4" name="投影片影像版面配置區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5491" tIns="47745" rIns="95491" bIns="47745" rtlCol="0" anchor="ctr"/>
          <a:lstStyle/>
          <a:p>
            <a:endParaRPr lang="zh-TW" altLang="en-US"/>
          </a:p>
        </p:txBody>
      </p:sp>
      <p:sp>
        <p:nvSpPr>
          <p:cNvPr id="5" name="備忘稿版面配置區 4"/>
          <p:cNvSpPr>
            <a:spLocks noGrp="1"/>
          </p:cNvSpPr>
          <p:nvPr>
            <p:ph type="body" sz="quarter" idx="3"/>
          </p:nvPr>
        </p:nvSpPr>
        <p:spPr>
          <a:xfrm>
            <a:off x="710407" y="4925408"/>
            <a:ext cx="5683250" cy="4029879"/>
          </a:xfrm>
          <a:prstGeom prst="rect">
            <a:avLst/>
          </a:prstGeom>
        </p:spPr>
        <p:txBody>
          <a:bodyPr vert="horz" lIns="95491" tIns="47745" rIns="95491" bIns="47745"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9721107"/>
            <a:ext cx="3078428" cy="513507"/>
          </a:xfrm>
          <a:prstGeom prst="rect">
            <a:avLst/>
          </a:prstGeom>
        </p:spPr>
        <p:txBody>
          <a:bodyPr vert="horz" lIns="95491" tIns="47745" rIns="95491" bIns="47745" rtlCol="0" anchor="b"/>
          <a:lstStyle>
            <a:lvl1pPr algn="l">
              <a:defRPr sz="1300"/>
            </a:lvl1pPr>
          </a:lstStyle>
          <a:p>
            <a:endParaRPr kumimoji="1" lang="zh-TW" altLang="en-US"/>
          </a:p>
        </p:txBody>
      </p:sp>
      <p:sp>
        <p:nvSpPr>
          <p:cNvPr id="7" name="投影片編號版面配置區 6"/>
          <p:cNvSpPr>
            <a:spLocks noGrp="1"/>
          </p:cNvSpPr>
          <p:nvPr>
            <p:ph type="sldNum" sz="quarter" idx="5"/>
          </p:nvPr>
        </p:nvSpPr>
        <p:spPr>
          <a:xfrm>
            <a:off x="4023991" y="9721107"/>
            <a:ext cx="3078428" cy="513507"/>
          </a:xfrm>
          <a:prstGeom prst="rect">
            <a:avLst/>
          </a:prstGeom>
        </p:spPr>
        <p:txBody>
          <a:bodyPr vert="horz" lIns="95491" tIns="47745" rIns="95491" bIns="47745" rtlCol="0" anchor="b"/>
          <a:lstStyle>
            <a:lvl1pPr algn="r">
              <a:defRPr sz="1300"/>
            </a:lvl1pPr>
          </a:lstStyle>
          <a:p>
            <a:fld id="{DA2A3283-901A-724C-8E16-3049BD89E564}" type="slidenum">
              <a:rPr kumimoji="1" lang="zh-TW" altLang="en-US" smtClean="0"/>
              <a:t>‹#›</a:t>
            </a:fld>
            <a:endParaRPr kumimoji="1" lang="zh-TW" altLang="en-US"/>
          </a:p>
        </p:txBody>
      </p:sp>
    </p:spTree>
    <p:extLst>
      <p:ext uri="{BB962C8B-B14F-4D97-AF65-F5344CB8AC3E}">
        <p14:creationId xmlns:p14="http://schemas.microsoft.com/office/powerpoint/2010/main" val="26342613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a:t>
            </a:fld>
            <a:endParaRPr kumimoji="1" lang="zh-TW" altLang="en-US"/>
          </a:p>
        </p:txBody>
      </p:sp>
    </p:spTree>
    <p:extLst>
      <p:ext uri="{BB962C8B-B14F-4D97-AF65-F5344CB8AC3E}">
        <p14:creationId xmlns:p14="http://schemas.microsoft.com/office/powerpoint/2010/main" val="405135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10</a:t>
            </a:fld>
            <a:endParaRPr kumimoji="1" lang="zh-TW" altLang="en-US"/>
          </a:p>
        </p:txBody>
      </p:sp>
    </p:spTree>
    <p:extLst>
      <p:ext uri="{BB962C8B-B14F-4D97-AF65-F5344CB8AC3E}">
        <p14:creationId xmlns:p14="http://schemas.microsoft.com/office/powerpoint/2010/main" val="32288190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100</a:t>
            </a:fld>
            <a:endParaRPr kumimoji="1" lang="zh-TW" altLang="en-US"/>
          </a:p>
        </p:txBody>
      </p:sp>
    </p:spTree>
    <p:extLst>
      <p:ext uri="{BB962C8B-B14F-4D97-AF65-F5344CB8AC3E}">
        <p14:creationId xmlns:p14="http://schemas.microsoft.com/office/powerpoint/2010/main" val="38622188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101</a:t>
            </a:fld>
            <a:endParaRPr kumimoji="1" lang="zh-TW" altLang="en-US"/>
          </a:p>
        </p:txBody>
      </p:sp>
    </p:spTree>
    <p:extLst>
      <p:ext uri="{BB962C8B-B14F-4D97-AF65-F5344CB8AC3E}">
        <p14:creationId xmlns:p14="http://schemas.microsoft.com/office/powerpoint/2010/main" val="17997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102</a:t>
            </a:fld>
            <a:endParaRPr kumimoji="1" lang="zh-TW" altLang="en-US"/>
          </a:p>
        </p:txBody>
      </p:sp>
    </p:spTree>
    <p:extLst>
      <p:ext uri="{BB962C8B-B14F-4D97-AF65-F5344CB8AC3E}">
        <p14:creationId xmlns:p14="http://schemas.microsoft.com/office/powerpoint/2010/main" val="35533434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103</a:t>
            </a:fld>
            <a:endParaRPr kumimoji="1" lang="zh-TW" altLang="en-US"/>
          </a:p>
        </p:txBody>
      </p:sp>
    </p:spTree>
    <p:extLst>
      <p:ext uri="{BB962C8B-B14F-4D97-AF65-F5344CB8AC3E}">
        <p14:creationId xmlns:p14="http://schemas.microsoft.com/office/powerpoint/2010/main" val="11125364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104</a:t>
            </a:fld>
            <a:endParaRPr kumimoji="1" lang="zh-TW" altLang="en-US"/>
          </a:p>
        </p:txBody>
      </p:sp>
    </p:spTree>
    <p:extLst>
      <p:ext uri="{BB962C8B-B14F-4D97-AF65-F5344CB8AC3E}">
        <p14:creationId xmlns:p14="http://schemas.microsoft.com/office/powerpoint/2010/main" val="8167545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105</a:t>
            </a:fld>
            <a:endParaRPr kumimoji="1" lang="zh-TW" altLang="en-US"/>
          </a:p>
        </p:txBody>
      </p:sp>
    </p:spTree>
    <p:extLst>
      <p:ext uri="{BB962C8B-B14F-4D97-AF65-F5344CB8AC3E}">
        <p14:creationId xmlns:p14="http://schemas.microsoft.com/office/powerpoint/2010/main" val="3434001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106</a:t>
            </a:fld>
            <a:endParaRPr kumimoji="1" lang="zh-TW" altLang="en-US"/>
          </a:p>
        </p:txBody>
      </p:sp>
    </p:spTree>
    <p:extLst>
      <p:ext uri="{BB962C8B-B14F-4D97-AF65-F5344CB8AC3E}">
        <p14:creationId xmlns:p14="http://schemas.microsoft.com/office/powerpoint/2010/main" val="37267865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107</a:t>
            </a:fld>
            <a:endParaRPr kumimoji="1" lang="zh-TW" altLang="en-US"/>
          </a:p>
        </p:txBody>
      </p:sp>
    </p:spTree>
    <p:extLst>
      <p:ext uri="{BB962C8B-B14F-4D97-AF65-F5344CB8AC3E}">
        <p14:creationId xmlns:p14="http://schemas.microsoft.com/office/powerpoint/2010/main" val="5764341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108</a:t>
            </a:fld>
            <a:endParaRPr kumimoji="1" lang="zh-TW" altLang="en-US"/>
          </a:p>
        </p:txBody>
      </p:sp>
    </p:spTree>
    <p:extLst>
      <p:ext uri="{BB962C8B-B14F-4D97-AF65-F5344CB8AC3E}">
        <p14:creationId xmlns:p14="http://schemas.microsoft.com/office/powerpoint/2010/main" val="29694313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109</a:t>
            </a:fld>
            <a:endParaRPr kumimoji="1" lang="zh-TW" altLang="en-US"/>
          </a:p>
        </p:txBody>
      </p:sp>
    </p:spTree>
    <p:extLst>
      <p:ext uri="{BB962C8B-B14F-4D97-AF65-F5344CB8AC3E}">
        <p14:creationId xmlns:p14="http://schemas.microsoft.com/office/powerpoint/2010/main" val="204934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11</a:t>
            </a:fld>
            <a:endParaRPr kumimoji="1" lang="zh-TW" altLang="en-US"/>
          </a:p>
        </p:txBody>
      </p:sp>
    </p:spTree>
    <p:extLst>
      <p:ext uri="{BB962C8B-B14F-4D97-AF65-F5344CB8AC3E}">
        <p14:creationId xmlns:p14="http://schemas.microsoft.com/office/powerpoint/2010/main" val="37145573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110</a:t>
            </a:fld>
            <a:endParaRPr kumimoji="1" lang="zh-TW" altLang="en-US"/>
          </a:p>
        </p:txBody>
      </p:sp>
    </p:spTree>
    <p:extLst>
      <p:ext uri="{BB962C8B-B14F-4D97-AF65-F5344CB8AC3E}">
        <p14:creationId xmlns:p14="http://schemas.microsoft.com/office/powerpoint/2010/main" val="218071843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111</a:t>
            </a:fld>
            <a:endParaRPr kumimoji="1" lang="zh-TW" altLang="en-US"/>
          </a:p>
        </p:txBody>
      </p:sp>
    </p:spTree>
    <p:extLst>
      <p:ext uri="{BB962C8B-B14F-4D97-AF65-F5344CB8AC3E}">
        <p14:creationId xmlns:p14="http://schemas.microsoft.com/office/powerpoint/2010/main" val="18819332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112</a:t>
            </a:fld>
            <a:endParaRPr kumimoji="1" lang="zh-TW" altLang="en-US"/>
          </a:p>
        </p:txBody>
      </p:sp>
    </p:spTree>
    <p:extLst>
      <p:ext uri="{BB962C8B-B14F-4D97-AF65-F5344CB8AC3E}">
        <p14:creationId xmlns:p14="http://schemas.microsoft.com/office/powerpoint/2010/main" val="19343376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113</a:t>
            </a:fld>
            <a:endParaRPr kumimoji="1" lang="zh-TW" altLang="en-US"/>
          </a:p>
        </p:txBody>
      </p:sp>
    </p:spTree>
    <p:extLst>
      <p:ext uri="{BB962C8B-B14F-4D97-AF65-F5344CB8AC3E}">
        <p14:creationId xmlns:p14="http://schemas.microsoft.com/office/powerpoint/2010/main" val="38503864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114</a:t>
            </a:fld>
            <a:endParaRPr kumimoji="1" lang="zh-TW" altLang="en-US"/>
          </a:p>
        </p:txBody>
      </p:sp>
    </p:spTree>
    <p:extLst>
      <p:ext uri="{BB962C8B-B14F-4D97-AF65-F5344CB8AC3E}">
        <p14:creationId xmlns:p14="http://schemas.microsoft.com/office/powerpoint/2010/main" val="297755784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115</a:t>
            </a:fld>
            <a:endParaRPr kumimoji="1" lang="zh-TW" altLang="en-US"/>
          </a:p>
        </p:txBody>
      </p:sp>
    </p:spTree>
    <p:extLst>
      <p:ext uri="{BB962C8B-B14F-4D97-AF65-F5344CB8AC3E}">
        <p14:creationId xmlns:p14="http://schemas.microsoft.com/office/powerpoint/2010/main" val="41366297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116</a:t>
            </a:fld>
            <a:endParaRPr kumimoji="1" lang="zh-TW" altLang="en-US"/>
          </a:p>
        </p:txBody>
      </p:sp>
    </p:spTree>
    <p:extLst>
      <p:ext uri="{BB962C8B-B14F-4D97-AF65-F5344CB8AC3E}">
        <p14:creationId xmlns:p14="http://schemas.microsoft.com/office/powerpoint/2010/main" val="40619087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117</a:t>
            </a:fld>
            <a:endParaRPr kumimoji="1" lang="zh-TW" altLang="en-US"/>
          </a:p>
        </p:txBody>
      </p:sp>
    </p:spTree>
    <p:extLst>
      <p:ext uri="{BB962C8B-B14F-4D97-AF65-F5344CB8AC3E}">
        <p14:creationId xmlns:p14="http://schemas.microsoft.com/office/powerpoint/2010/main" val="24623959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118</a:t>
            </a:fld>
            <a:endParaRPr kumimoji="1" lang="zh-TW" altLang="en-US"/>
          </a:p>
        </p:txBody>
      </p:sp>
    </p:spTree>
    <p:extLst>
      <p:ext uri="{BB962C8B-B14F-4D97-AF65-F5344CB8AC3E}">
        <p14:creationId xmlns:p14="http://schemas.microsoft.com/office/powerpoint/2010/main" val="37940489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119</a:t>
            </a:fld>
            <a:endParaRPr kumimoji="1" lang="zh-TW" altLang="en-US"/>
          </a:p>
        </p:txBody>
      </p:sp>
    </p:spTree>
    <p:extLst>
      <p:ext uri="{BB962C8B-B14F-4D97-AF65-F5344CB8AC3E}">
        <p14:creationId xmlns:p14="http://schemas.microsoft.com/office/powerpoint/2010/main" val="109902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12</a:t>
            </a:fld>
            <a:endParaRPr kumimoji="1" lang="zh-TW" altLang="en-US"/>
          </a:p>
        </p:txBody>
      </p:sp>
    </p:spTree>
    <p:extLst>
      <p:ext uri="{BB962C8B-B14F-4D97-AF65-F5344CB8AC3E}">
        <p14:creationId xmlns:p14="http://schemas.microsoft.com/office/powerpoint/2010/main" val="187541819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120</a:t>
            </a:fld>
            <a:endParaRPr kumimoji="1" lang="zh-TW" altLang="en-US"/>
          </a:p>
        </p:txBody>
      </p:sp>
    </p:spTree>
    <p:extLst>
      <p:ext uri="{BB962C8B-B14F-4D97-AF65-F5344CB8AC3E}">
        <p14:creationId xmlns:p14="http://schemas.microsoft.com/office/powerpoint/2010/main" val="35184969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121</a:t>
            </a:fld>
            <a:endParaRPr kumimoji="1" lang="zh-TW" altLang="en-US"/>
          </a:p>
        </p:txBody>
      </p:sp>
    </p:spTree>
    <p:extLst>
      <p:ext uri="{BB962C8B-B14F-4D97-AF65-F5344CB8AC3E}">
        <p14:creationId xmlns:p14="http://schemas.microsoft.com/office/powerpoint/2010/main" val="21053266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122</a:t>
            </a:fld>
            <a:endParaRPr kumimoji="1" lang="zh-TW" altLang="en-US"/>
          </a:p>
        </p:txBody>
      </p:sp>
    </p:spTree>
    <p:extLst>
      <p:ext uri="{BB962C8B-B14F-4D97-AF65-F5344CB8AC3E}">
        <p14:creationId xmlns:p14="http://schemas.microsoft.com/office/powerpoint/2010/main" val="42762622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123</a:t>
            </a:fld>
            <a:endParaRPr kumimoji="1" lang="zh-TW" altLang="en-US"/>
          </a:p>
        </p:txBody>
      </p:sp>
    </p:spTree>
    <p:extLst>
      <p:ext uri="{BB962C8B-B14F-4D97-AF65-F5344CB8AC3E}">
        <p14:creationId xmlns:p14="http://schemas.microsoft.com/office/powerpoint/2010/main" val="10877805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124</a:t>
            </a:fld>
            <a:endParaRPr kumimoji="1" lang="zh-TW" altLang="en-US"/>
          </a:p>
        </p:txBody>
      </p:sp>
    </p:spTree>
    <p:extLst>
      <p:ext uri="{BB962C8B-B14F-4D97-AF65-F5344CB8AC3E}">
        <p14:creationId xmlns:p14="http://schemas.microsoft.com/office/powerpoint/2010/main" val="3323441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125</a:t>
            </a:fld>
            <a:endParaRPr kumimoji="1" lang="zh-TW" altLang="en-US"/>
          </a:p>
        </p:txBody>
      </p:sp>
    </p:spTree>
    <p:extLst>
      <p:ext uri="{BB962C8B-B14F-4D97-AF65-F5344CB8AC3E}">
        <p14:creationId xmlns:p14="http://schemas.microsoft.com/office/powerpoint/2010/main" val="7537379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126</a:t>
            </a:fld>
            <a:endParaRPr kumimoji="1" lang="zh-TW" altLang="en-US"/>
          </a:p>
        </p:txBody>
      </p:sp>
    </p:spTree>
    <p:extLst>
      <p:ext uri="{BB962C8B-B14F-4D97-AF65-F5344CB8AC3E}">
        <p14:creationId xmlns:p14="http://schemas.microsoft.com/office/powerpoint/2010/main" val="42123311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127</a:t>
            </a:fld>
            <a:endParaRPr kumimoji="1" lang="zh-TW" altLang="en-US"/>
          </a:p>
        </p:txBody>
      </p:sp>
    </p:spTree>
    <p:extLst>
      <p:ext uri="{BB962C8B-B14F-4D97-AF65-F5344CB8AC3E}">
        <p14:creationId xmlns:p14="http://schemas.microsoft.com/office/powerpoint/2010/main" val="12139719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128</a:t>
            </a:fld>
            <a:endParaRPr kumimoji="1" lang="zh-TW" altLang="en-US"/>
          </a:p>
        </p:txBody>
      </p:sp>
    </p:spTree>
    <p:extLst>
      <p:ext uri="{BB962C8B-B14F-4D97-AF65-F5344CB8AC3E}">
        <p14:creationId xmlns:p14="http://schemas.microsoft.com/office/powerpoint/2010/main" val="259536893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129</a:t>
            </a:fld>
            <a:endParaRPr kumimoji="1" lang="zh-TW" altLang="en-US"/>
          </a:p>
        </p:txBody>
      </p:sp>
    </p:spTree>
    <p:extLst>
      <p:ext uri="{BB962C8B-B14F-4D97-AF65-F5344CB8AC3E}">
        <p14:creationId xmlns:p14="http://schemas.microsoft.com/office/powerpoint/2010/main" val="3693555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13</a:t>
            </a:fld>
            <a:endParaRPr kumimoji="1" lang="zh-TW" altLang="en-US"/>
          </a:p>
        </p:txBody>
      </p:sp>
    </p:spTree>
    <p:extLst>
      <p:ext uri="{BB962C8B-B14F-4D97-AF65-F5344CB8AC3E}">
        <p14:creationId xmlns:p14="http://schemas.microsoft.com/office/powerpoint/2010/main" val="160703942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130</a:t>
            </a:fld>
            <a:endParaRPr kumimoji="1" lang="zh-TW" altLang="en-US"/>
          </a:p>
        </p:txBody>
      </p:sp>
    </p:spTree>
    <p:extLst>
      <p:ext uri="{BB962C8B-B14F-4D97-AF65-F5344CB8AC3E}">
        <p14:creationId xmlns:p14="http://schemas.microsoft.com/office/powerpoint/2010/main" val="25477605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131</a:t>
            </a:fld>
            <a:endParaRPr kumimoji="1" lang="zh-TW" altLang="en-US"/>
          </a:p>
        </p:txBody>
      </p:sp>
    </p:spTree>
    <p:extLst>
      <p:ext uri="{BB962C8B-B14F-4D97-AF65-F5344CB8AC3E}">
        <p14:creationId xmlns:p14="http://schemas.microsoft.com/office/powerpoint/2010/main" val="389125082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132</a:t>
            </a:fld>
            <a:endParaRPr kumimoji="1" lang="zh-TW" altLang="en-US"/>
          </a:p>
        </p:txBody>
      </p:sp>
    </p:spTree>
    <p:extLst>
      <p:ext uri="{BB962C8B-B14F-4D97-AF65-F5344CB8AC3E}">
        <p14:creationId xmlns:p14="http://schemas.microsoft.com/office/powerpoint/2010/main" val="215454499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133</a:t>
            </a:fld>
            <a:endParaRPr kumimoji="1" lang="zh-TW" altLang="en-US"/>
          </a:p>
        </p:txBody>
      </p:sp>
    </p:spTree>
    <p:extLst>
      <p:ext uri="{BB962C8B-B14F-4D97-AF65-F5344CB8AC3E}">
        <p14:creationId xmlns:p14="http://schemas.microsoft.com/office/powerpoint/2010/main" val="13103773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134</a:t>
            </a:fld>
            <a:endParaRPr kumimoji="1" lang="zh-TW" altLang="en-US"/>
          </a:p>
        </p:txBody>
      </p:sp>
    </p:spTree>
    <p:extLst>
      <p:ext uri="{BB962C8B-B14F-4D97-AF65-F5344CB8AC3E}">
        <p14:creationId xmlns:p14="http://schemas.microsoft.com/office/powerpoint/2010/main" val="53658816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135</a:t>
            </a:fld>
            <a:endParaRPr kumimoji="1" lang="zh-TW" altLang="en-US"/>
          </a:p>
        </p:txBody>
      </p:sp>
    </p:spTree>
    <p:extLst>
      <p:ext uri="{BB962C8B-B14F-4D97-AF65-F5344CB8AC3E}">
        <p14:creationId xmlns:p14="http://schemas.microsoft.com/office/powerpoint/2010/main" val="19421656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136</a:t>
            </a:fld>
            <a:endParaRPr kumimoji="1" lang="zh-TW" altLang="en-US"/>
          </a:p>
        </p:txBody>
      </p:sp>
    </p:spTree>
    <p:extLst>
      <p:ext uri="{BB962C8B-B14F-4D97-AF65-F5344CB8AC3E}">
        <p14:creationId xmlns:p14="http://schemas.microsoft.com/office/powerpoint/2010/main" val="38335421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137</a:t>
            </a:fld>
            <a:endParaRPr kumimoji="1" lang="zh-TW" altLang="en-US"/>
          </a:p>
        </p:txBody>
      </p:sp>
    </p:spTree>
    <p:extLst>
      <p:ext uri="{BB962C8B-B14F-4D97-AF65-F5344CB8AC3E}">
        <p14:creationId xmlns:p14="http://schemas.microsoft.com/office/powerpoint/2010/main" val="214097250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138</a:t>
            </a:fld>
            <a:endParaRPr kumimoji="1" lang="zh-TW" altLang="en-US"/>
          </a:p>
        </p:txBody>
      </p:sp>
    </p:spTree>
    <p:extLst>
      <p:ext uri="{BB962C8B-B14F-4D97-AF65-F5344CB8AC3E}">
        <p14:creationId xmlns:p14="http://schemas.microsoft.com/office/powerpoint/2010/main" val="200762271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139</a:t>
            </a:fld>
            <a:endParaRPr kumimoji="1" lang="zh-TW" altLang="en-US"/>
          </a:p>
        </p:txBody>
      </p:sp>
    </p:spTree>
    <p:extLst>
      <p:ext uri="{BB962C8B-B14F-4D97-AF65-F5344CB8AC3E}">
        <p14:creationId xmlns:p14="http://schemas.microsoft.com/office/powerpoint/2010/main" val="3309067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14</a:t>
            </a:fld>
            <a:endParaRPr kumimoji="1" lang="zh-TW" altLang="en-US"/>
          </a:p>
        </p:txBody>
      </p:sp>
    </p:spTree>
    <p:extLst>
      <p:ext uri="{BB962C8B-B14F-4D97-AF65-F5344CB8AC3E}">
        <p14:creationId xmlns:p14="http://schemas.microsoft.com/office/powerpoint/2010/main" val="63693515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140</a:t>
            </a:fld>
            <a:endParaRPr kumimoji="1" lang="zh-TW" altLang="en-US"/>
          </a:p>
        </p:txBody>
      </p:sp>
    </p:spTree>
    <p:extLst>
      <p:ext uri="{BB962C8B-B14F-4D97-AF65-F5344CB8AC3E}">
        <p14:creationId xmlns:p14="http://schemas.microsoft.com/office/powerpoint/2010/main" val="285932023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141</a:t>
            </a:fld>
            <a:endParaRPr kumimoji="1" lang="zh-TW" altLang="en-US"/>
          </a:p>
        </p:txBody>
      </p:sp>
    </p:spTree>
    <p:extLst>
      <p:ext uri="{BB962C8B-B14F-4D97-AF65-F5344CB8AC3E}">
        <p14:creationId xmlns:p14="http://schemas.microsoft.com/office/powerpoint/2010/main" val="8403089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142</a:t>
            </a:fld>
            <a:endParaRPr kumimoji="1" lang="zh-TW" altLang="en-US"/>
          </a:p>
        </p:txBody>
      </p:sp>
    </p:spTree>
    <p:extLst>
      <p:ext uri="{BB962C8B-B14F-4D97-AF65-F5344CB8AC3E}">
        <p14:creationId xmlns:p14="http://schemas.microsoft.com/office/powerpoint/2010/main" val="5154540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143</a:t>
            </a:fld>
            <a:endParaRPr kumimoji="1" lang="zh-TW" altLang="en-US"/>
          </a:p>
        </p:txBody>
      </p:sp>
    </p:spTree>
    <p:extLst>
      <p:ext uri="{BB962C8B-B14F-4D97-AF65-F5344CB8AC3E}">
        <p14:creationId xmlns:p14="http://schemas.microsoft.com/office/powerpoint/2010/main" val="350490308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144</a:t>
            </a:fld>
            <a:endParaRPr kumimoji="1" lang="zh-TW" altLang="en-US"/>
          </a:p>
        </p:txBody>
      </p:sp>
    </p:spTree>
    <p:extLst>
      <p:ext uri="{BB962C8B-B14F-4D97-AF65-F5344CB8AC3E}">
        <p14:creationId xmlns:p14="http://schemas.microsoft.com/office/powerpoint/2010/main" val="383051560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145</a:t>
            </a:fld>
            <a:endParaRPr kumimoji="1" lang="zh-TW" altLang="en-US"/>
          </a:p>
        </p:txBody>
      </p:sp>
    </p:spTree>
    <p:extLst>
      <p:ext uri="{BB962C8B-B14F-4D97-AF65-F5344CB8AC3E}">
        <p14:creationId xmlns:p14="http://schemas.microsoft.com/office/powerpoint/2010/main" val="23450300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146</a:t>
            </a:fld>
            <a:endParaRPr kumimoji="1" lang="zh-TW" altLang="en-US"/>
          </a:p>
        </p:txBody>
      </p:sp>
    </p:spTree>
    <p:extLst>
      <p:ext uri="{BB962C8B-B14F-4D97-AF65-F5344CB8AC3E}">
        <p14:creationId xmlns:p14="http://schemas.microsoft.com/office/powerpoint/2010/main" val="157699981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147</a:t>
            </a:fld>
            <a:endParaRPr kumimoji="1" lang="zh-TW" altLang="en-US"/>
          </a:p>
        </p:txBody>
      </p:sp>
    </p:spTree>
    <p:extLst>
      <p:ext uri="{BB962C8B-B14F-4D97-AF65-F5344CB8AC3E}">
        <p14:creationId xmlns:p14="http://schemas.microsoft.com/office/powerpoint/2010/main" val="10015174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148</a:t>
            </a:fld>
            <a:endParaRPr kumimoji="1" lang="zh-TW" altLang="en-US"/>
          </a:p>
        </p:txBody>
      </p:sp>
    </p:spTree>
    <p:extLst>
      <p:ext uri="{BB962C8B-B14F-4D97-AF65-F5344CB8AC3E}">
        <p14:creationId xmlns:p14="http://schemas.microsoft.com/office/powerpoint/2010/main" val="27721687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149</a:t>
            </a:fld>
            <a:endParaRPr kumimoji="1" lang="zh-TW" altLang="en-US"/>
          </a:p>
        </p:txBody>
      </p:sp>
    </p:spTree>
    <p:extLst>
      <p:ext uri="{BB962C8B-B14F-4D97-AF65-F5344CB8AC3E}">
        <p14:creationId xmlns:p14="http://schemas.microsoft.com/office/powerpoint/2010/main" val="1635610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15</a:t>
            </a:fld>
            <a:endParaRPr kumimoji="1" lang="zh-TW" altLang="en-US"/>
          </a:p>
        </p:txBody>
      </p:sp>
    </p:spTree>
    <p:extLst>
      <p:ext uri="{BB962C8B-B14F-4D97-AF65-F5344CB8AC3E}">
        <p14:creationId xmlns:p14="http://schemas.microsoft.com/office/powerpoint/2010/main" val="40938261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150</a:t>
            </a:fld>
            <a:endParaRPr kumimoji="1" lang="zh-TW" altLang="en-US"/>
          </a:p>
        </p:txBody>
      </p:sp>
    </p:spTree>
    <p:extLst>
      <p:ext uri="{BB962C8B-B14F-4D97-AF65-F5344CB8AC3E}">
        <p14:creationId xmlns:p14="http://schemas.microsoft.com/office/powerpoint/2010/main" val="39826911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151</a:t>
            </a:fld>
            <a:endParaRPr kumimoji="1" lang="zh-TW" altLang="en-US"/>
          </a:p>
        </p:txBody>
      </p:sp>
    </p:spTree>
    <p:extLst>
      <p:ext uri="{BB962C8B-B14F-4D97-AF65-F5344CB8AC3E}">
        <p14:creationId xmlns:p14="http://schemas.microsoft.com/office/powerpoint/2010/main" val="9919383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152</a:t>
            </a:fld>
            <a:endParaRPr kumimoji="1" lang="zh-TW" altLang="en-US"/>
          </a:p>
        </p:txBody>
      </p:sp>
    </p:spTree>
    <p:extLst>
      <p:ext uri="{BB962C8B-B14F-4D97-AF65-F5344CB8AC3E}">
        <p14:creationId xmlns:p14="http://schemas.microsoft.com/office/powerpoint/2010/main" val="300108080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153</a:t>
            </a:fld>
            <a:endParaRPr kumimoji="1" lang="zh-TW" altLang="en-US"/>
          </a:p>
        </p:txBody>
      </p:sp>
    </p:spTree>
    <p:extLst>
      <p:ext uri="{BB962C8B-B14F-4D97-AF65-F5344CB8AC3E}">
        <p14:creationId xmlns:p14="http://schemas.microsoft.com/office/powerpoint/2010/main" val="424878161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154</a:t>
            </a:fld>
            <a:endParaRPr kumimoji="1" lang="zh-TW" altLang="en-US"/>
          </a:p>
        </p:txBody>
      </p:sp>
    </p:spTree>
    <p:extLst>
      <p:ext uri="{BB962C8B-B14F-4D97-AF65-F5344CB8AC3E}">
        <p14:creationId xmlns:p14="http://schemas.microsoft.com/office/powerpoint/2010/main" val="307771522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155</a:t>
            </a:fld>
            <a:endParaRPr kumimoji="1" lang="zh-TW" altLang="en-US"/>
          </a:p>
        </p:txBody>
      </p:sp>
    </p:spTree>
    <p:extLst>
      <p:ext uri="{BB962C8B-B14F-4D97-AF65-F5344CB8AC3E}">
        <p14:creationId xmlns:p14="http://schemas.microsoft.com/office/powerpoint/2010/main" val="148795900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156</a:t>
            </a:fld>
            <a:endParaRPr kumimoji="1" lang="zh-TW" altLang="en-US"/>
          </a:p>
        </p:txBody>
      </p:sp>
    </p:spTree>
    <p:extLst>
      <p:ext uri="{BB962C8B-B14F-4D97-AF65-F5344CB8AC3E}">
        <p14:creationId xmlns:p14="http://schemas.microsoft.com/office/powerpoint/2010/main" val="9593610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157</a:t>
            </a:fld>
            <a:endParaRPr kumimoji="1" lang="zh-TW" altLang="en-US"/>
          </a:p>
        </p:txBody>
      </p:sp>
    </p:spTree>
    <p:extLst>
      <p:ext uri="{BB962C8B-B14F-4D97-AF65-F5344CB8AC3E}">
        <p14:creationId xmlns:p14="http://schemas.microsoft.com/office/powerpoint/2010/main" val="425947923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158</a:t>
            </a:fld>
            <a:endParaRPr kumimoji="1" lang="zh-TW" altLang="en-US"/>
          </a:p>
        </p:txBody>
      </p:sp>
    </p:spTree>
    <p:extLst>
      <p:ext uri="{BB962C8B-B14F-4D97-AF65-F5344CB8AC3E}">
        <p14:creationId xmlns:p14="http://schemas.microsoft.com/office/powerpoint/2010/main" val="42406060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159</a:t>
            </a:fld>
            <a:endParaRPr kumimoji="1" lang="zh-TW" altLang="en-US"/>
          </a:p>
        </p:txBody>
      </p:sp>
    </p:spTree>
    <p:extLst>
      <p:ext uri="{BB962C8B-B14F-4D97-AF65-F5344CB8AC3E}">
        <p14:creationId xmlns:p14="http://schemas.microsoft.com/office/powerpoint/2010/main" val="877639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16</a:t>
            </a:fld>
            <a:endParaRPr kumimoji="1" lang="zh-TW" altLang="en-US"/>
          </a:p>
        </p:txBody>
      </p:sp>
    </p:spTree>
    <p:extLst>
      <p:ext uri="{BB962C8B-B14F-4D97-AF65-F5344CB8AC3E}">
        <p14:creationId xmlns:p14="http://schemas.microsoft.com/office/powerpoint/2010/main" val="79840020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160</a:t>
            </a:fld>
            <a:endParaRPr kumimoji="1" lang="zh-TW" altLang="en-US"/>
          </a:p>
        </p:txBody>
      </p:sp>
    </p:spTree>
    <p:extLst>
      <p:ext uri="{BB962C8B-B14F-4D97-AF65-F5344CB8AC3E}">
        <p14:creationId xmlns:p14="http://schemas.microsoft.com/office/powerpoint/2010/main" val="208058910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161</a:t>
            </a:fld>
            <a:endParaRPr kumimoji="1" lang="zh-TW" altLang="en-US"/>
          </a:p>
        </p:txBody>
      </p:sp>
    </p:spTree>
    <p:extLst>
      <p:ext uri="{BB962C8B-B14F-4D97-AF65-F5344CB8AC3E}">
        <p14:creationId xmlns:p14="http://schemas.microsoft.com/office/powerpoint/2010/main" val="253116265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162</a:t>
            </a:fld>
            <a:endParaRPr kumimoji="1" lang="zh-TW" altLang="en-US"/>
          </a:p>
        </p:txBody>
      </p:sp>
    </p:spTree>
    <p:extLst>
      <p:ext uri="{BB962C8B-B14F-4D97-AF65-F5344CB8AC3E}">
        <p14:creationId xmlns:p14="http://schemas.microsoft.com/office/powerpoint/2010/main" val="420367948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163</a:t>
            </a:fld>
            <a:endParaRPr kumimoji="1" lang="zh-TW" altLang="en-US"/>
          </a:p>
        </p:txBody>
      </p:sp>
    </p:spTree>
    <p:extLst>
      <p:ext uri="{BB962C8B-B14F-4D97-AF65-F5344CB8AC3E}">
        <p14:creationId xmlns:p14="http://schemas.microsoft.com/office/powerpoint/2010/main" val="107215618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164</a:t>
            </a:fld>
            <a:endParaRPr kumimoji="1" lang="zh-TW" altLang="en-US"/>
          </a:p>
        </p:txBody>
      </p:sp>
    </p:spTree>
    <p:extLst>
      <p:ext uri="{BB962C8B-B14F-4D97-AF65-F5344CB8AC3E}">
        <p14:creationId xmlns:p14="http://schemas.microsoft.com/office/powerpoint/2010/main" val="311544394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165</a:t>
            </a:fld>
            <a:endParaRPr kumimoji="1" lang="zh-TW" altLang="en-US"/>
          </a:p>
        </p:txBody>
      </p:sp>
    </p:spTree>
    <p:extLst>
      <p:ext uri="{BB962C8B-B14F-4D97-AF65-F5344CB8AC3E}">
        <p14:creationId xmlns:p14="http://schemas.microsoft.com/office/powerpoint/2010/main" val="65818847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166</a:t>
            </a:fld>
            <a:endParaRPr kumimoji="1" lang="zh-TW" altLang="en-US"/>
          </a:p>
        </p:txBody>
      </p:sp>
    </p:spTree>
    <p:extLst>
      <p:ext uri="{BB962C8B-B14F-4D97-AF65-F5344CB8AC3E}">
        <p14:creationId xmlns:p14="http://schemas.microsoft.com/office/powerpoint/2010/main" val="224549833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167</a:t>
            </a:fld>
            <a:endParaRPr kumimoji="1" lang="zh-TW" altLang="en-US"/>
          </a:p>
        </p:txBody>
      </p:sp>
    </p:spTree>
    <p:extLst>
      <p:ext uri="{BB962C8B-B14F-4D97-AF65-F5344CB8AC3E}">
        <p14:creationId xmlns:p14="http://schemas.microsoft.com/office/powerpoint/2010/main" val="225615368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168</a:t>
            </a:fld>
            <a:endParaRPr kumimoji="1" lang="zh-TW" altLang="en-US"/>
          </a:p>
        </p:txBody>
      </p:sp>
    </p:spTree>
    <p:extLst>
      <p:ext uri="{BB962C8B-B14F-4D97-AF65-F5344CB8AC3E}">
        <p14:creationId xmlns:p14="http://schemas.microsoft.com/office/powerpoint/2010/main" val="139160712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169</a:t>
            </a:fld>
            <a:endParaRPr kumimoji="1" lang="zh-TW" altLang="en-US"/>
          </a:p>
        </p:txBody>
      </p:sp>
    </p:spTree>
    <p:extLst>
      <p:ext uri="{BB962C8B-B14F-4D97-AF65-F5344CB8AC3E}">
        <p14:creationId xmlns:p14="http://schemas.microsoft.com/office/powerpoint/2010/main" val="2964606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17</a:t>
            </a:fld>
            <a:endParaRPr kumimoji="1" lang="zh-TW" altLang="en-US"/>
          </a:p>
        </p:txBody>
      </p:sp>
    </p:spTree>
    <p:extLst>
      <p:ext uri="{BB962C8B-B14F-4D97-AF65-F5344CB8AC3E}">
        <p14:creationId xmlns:p14="http://schemas.microsoft.com/office/powerpoint/2010/main" val="216214353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170</a:t>
            </a:fld>
            <a:endParaRPr kumimoji="1" lang="zh-TW" altLang="en-US"/>
          </a:p>
        </p:txBody>
      </p:sp>
    </p:spTree>
    <p:extLst>
      <p:ext uri="{BB962C8B-B14F-4D97-AF65-F5344CB8AC3E}">
        <p14:creationId xmlns:p14="http://schemas.microsoft.com/office/powerpoint/2010/main" val="109215330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171</a:t>
            </a:fld>
            <a:endParaRPr kumimoji="1" lang="zh-TW" altLang="en-US"/>
          </a:p>
        </p:txBody>
      </p:sp>
    </p:spTree>
    <p:extLst>
      <p:ext uri="{BB962C8B-B14F-4D97-AF65-F5344CB8AC3E}">
        <p14:creationId xmlns:p14="http://schemas.microsoft.com/office/powerpoint/2010/main" val="250182163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172</a:t>
            </a:fld>
            <a:endParaRPr kumimoji="1" lang="zh-TW" altLang="en-US"/>
          </a:p>
        </p:txBody>
      </p:sp>
    </p:spTree>
    <p:extLst>
      <p:ext uri="{BB962C8B-B14F-4D97-AF65-F5344CB8AC3E}">
        <p14:creationId xmlns:p14="http://schemas.microsoft.com/office/powerpoint/2010/main" val="62241966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173</a:t>
            </a:fld>
            <a:endParaRPr kumimoji="1" lang="zh-TW" altLang="en-US"/>
          </a:p>
        </p:txBody>
      </p:sp>
    </p:spTree>
    <p:extLst>
      <p:ext uri="{BB962C8B-B14F-4D97-AF65-F5344CB8AC3E}">
        <p14:creationId xmlns:p14="http://schemas.microsoft.com/office/powerpoint/2010/main" val="233946468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174</a:t>
            </a:fld>
            <a:endParaRPr kumimoji="1" lang="zh-TW" altLang="en-US"/>
          </a:p>
        </p:txBody>
      </p:sp>
    </p:spTree>
    <p:extLst>
      <p:ext uri="{BB962C8B-B14F-4D97-AF65-F5344CB8AC3E}">
        <p14:creationId xmlns:p14="http://schemas.microsoft.com/office/powerpoint/2010/main" val="191065681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175</a:t>
            </a:fld>
            <a:endParaRPr kumimoji="1" lang="zh-TW" altLang="en-US"/>
          </a:p>
        </p:txBody>
      </p:sp>
    </p:spTree>
    <p:extLst>
      <p:ext uri="{BB962C8B-B14F-4D97-AF65-F5344CB8AC3E}">
        <p14:creationId xmlns:p14="http://schemas.microsoft.com/office/powerpoint/2010/main" val="11506275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176</a:t>
            </a:fld>
            <a:endParaRPr kumimoji="1" lang="zh-TW" altLang="en-US"/>
          </a:p>
        </p:txBody>
      </p:sp>
    </p:spTree>
    <p:extLst>
      <p:ext uri="{BB962C8B-B14F-4D97-AF65-F5344CB8AC3E}">
        <p14:creationId xmlns:p14="http://schemas.microsoft.com/office/powerpoint/2010/main" val="314212829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177</a:t>
            </a:fld>
            <a:endParaRPr kumimoji="1" lang="zh-TW" altLang="en-US"/>
          </a:p>
        </p:txBody>
      </p:sp>
    </p:spTree>
    <p:extLst>
      <p:ext uri="{BB962C8B-B14F-4D97-AF65-F5344CB8AC3E}">
        <p14:creationId xmlns:p14="http://schemas.microsoft.com/office/powerpoint/2010/main" val="30444403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178</a:t>
            </a:fld>
            <a:endParaRPr kumimoji="1" lang="zh-TW" altLang="en-US"/>
          </a:p>
        </p:txBody>
      </p:sp>
    </p:spTree>
    <p:extLst>
      <p:ext uri="{BB962C8B-B14F-4D97-AF65-F5344CB8AC3E}">
        <p14:creationId xmlns:p14="http://schemas.microsoft.com/office/powerpoint/2010/main" val="25856835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179</a:t>
            </a:fld>
            <a:endParaRPr kumimoji="1" lang="zh-TW" altLang="en-US"/>
          </a:p>
        </p:txBody>
      </p:sp>
    </p:spTree>
    <p:extLst>
      <p:ext uri="{BB962C8B-B14F-4D97-AF65-F5344CB8AC3E}">
        <p14:creationId xmlns:p14="http://schemas.microsoft.com/office/powerpoint/2010/main" val="3936261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18</a:t>
            </a:fld>
            <a:endParaRPr kumimoji="1" lang="zh-TW" altLang="en-US"/>
          </a:p>
        </p:txBody>
      </p:sp>
    </p:spTree>
    <p:extLst>
      <p:ext uri="{BB962C8B-B14F-4D97-AF65-F5344CB8AC3E}">
        <p14:creationId xmlns:p14="http://schemas.microsoft.com/office/powerpoint/2010/main" val="156805501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180</a:t>
            </a:fld>
            <a:endParaRPr kumimoji="1" lang="zh-TW" altLang="en-US"/>
          </a:p>
        </p:txBody>
      </p:sp>
    </p:spTree>
    <p:extLst>
      <p:ext uri="{BB962C8B-B14F-4D97-AF65-F5344CB8AC3E}">
        <p14:creationId xmlns:p14="http://schemas.microsoft.com/office/powerpoint/2010/main" val="366128654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181</a:t>
            </a:fld>
            <a:endParaRPr kumimoji="1" lang="zh-TW" altLang="en-US"/>
          </a:p>
        </p:txBody>
      </p:sp>
    </p:spTree>
    <p:extLst>
      <p:ext uri="{BB962C8B-B14F-4D97-AF65-F5344CB8AC3E}">
        <p14:creationId xmlns:p14="http://schemas.microsoft.com/office/powerpoint/2010/main" val="305647534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182</a:t>
            </a:fld>
            <a:endParaRPr kumimoji="1" lang="zh-TW" altLang="en-US"/>
          </a:p>
        </p:txBody>
      </p:sp>
    </p:spTree>
    <p:extLst>
      <p:ext uri="{BB962C8B-B14F-4D97-AF65-F5344CB8AC3E}">
        <p14:creationId xmlns:p14="http://schemas.microsoft.com/office/powerpoint/2010/main" val="297884407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183</a:t>
            </a:fld>
            <a:endParaRPr kumimoji="1" lang="zh-TW" altLang="en-US"/>
          </a:p>
        </p:txBody>
      </p:sp>
    </p:spTree>
    <p:extLst>
      <p:ext uri="{BB962C8B-B14F-4D97-AF65-F5344CB8AC3E}">
        <p14:creationId xmlns:p14="http://schemas.microsoft.com/office/powerpoint/2010/main" val="173289822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184</a:t>
            </a:fld>
            <a:endParaRPr kumimoji="1" lang="zh-TW" altLang="en-US"/>
          </a:p>
        </p:txBody>
      </p:sp>
    </p:spTree>
    <p:extLst>
      <p:ext uri="{BB962C8B-B14F-4D97-AF65-F5344CB8AC3E}">
        <p14:creationId xmlns:p14="http://schemas.microsoft.com/office/powerpoint/2010/main" val="38449798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185</a:t>
            </a:fld>
            <a:endParaRPr kumimoji="1" lang="zh-TW" altLang="en-US"/>
          </a:p>
        </p:txBody>
      </p:sp>
    </p:spTree>
    <p:extLst>
      <p:ext uri="{BB962C8B-B14F-4D97-AF65-F5344CB8AC3E}">
        <p14:creationId xmlns:p14="http://schemas.microsoft.com/office/powerpoint/2010/main" val="327674302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186</a:t>
            </a:fld>
            <a:endParaRPr kumimoji="1" lang="zh-TW" altLang="en-US"/>
          </a:p>
        </p:txBody>
      </p:sp>
    </p:spTree>
    <p:extLst>
      <p:ext uri="{BB962C8B-B14F-4D97-AF65-F5344CB8AC3E}">
        <p14:creationId xmlns:p14="http://schemas.microsoft.com/office/powerpoint/2010/main" val="353710874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187</a:t>
            </a:fld>
            <a:endParaRPr kumimoji="1" lang="zh-TW" altLang="en-US"/>
          </a:p>
        </p:txBody>
      </p:sp>
    </p:spTree>
    <p:extLst>
      <p:ext uri="{BB962C8B-B14F-4D97-AF65-F5344CB8AC3E}">
        <p14:creationId xmlns:p14="http://schemas.microsoft.com/office/powerpoint/2010/main" val="220786865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188</a:t>
            </a:fld>
            <a:endParaRPr kumimoji="1" lang="zh-TW" altLang="en-US"/>
          </a:p>
        </p:txBody>
      </p:sp>
    </p:spTree>
    <p:extLst>
      <p:ext uri="{BB962C8B-B14F-4D97-AF65-F5344CB8AC3E}">
        <p14:creationId xmlns:p14="http://schemas.microsoft.com/office/powerpoint/2010/main" val="205728178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189</a:t>
            </a:fld>
            <a:endParaRPr kumimoji="1" lang="zh-TW" altLang="en-US"/>
          </a:p>
        </p:txBody>
      </p:sp>
    </p:spTree>
    <p:extLst>
      <p:ext uri="{BB962C8B-B14F-4D97-AF65-F5344CB8AC3E}">
        <p14:creationId xmlns:p14="http://schemas.microsoft.com/office/powerpoint/2010/main" val="1372578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19</a:t>
            </a:fld>
            <a:endParaRPr kumimoji="1" lang="zh-TW" altLang="en-US"/>
          </a:p>
        </p:txBody>
      </p:sp>
    </p:spTree>
    <p:extLst>
      <p:ext uri="{BB962C8B-B14F-4D97-AF65-F5344CB8AC3E}">
        <p14:creationId xmlns:p14="http://schemas.microsoft.com/office/powerpoint/2010/main" val="207097853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190</a:t>
            </a:fld>
            <a:endParaRPr kumimoji="1" lang="zh-TW" altLang="en-US"/>
          </a:p>
        </p:txBody>
      </p:sp>
    </p:spTree>
    <p:extLst>
      <p:ext uri="{BB962C8B-B14F-4D97-AF65-F5344CB8AC3E}">
        <p14:creationId xmlns:p14="http://schemas.microsoft.com/office/powerpoint/2010/main" val="375404922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191</a:t>
            </a:fld>
            <a:endParaRPr kumimoji="1" lang="zh-TW" altLang="en-US"/>
          </a:p>
        </p:txBody>
      </p:sp>
    </p:spTree>
    <p:extLst>
      <p:ext uri="{BB962C8B-B14F-4D97-AF65-F5344CB8AC3E}">
        <p14:creationId xmlns:p14="http://schemas.microsoft.com/office/powerpoint/2010/main" val="99413414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192</a:t>
            </a:fld>
            <a:endParaRPr kumimoji="1" lang="zh-TW" altLang="en-US"/>
          </a:p>
        </p:txBody>
      </p:sp>
    </p:spTree>
    <p:extLst>
      <p:ext uri="{BB962C8B-B14F-4D97-AF65-F5344CB8AC3E}">
        <p14:creationId xmlns:p14="http://schemas.microsoft.com/office/powerpoint/2010/main" val="298513634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193</a:t>
            </a:fld>
            <a:endParaRPr kumimoji="1" lang="zh-TW" altLang="en-US"/>
          </a:p>
        </p:txBody>
      </p:sp>
    </p:spTree>
    <p:extLst>
      <p:ext uri="{BB962C8B-B14F-4D97-AF65-F5344CB8AC3E}">
        <p14:creationId xmlns:p14="http://schemas.microsoft.com/office/powerpoint/2010/main" val="156556648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194</a:t>
            </a:fld>
            <a:endParaRPr kumimoji="1" lang="zh-TW" altLang="en-US"/>
          </a:p>
        </p:txBody>
      </p:sp>
    </p:spTree>
    <p:extLst>
      <p:ext uri="{BB962C8B-B14F-4D97-AF65-F5344CB8AC3E}">
        <p14:creationId xmlns:p14="http://schemas.microsoft.com/office/powerpoint/2010/main" val="6734913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195</a:t>
            </a:fld>
            <a:endParaRPr kumimoji="1" lang="zh-TW" altLang="en-US"/>
          </a:p>
        </p:txBody>
      </p:sp>
    </p:spTree>
    <p:extLst>
      <p:ext uri="{BB962C8B-B14F-4D97-AF65-F5344CB8AC3E}">
        <p14:creationId xmlns:p14="http://schemas.microsoft.com/office/powerpoint/2010/main" val="377357506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196</a:t>
            </a:fld>
            <a:endParaRPr kumimoji="1" lang="zh-TW" altLang="en-US"/>
          </a:p>
        </p:txBody>
      </p:sp>
    </p:spTree>
    <p:extLst>
      <p:ext uri="{BB962C8B-B14F-4D97-AF65-F5344CB8AC3E}">
        <p14:creationId xmlns:p14="http://schemas.microsoft.com/office/powerpoint/2010/main" val="96220544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197</a:t>
            </a:fld>
            <a:endParaRPr kumimoji="1" lang="zh-TW" altLang="en-US"/>
          </a:p>
        </p:txBody>
      </p:sp>
    </p:spTree>
    <p:extLst>
      <p:ext uri="{BB962C8B-B14F-4D97-AF65-F5344CB8AC3E}">
        <p14:creationId xmlns:p14="http://schemas.microsoft.com/office/powerpoint/2010/main" val="42585499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198</a:t>
            </a:fld>
            <a:endParaRPr kumimoji="1" lang="zh-TW" altLang="en-US"/>
          </a:p>
        </p:txBody>
      </p:sp>
    </p:spTree>
    <p:extLst>
      <p:ext uri="{BB962C8B-B14F-4D97-AF65-F5344CB8AC3E}">
        <p14:creationId xmlns:p14="http://schemas.microsoft.com/office/powerpoint/2010/main" val="319515744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199</a:t>
            </a:fld>
            <a:endParaRPr kumimoji="1" lang="zh-TW" altLang="en-US"/>
          </a:p>
        </p:txBody>
      </p:sp>
    </p:spTree>
    <p:extLst>
      <p:ext uri="{BB962C8B-B14F-4D97-AF65-F5344CB8AC3E}">
        <p14:creationId xmlns:p14="http://schemas.microsoft.com/office/powerpoint/2010/main" val="588078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a:t>
            </a:fld>
            <a:endParaRPr kumimoji="1" lang="zh-TW" altLang="en-US"/>
          </a:p>
        </p:txBody>
      </p:sp>
    </p:spTree>
    <p:extLst>
      <p:ext uri="{BB962C8B-B14F-4D97-AF65-F5344CB8AC3E}">
        <p14:creationId xmlns:p14="http://schemas.microsoft.com/office/powerpoint/2010/main" val="1369809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20</a:t>
            </a:fld>
            <a:endParaRPr kumimoji="1" lang="zh-TW" altLang="en-US"/>
          </a:p>
        </p:txBody>
      </p:sp>
    </p:spTree>
    <p:extLst>
      <p:ext uri="{BB962C8B-B14F-4D97-AF65-F5344CB8AC3E}">
        <p14:creationId xmlns:p14="http://schemas.microsoft.com/office/powerpoint/2010/main" val="107606916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200</a:t>
            </a:fld>
            <a:endParaRPr kumimoji="1" lang="zh-TW" altLang="en-US"/>
          </a:p>
        </p:txBody>
      </p:sp>
    </p:spTree>
    <p:extLst>
      <p:ext uri="{BB962C8B-B14F-4D97-AF65-F5344CB8AC3E}">
        <p14:creationId xmlns:p14="http://schemas.microsoft.com/office/powerpoint/2010/main" val="266223396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201</a:t>
            </a:fld>
            <a:endParaRPr kumimoji="1" lang="zh-TW" altLang="en-US"/>
          </a:p>
        </p:txBody>
      </p:sp>
    </p:spTree>
    <p:extLst>
      <p:ext uri="{BB962C8B-B14F-4D97-AF65-F5344CB8AC3E}">
        <p14:creationId xmlns:p14="http://schemas.microsoft.com/office/powerpoint/2010/main" val="352475318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202</a:t>
            </a:fld>
            <a:endParaRPr kumimoji="1" lang="zh-TW" altLang="en-US"/>
          </a:p>
        </p:txBody>
      </p:sp>
    </p:spTree>
    <p:extLst>
      <p:ext uri="{BB962C8B-B14F-4D97-AF65-F5344CB8AC3E}">
        <p14:creationId xmlns:p14="http://schemas.microsoft.com/office/powerpoint/2010/main" val="69064617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203</a:t>
            </a:fld>
            <a:endParaRPr kumimoji="1" lang="zh-TW" altLang="en-US"/>
          </a:p>
        </p:txBody>
      </p:sp>
    </p:spTree>
    <p:extLst>
      <p:ext uri="{BB962C8B-B14F-4D97-AF65-F5344CB8AC3E}">
        <p14:creationId xmlns:p14="http://schemas.microsoft.com/office/powerpoint/2010/main" val="141384054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204</a:t>
            </a:fld>
            <a:endParaRPr kumimoji="1" lang="zh-TW" altLang="en-US"/>
          </a:p>
        </p:txBody>
      </p:sp>
    </p:spTree>
    <p:extLst>
      <p:ext uri="{BB962C8B-B14F-4D97-AF65-F5344CB8AC3E}">
        <p14:creationId xmlns:p14="http://schemas.microsoft.com/office/powerpoint/2010/main" val="96337299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205</a:t>
            </a:fld>
            <a:endParaRPr kumimoji="1" lang="zh-TW" altLang="en-US"/>
          </a:p>
        </p:txBody>
      </p:sp>
    </p:spTree>
    <p:extLst>
      <p:ext uri="{BB962C8B-B14F-4D97-AF65-F5344CB8AC3E}">
        <p14:creationId xmlns:p14="http://schemas.microsoft.com/office/powerpoint/2010/main" val="288124128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206</a:t>
            </a:fld>
            <a:endParaRPr kumimoji="1" lang="zh-TW" altLang="en-US"/>
          </a:p>
        </p:txBody>
      </p:sp>
    </p:spTree>
    <p:extLst>
      <p:ext uri="{BB962C8B-B14F-4D97-AF65-F5344CB8AC3E}">
        <p14:creationId xmlns:p14="http://schemas.microsoft.com/office/powerpoint/2010/main" val="388782575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207</a:t>
            </a:fld>
            <a:endParaRPr kumimoji="1" lang="zh-TW" altLang="en-US"/>
          </a:p>
        </p:txBody>
      </p:sp>
    </p:spTree>
    <p:extLst>
      <p:ext uri="{BB962C8B-B14F-4D97-AF65-F5344CB8AC3E}">
        <p14:creationId xmlns:p14="http://schemas.microsoft.com/office/powerpoint/2010/main" val="143344446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208</a:t>
            </a:fld>
            <a:endParaRPr kumimoji="1" lang="zh-TW" altLang="en-US"/>
          </a:p>
        </p:txBody>
      </p:sp>
    </p:spTree>
    <p:extLst>
      <p:ext uri="{BB962C8B-B14F-4D97-AF65-F5344CB8AC3E}">
        <p14:creationId xmlns:p14="http://schemas.microsoft.com/office/powerpoint/2010/main" val="4162273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21</a:t>
            </a:fld>
            <a:endParaRPr kumimoji="1" lang="zh-TW" altLang="en-US"/>
          </a:p>
        </p:txBody>
      </p:sp>
    </p:spTree>
    <p:extLst>
      <p:ext uri="{BB962C8B-B14F-4D97-AF65-F5344CB8AC3E}">
        <p14:creationId xmlns:p14="http://schemas.microsoft.com/office/powerpoint/2010/main" val="2192434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22</a:t>
            </a:fld>
            <a:endParaRPr kumimoji="1" lang="zh-TW" altLang="en-US"/>
          </a:p>
        </p:txBody>
      </p:sp>
    </p:spTree>
    <p:extLst>
      <p:ext uri="{BB962C8B-B14F-4D97-AF65-F5344CB8AC3E}">
        <p14:creationId xmlns:p14="http://schemas.microsoft.com/office/powerpoint/2010/main" val="1060447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23</a:t>
            </a:fld>
            <a:endParaRPr kumimoji="1" lang="zh-TW" altLang="en-US"/>
          </a:p>
        </p:txBody>
      </p:sp>
    </p:spTree>
    <p:extLst>
      <p:ext uri="{BB962C8B-B14F-4D97-AF65-F5344CB8AC3E}">
        <p14:creationId xmlns:p14="http://schemas.microsoft.com/office/powerpoint/2010/main" val="278562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24</a:t>
            </a:fld>
            <a:endParaRPr kumimoji="1" lang="zh-TW" altLang="en-US"/>
          </a:p>
        </p:txBody>
      </p:sp>
    </p:spTree>
    <p:extLst>
      <p:ext uri="{BB962C8B-B14F-4D97-AF65-F5344CB8AC3E}">
        <p14:creationId xmlns:p14="http://schemas.microsoft.com/office/powerpoint/2010/main" val="58966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25</a:t>
            </a:fld>
            <a:endParaRPr kumimoji="1" lang="zh-TW" altLang="en-US"/>
          </a:p>
        </p:txBody>
      </p:sp>
    </p:spTree>
    <p:extLst>
      <p:ext uri="{BB962C8B-B14F-4D97-AF65-F5344CB8AC3E}">
        <p14:creationId xmlns:p14="http://schemas.microsoft.com/office/powerpoint/2010/main" val="1306462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26</a:t>
            </a:fld>
            <a:endParaRPr kumimoji="1" lang="zh-TW" altLang="en-US"/>
          </a:p>
        </p:txBody>
      </p:sp>
    </p:spTree>
    <p:extLst>
      <p:ext uri="{BB962C8B-B14F-4D97-AF65-F5344CB8AC3E}">
        <p14:creationId xmlns:p14="http://schemas.microsoft.com/office/powerpoint/2010/main" val="2229384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27</a:t>
            </a:fld>
            <a:endParaRPr kumimoji="1" lang="zh-TW" altLang="en-US"/>
          </a:p>
        </p:txBody>
      </p:sp>
    </p:spTree>
    <p:extLst>
      <p:ext uri="{BB962C8B-B14F-4D97-AF65-F5344CB8AC3E}">
        <p14:creationId xmlns:p14="http://schemas.microsoft.com/office/powerpoint/2010/main" val="189840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28</a:t>
            </a:fld>
            <a:endParaRPr kumimoji="1" lang="zh-TW" altLang="en-US"/>
          </a:p>
        </p:txBody>
      </p:sp>
    </p:spTree>
    <p:extLst>
      <p:ext uri="{BB962C8B-B14F-4D97-AF65-F5344CB8AC3E}">
        <p14:creationId xmlns:p14="http://schemas.microsoft.com/office/powerpoint/2010/main" val="1844425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29</a:t>
            </a:fld>
            <a:endParaRPr kumimoji="1" lang="zh-TW" altLang="en-US"/>
          </a:p>
        </p:txBody>
      </p:sp>
    </p:spTree>
    <p:extLst>
      <p:ext uri="{BB962C8B-B14F-4D97-AF65-F5344CB8AC3E}">
        <p14:creationId xmlns:p14="http://schemas.microsoft.com/office/powerpoint/2010/main" val="3362594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3</a:t>
            </a:fld>
            <a:endParaRPr kumimoji="1" lang="zh-TW" altLang="en-US"/>
          </a:p>
        </p:txBody>
      </p:sp>
    </p:spTree>
    <p:extLst>
      <p:ext uri="{BB962C8B-B14F-4D97-AF65-F5344CB8AC3E}">
        <p14:creationId xmlns:p14="http://schemas.microsoft.com/office/powerpoint/2010/main" val="3152152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30</a:t>
            </a:fld>
            <a:endParaRPr kumimoji="1" lang="zh-TW" altLang="en-US"/>
          </a:p>
        </p:txBody>
      </p:sp>
    </p:spTree>
    <p:extLst>
      <p:ext uri="{BB962C8B-B14F-4D97-AF65-F5344CB8AC3E}">
        <p14:creationId xmlns:p14="http://schemas.microsoft.com/office/powerpoint/2010/main" val="824795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31</a:t>
            </a:fld>
            <a:endParaRPr kumimoji="1" lang="zh-TW" altLang="en-US"/>
          </a:p>
        </p:txBody>
      </p:sp>
    </p:spTree>
    <p:extLst>
      <p:ext uri="{BB962C8B-B14F-4D97-AF65-F5344CB8AC3E}">
        <p14:creationId xmlns:p14="http://schemas.microsoft.com/office/powerpoint/2010/main" val="451963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32</a:t>
            </a:fld>
            <a:endParaRPr kumimoji="1" lang="zh-TW" altLang="en-US"/>
          </a:p>
        </p:txBody>
      </p:sp>
    </p:spTree>
    <p:extLst>
      <p:ext uri="{BB962C8B-B14F-4D97-AF65-F5344CB8AC3E}">
        <p14:creationId xmlns:p14="http://schemas.microsoft.com/office/powerpoint/2010/main" val="1656555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33</a:t>
            </a:fld>
            <a:endParaRPr kumimoji="1" lang="zh-TW" altLang="en-US"/>
          </a:p>
        </p:txBody>
      </p:sp>
    </p:spTree>
    <p:extLst>
      <p:ext uri="{BB962C8B-B14F-4D97-AF65-F5344CB8AC3E}">
        <p14:creationId xmlns:p14="http://schemas.microsoft.com/office/powerpoint/2010/main" val="1308579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34</a:t>
            </a:fld>
            <a:endParaRPr kumimoji="1" lang="zh-TW" altLang="en-US"/>
          </a:p>
        </p:txBody>
      </p:sp>
    </p:spTree>
    <p:extLst>
      <p:ext uri="{BB962C8B-B14F-4D97-AF65-F5344CB8AC3E}">
        <p14:creationId xmlns:p14="http://schemas.microsoft.com/office/powerpoint/2010/main" val="2050558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35</a:t>
            </a:fld>
            <a:endParaRPr kumimoji="1" lang="zh-TW" altLang="en-US"/>
          </a:p>
        </p:txBody>
      </p:sp>
    </p:spTree>
    <p:extLst>
      <p:ext uri="{BB962C8B-B14F-4D97-AF65-F5344CB8AC3E}">
        <p14:creationId xmlns:p14="http://schemas.microsoft.com/office/powerpoint/2010/main" val="4266105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36</a:t>
            </a:fld>
            <a:endParaRPr kumimoji="1" lang="zh-TW" altLang="en-US"/>
          </a:p>
        </p:txBody>
      </p:sp>
    </p:spTree>
    <p:extLst>
      <p:ext uri="{BB962C8B-B14F-4D97-AF65-F5344CB8AC3E}">
        <p14:creationId xmlns:p14="http://schemas.microsoft.com/office/powerpoint/2010/main" val="3862758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37</a:t>
            </a:fld>
            <a:endParaRPr kumimoji="1" lang="zh-TW" altLang="en-US"/>
          </a:p>
        </p:txBody>
      </p:sp>
    </p:spTree>
    <p:extLst>
      <p:ext uri="{BB962C8B-B14F-4D97-AF65-F5344CB8AC3E}">
        <p14:creationId xmlns:p14="http://schemas.microsoft.com/office/powerpoint/2010/main" val="3200800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38</a:t>
            </a:fld>
            <a:endParaRPr kumimoji="1" lang="zh-TW" altLang="en-US"/>
          </a:p>
        </p:txBody>
      </p:sp>
    </p:spTree>
    <p:extLst>
      <p:ext uri="{BB962C8B-B14F-4D97-AF65-F5344CB8AC3E}">
        <p14:creationId xmlns:p14="http://schemas.microsoft.com/office/powerpoint/2010/main" val="3571043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39</a:t>
            </a:fld>
            <a:endParaRPr kumimoji="1" lang="zh-TW" altLang="en-US"/>
          </a:p>
        </p:txBody>
      </p:sp>
    </p:spTree>
    <p:extLst>
      <p:ext uri="{BB962C8B-B14F-4D97-AF65-F5344CB8AC3E}">
        <p14:creationId xmlns:p14="http://schemas.microsoft.com/office/powerpoint/2010/main" val="4012323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4</a:t>
            </a:fld>
            <a:endParaRPr kumimoji="1" lang="zh-TW" altLang="en-US"/>
          </a:p>
        </p:txBody>
      </p:sp>
    </p:spTree>
    <p:extLst>
      <p:ext uri="{BB962C8B-B14F-4D97-AF65-F5344CB8AC3E}">
        <p14:creationId xmlns:p14="http://schemas.microsoft.com/office/powerpoint/2010/main" val="31883329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40</a:t>
            </a:fld>
            <a:endParaRPr kumimoji="1" lang="zh-TW" altLang="en-US"/>
          </a:p>
        </p:txBody>
      </p:sp>
    </p:spTree>
    <p:extLst>
      <p:ext uri="{BB962C8B-B14F-4D97-AF65-F5344CB8AC3E}">
        <p14:creationId xmlns:p14="http://schemas.microsoft.com/office/powerpoint/2010/main" val="2244434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41</a:t>
            </a:fld>
            <a:endParaRPr kumimoji="1" lang="zh-TW" altLang="en-US"/>
          </a:p>
        </p:txBody>
      </p:sp>
    </p:spTree>
    <p:extLst>
      <p:ext uri="{BB962C8B-B14F-4D97-AF65-F5344CB8AC3E}">
        <p14:creationId xmlns:p14="http://schemas.microsoft.com/office/powerpoint/2010/main" val="31736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42</a:t>
            </a:fld>
            <a:endParaRPr kumimoji="1" lang="zh-TW" altLang="en-US"/>
          </a:p>
        </p:txBody>
      </p:sp>
    </p:spTree>
    <p:extLst>
      <p:ext uri="{BB962C8B-B14F-4D97-AF65-F5344CB8AC3E}">
        <p14:creationId xmlns:p14="http://schemas.microsoft.com/office/powerpoint/2010/main" val="3147541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43</a:t>
            </a:fld>
            <a:endParaRPr kumimoji="1" lang="zh-TW" altLang="en-US"/>
          </a:p>
        </p:txBody>
      </p:sp>
    </p:spTree>
    <p:extLst>
      <p:ext uri="{BB962C8B-B14F-4D97-AF65-F5344CB8AC3E}">
        <p14:creationId xmlns:p14="http://schemas.microsoft.com/office/powerpoint/2010/main" val="2344028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44</a:t>
            </a:fld>
            <a:endParaRPr kumimoji="1" lang="zh-TW" altLang="en-US"/>
          </a:p>
        </p:txBody>
      </p:sp>
    </p:spTree>
    <p:extLst>
      <p:ext uri="{BB962C8B-B14F-4D97-AF65-F5344CB8AC3E}">
        <p14:creationId xmlns:p14="http://schemas.microsoft.com/office/powerpoint/2010/main" val="3775490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45</a:t>
            </a:fld>
            <a:endParaRPr kumimoji="1" lang="zh-TW" altLang="en-US"/>
          </a:p>
        </p:txBody>
      </p:sp>
    </p:spTree>
    <p:extLst>
      <p:ext uri="{BB962C8B-B14F-4D97-AF65-F5344CB8AC3E}">
        <p14:creationId xmlns:p14="http://schemas.microsoft.com/office/powerpoint/2010/main" val="3048795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46</a:t>
            </a:fld>
            <a:endParaRPr kumimoji="1" lang="zh-TW" altLang="en-US"/>
          </a:p>
        </p:txBody>
      </p:sp>
    </p:spTree>
    <p:extLst>
      <p:ext uri="{BB962C8B-B14F-4D97-AF65-F5344CB8AC3E}">
        <p14:creationId xmlns:p14="http://schemas.microsoft.com/office/powerpoint/2010/main" val="30533382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47</a:t>
            </a:fld>
            <a:endParaRPr kumimoji="1" lang="zh-TW" altLang="en-US"/>
          </a:p>
        </p:txBody>
      </p:sp>
    </p:spTree>
    <p:extLst>
      <p:ext uri="{BB962C8B-B14F-4D97-AF65-F5344CB8AC3E}">
        <p14:creationId xmlns:p14="http://schemas.microsoft.com/office/powerpoint/2010/main" val="10007634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48</a:t>
            </a:fld>
            <a:endParaRPr kumimoji="1" lang="zh-TW" altLang="en-US"/>
          </a:p>
        </p:txBody>
      </p:sp>
    </p:spTree>
    <p:extLst>
      <p:ext uri="{BB962C8B-B14F-4D97-AF65-F5344CB8AC3E}">
        <p14:creationId xmlns:p14="http://schemas.microsoft.com/office/powerpoint/2010/main" val="2803373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49</a:t>
            </a:fld>
            <a:endParaRPr kumimoji="1" lang="zh-TW" altLang="en-US"/>
          </a:p>
        </p:txBody>
      </p:sp>
    </p:spTree>
    <p:extLst>
      <p:ext uri="{BB962C8B-B14F-4D97-AF65-F5344CB8AC3E}">
        <p14:creationId xmlns:p14="http://schemas.microsoft.com/office/powerpoint/2010/main" val="4282531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5</a:t>
            </a:fld>
            <a:endParaRPr kumimoji="1" lang="zh-TW" altLang="en-US"/>
          </a:p>
        </p:txBody>
      </p:sp>
    </p:spTree>
    <p:extLst>
      <p:ext uri="{BB962C8B-B14F-4D97-AF65-F5344CB8AC3E}">
        <p14:creationId xmlns:p14="http://schemas.microsoft.com/office/powerpoint/2010/main" val="3547075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50</a:t>
            </a:fld>
            <a:endParaRPr kumimoji="1" lang="zh-TW" altLang="en-US"/>
          </a:p>
        </p:txBody>
      </p:sp>
    </p:spTree>
    <p:extLst>
      <p:ext uri="{BB962C8B-B14F-4D97-AF65-F5344CB8AC3E}">
        <p14:creationId xmlns:p14="http://schemas.microsoft.com/office/powerpoint/2010/main" val="3893610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51</a:t>
            </a:fld>
            <a:endParaRPr kumimoji="1" lang="zh-TW" altLang="en-US"/>
          </a:p>
        </p:txBody>
      </p:sp>
    </p:spTree>
    <p:extLst>
      <p:ext uri="{BB962C8B-B14F-4D97-AF65-F5344CB8AC3E}">
        <p14:creationId xmlns:p14="http://schemas.microsoft.com/office/powerpoint/2010/main" val="1953158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52</a:t>
            </a:fld>
            <a:endParaRPr kumimoji="1" lang="zh-TW" altLang="en-US"/>
          </a:p>
        </p:txBody>
      </p:sp>
    </p:spTree>
    <p:extLst>
      <p:ext uri="{BB962C8B-B14F-4D97-AF65-F5344CB8AC3E}">
        <p14:creationId xmlns:p14="http://schemas.microsoft.com/office/powerpoint/2010/main" val="631147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53</a:t>
            </a:fld>
            <a:endParaRPr kumimoji="1" lang="zh-TW" altLang="en-US"/>
          </a:p>
        </p:txBody>
      </p:sp>
    </p:spTree>
    <p:extLst>
      <p:ext uri="{BB962C8B-B14F-4D97-AF65-F5344CB8AC3E}">
        <p14:creationId xmlns:p14="http://schemas.microsoft.com/office/powerpoint/2010/main" val="29090442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54</a:t>
            </a:fld>
            <a:endParaRPr kumimoji="1" lang="zh-TW" altLang="en-US"/>
          </a:p>
        </p:txBody>
      </p:sp>
    </p:spTree>
    <p:extLst>
      <p:ext uri="{BB962C8B-B14F-4D97-AF65-F5344CB8AC3E}">
        <p14:creationId xmlns:p14="http://schemas.microsoft.com/office/powerpoint/2010/main" val="7716765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55</a:t>
            </a:fld>
            <a:endParaRPr kumimoji="1" lang="zh-TW" altLang="en-US"/>
          </a:p>
        </p:txBody>
      </p:sp>
    </p:spTree>
    <p:extLst>
      <p:ext uri="{BB962C8B-B14F-4D97-AF65-F5344CB8AC3E}">
        <p14:creationId xmlns:p14="http://schemas.microsoft.com/office/powerpoint/2010/main" val="22753868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56</a:t>
            </a:fld>
            <a:endParaRPr kumimoji="1" lang="zh-TW" altLang="en-US"/>
          </a:p>
        </p:txBody>
      </p:sp>
    </p:spTree>
    <p:extLst>
      <p:ext uri="{BB962C8B-B14F-4D97-AF65-F5344CB8AC3E}">
        <p14:creationId xmlns:p14="http://schemas.microsoft.com/office/powerpoint/2010/main" val="6577236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57</a:t>
            </a:fld>
            <a:endParaRPr kumimoji="1" lang="zh-TW" altLang="en-US"/>
          </a:p>
        </p:txBody>
      </p:sp>
    </p:spTree>
    <p:extLst>
      <p:ext uri="{BB962C8B-B14F-4D97-AF65-F5344CB8AC3E}">
        <p14:creationId xmlns:p14="http://schemas.microsoft.com/office/powerpoint/2010/main" val="3618063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58</a:t>
            </a:fld>
            <a:endParaRPr kumimoji="1" lang="zh-TW" altLang="en-US"/>
          </a:p>
        </p:txBody>
      </p:sp>
    </p:spTree>
    <p:extLst>
      <p:ext uri="{BB962C8B-B14F-4D97-AF65-F5344CB8AC3E}">
        <p14:creationId xmlns:p14="http://schemas.microsoft.com/office/powerpoint/2010/main" val="1156075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59</a:t>
            </a:fld>
            <a:endParaRPr kumimoji="1" lang="zh-TW" altLang="en-US"/>
          </a:p>
        </p:txBody>
      </p:sp>
    </p:spTree>
    <p:extLst>
      <p:ext uri="{BB962C8B-B14F-4D97-AF65-F5344CB8AC3E}">
        <p14:creationId xmlns:p14="http://schemas.microsoft.com/office/powerpoint/2010/main" val="3303561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6</a:t>
            </a:fld>
            <a:endParaRPr kumimoji="1" lang="zh-TW" altLang="en-US"/>
          </a:p>
        </p:txBody>
      </p:sp>
    </p:spTree>
    <p:extLst>
      <p:ext uri="{BB962C8B-B14F-4D97-AF65-F5344CB8AC3E}">
        <p14:creationId xmlns:p14="http://schemas.microsoft.com/office/powerpoint/2010/main" val="16591153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60</a:t>
            </a:fld>
            <a:endParaRPr kumimoji="1" lang="zh-TW" altLang="en-US"/>
          </a:p>
        </p:txBody>
      </p:sp>
    </p:spTree>
    <p:extLst>
      <p:ext uri="{BB962C8B-B14F-4D97-AF65-F5344CB8AC3E}">
        <p14:creationId xmlns:p14="http://schemas.microsoft.com/office/powerpoint/2010/main" val="40000994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61</a:t>
            </a:fld>
            <a:endParaRPr kumimoji="1" lang="zh-TW" altLang="en-US"/>
          </a:p>
        </p:txBody>
      </p:sp>
    </p:spTree>
    <p:extLst>
      <p:ext uri="{BB962C8B-B14F-4D97-AF65-F5344CB8AC3E}">
        <p14:creationId xmlns:p14="http://schemas.microsoft.com/office/powerpoint/2010/main" val="6189275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62</a:t>
            </a:fld>
            <a:endParaRPr kumimoji="1" lang="zh-TW" altLang="en-US"/>
          </a:p>
        </p:txBody>
      </p:sp>
    </p:spTree>
    <p:extLst>
      <p:ext uri="{BB962C8B-B14F-4D97-AF65-F5344CB8AC3E}">
        <p14:creationId xmlns:p14="http://schemas.microsoft.com/office/powerpoint/2010/main" val="21683966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63</a:t>
            </a:fld>
            <a:endParaRPr kumimoji="1" lang="zh-TW" altLang="en-US"/>
          </a:p>
        </p:txBody>
      </p:sp>
    </p:spTree>
    <p:extLst>
      <p:ext uri="{BB962C8B-B14F-4D97-AF65-F5344CB8AC3E}">
        <p14:creationId xmlns:p14="http://schemas.microsoft.com/office/powerpoint/2010/main" val="21938764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64</a:t>
            </a:fld>
            <a:endParaRPr kumimoji="1" lang="zh-TW" altLang="en-US"/>
          </a:p>
        </p:txBody>
      </p:sp>
    </p:spTree>
    <p:extLst>
      <p:ext uri="{BB962C8B-B14F-4D97-AF65-F5344CB8AC3E}">
        <p14:creationId xmlns:p14="http://schemas.microsoft.com/office/powerpoint/2010/main" val="21940760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65</a:t>
            </a:fld>
            <a:endParaRPr kumimoji="1" lang="zh-TW" altLang="en-US"/>
          </a:p>
        </p:txBody>
      </p:sp>
    </p:spTree>
    <p:extLst>
      <p:ext uri="{BB962C8B-B14F-4D97-AF65-F5344CB8AC3E}">
        <p14:creationId xmlns:p14="http://schemas.microsoft.com/office/powerpoint/2010/main" val="7796257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66</a:t>
            </a:fld>
            <a:endParaRPr kumimoji="1" lang="zh-TW" altLang="en-US"/>
          </a:p>
        </p:txBody>
      </p:sp>
    </p:spTree>
    <p:extLst>
      <p:ext uri="{BB962C8B-B14F-4D97-AF65-F5344CB8AC3E}">
        <p14:creationId xmlns:p14="http://schemas.microsoft.com/office/powerpoint/2010/main" val="35155251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67</a:t>
            </a:fld>
            <a:endParaRPr kumimoji="1" lang="zh-TW" altLang="en-US"/>
          </a:p>
        </p:txBody>
      </p:sp>
    </p:spTree>
    <p:extLst>
      <p:ext uri="{BB962C8B-B14F-4D97-AF65-F5344CB8AC3E}">
        <p14:creationId xmlns:p14="http://schemas.microsoft.com/office/powerpoint/2010/main" val="3335068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68</a:t>
            </a:fld>
            <a:endParaRPr kumimoji="1" lang="zh-TW" altLang="en-US"/>
          </a:p>
        </p:txBody>
      </p:sp>
    </p:spTree>
    <p:extLst>
      <p:ext uri="{BB962C8B-B14F-4D97-AF65-F5344CB8AC3E}">
        <p14:creationId xmlns:p14="http://schemas.microsoft.com/office/powerpoint/2010/main" val="27848108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69</a:t>
            </a:fld>
            <a:endParaRPr kumimoji="1" lang="zh-TW" altLang="en-US"/>
          </a:p>
        </p:txBody>
      </p:sp>
    </p:spTree>
    <p:extLst>
      <p:ext uri="{BB962C8B-B14F-4D97-AF65-F5344CB8AC3E}">
        <p14:creationId xmlns:p14="http://schemas.microsoft.com/office/powerpoint/2010/main" val="3525210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7</a:t>
            </a:fld>
            <a:endParaRPr kumimoji="1" lang="zh-TW" altLang="en-US"/>
          </a:p>
        </p:txBody>
      </p:sp>
    </p:spTree>
    <p:extLst>
      <p:ext uri="{BB962C8B-B14F-4D97-AF65-F5344CB8AC3E}">
        <p14:creationId xmlns:p14="http://schemas.microsoft.com/office/powerpoint/2010/main" val="4046314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70</a:t>
            </a:fld>
            <a:endParaRPr kumimoji="1" lang="zh-TW" altLang="en-US"/>
          </a:p>
        </p:txBody>
      </p:sp>
    </p:spTree>
    <p:extLst>
      <p:ext uri="{BB962C8B-B14F-4D97-AF65-F5344CB8AC3E}">
        <p14:creationId xmlns:p14="http://schemas.microsoft.com/office/powerpoint/2010/main" val="28160021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71</a:t>
            </a:fld>
            <a:endParaRPr kumimoji="1" lang="zh-TW" altLang="en-US"/>
          </a:p>
        </p:txBody>
      </p:sp>
    </p:spTree>
    <p:extLst>
      <p:ext uri="{BB962C8B-B14F-4D97-AF65-F5344CB8AC3E}">
        <p14:creationId xmlns:p14="http://schemas.microsoft.com/office/powerpoint/2010/main" val="25153552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72</a:t>
            </a:fld>
            <a:endParaRPr kumimoji="1" lang="zh-TW" altLang="en-US"/>
          </a:p>
        </p:txBody>
      </p:sp>
    </p:spTree>
    <p:extLst>
      <p:ext uri="{BB962C8B-B14F-4D97-AF65-F5344CB8AC3E}">
        <p14:creationId xmlns:p14="http://schemas.microsoft.com/office/powerpoint/2010/main" val="35259242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73</a:t>
            </a:fld>
            <a:endParaRPr kumimoji="1" lang="zh-TW" altLang="en-US"/>
          </a:p>
        </p:txBody>
      </p:sp>
    </p:spTree>
    <p:extLst>
      <p:ext uri="{BB962C8B-B14F-4D97-AF65-F5344CB8AC3E}">
        <p14:creationId xmlns:p14="http://schemas.microsoft.com/office/powerpoint/2010/main" val="29951697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74</a:t>
            </a:fld>
            <a:endParaRPr kumimoji="1" lang="zh-TW" altLang="en-US"/>
          </a:p>
        </p:txBody>
      </p:sp>
    </p:spTree>
    <p:extLst>
      <p:ext uri="{BB962C8B-B14F-4D97-AF65-F5344CB8AC3E}">
        <p14:creationId xmlns:p14="http://schemas.microsoft.com/office/powerpoint/2010/main" val="34131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75</a:t>
            </a:fld>
            <a:endParaRPr kumimoji="1" lang="zh-TW" altLang="en-US"/>
          </a:p>
        </p:txBody>
      </p:sp>
    </p:spTree>
    <p:extLst>
      <p:ext uri="{BB962C8B-B14F-4D97-AF65-F5344CB8AC3E}">
        <p14:creationId xmlns:p14="http://schemas.microsoft.com/office/powerpoint/2010/main" val="31681761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76</a:t>
            </a:fld>
            <a:endParaRPr kumimoji="1" lang="zh-TW" altLang="en-US"/>
          </a:p>
        </p:txBody>
      </p:sp>
    </p:spTree>
    <p:extLst>
      <p:ext uri="{BB962C8B-B14F-4D97-AF65-F5344CB8AC3E}">
        <p14:creationId xmlns:p14="http://schemas.microsoft.com/office/powerpoint/2010/main" val="16670012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77</a:t>
            </a:fld>
            <a:endParaRPr kumimoji="1" lang="zh-TW" altLang="en-US"/>
          </a:p>
        </p:txBody>
      </p:sp>
    </p:spTree>
    <p:extLst>
      <p:ext uri="{BB962C8B-B14F-4D97-AF65-F5344CB8AC3E}">
        <p14:creationId xmlns:p14="http://schemas.microsoft.com/office/powerpoint/2010/main" val="38899686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78</a:t>
            </a:fld>
            <a:endParaRPr kumimoji="1" lang="zh-TW" altLang="en-US"/>
          </a:p>
        </p:txBody>
      </p:sp>
    </p:spTree>
    <p:extLst>
      <p:ext uri="{BB962C8B-B14F-4D97-AF65-F5344CB8AC3E}">
        <p14:creationId xmlns:p14="http://schemas.microsoft.com/office/powerpoint/2010/main" val="1203927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79</a:t>
            </a:fld>
            <a:endParaRPr kumimoji="1" lang="zh-TW" altLang="en-US"/>
          </a:p>
        </p:txBody>
      </p:sp>
    </p:spTree>
    <p:extLst>
      <p:ext uri="{BB962C8B-B14F-4D97-AF65-F5344CB8AC3E}">
        <p14:creationId xmlns:p14="http://schemas.microsoft.com/office/powerpoint/2010/main" val="4264669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8</a:t>
            </a:fld>
            <a:endParaRPr kumimoji="1" lang="zh-TW" altLang="en-US"/>
          </a:p>
        </p:txBody>
      </p:sp>
    </p:spTree>
    <p:extLst>
      <p:ext uri="{BB962C8B-B14F-4D97-AF65-F5344CB8AC3E}">
        <p14:creationId xmlns:p14="http://schemas.microsoft.com/office/powerpoint/2010/main" val="2037503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80</a:t>
            </a:fld>
            <a:endParaRPr kumimoji="1" lang="zh-TW" altLang="en-US"/>
          </a:p>
        </p:txBody>
      </p:sp>
    </p:spTree>
    <p:extLst>
      <p:ext uri="{BB962C8B-B14F-4D97-AF65-F5344CB8AC3E}">
        <p14:creationId xmlns:p14="http://schemas.microsoft.com/office/powerpoint/2010/main" val="20225716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81</a:t>
            </a:fld>
            <a:endParaRPr kumimoji="1" lang="zh-TW" altLang="en-US"/>
          </a:p>
        </p:txBody>
      </p:sp>
    </p:spTree>
    <p:extLst>
      <p:ext uri="{BB962C8B-B14F-4D97-AF65-F5344CB8AC3E}">
        <p14:creationId xmlns:p14="http://schemas.microsoft.com/office/powerpoint/2010/main" val="19468412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82</a:t>
            </a:fld>
            <a:endParaRPr kumimoji="1" lang="zh-TW" altLang="en-US"/>
          </a:p>
        </p:txBody>
      </p:sp>
    </p:spTree>
    <p:extLst>
      <p:ext uri="{BB962C8B-B14F-4D97-AF65-F5344CB8AC3E}">
        <p14:creationId xmlns:p14="http://schemas.microsoft.com/office/powerpoint/2010/main" val="21605907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83</a:t>
            </a:fld>
            <a:endParaRPr kumimoji="1" lang="zh-TW" altLang="en-US"/>
          </a:p>
        </p:txBody>
      </p:sp>
    </p:spTree>
    <p:extLst>
      <p:ext uri="{BB962C8B-B14F-4D97-AF65-F5344CB8AC3E}">
        <p14:creationId xmlns:p14="http://schemas.microsoft.com/office/powerpoint/2010/main" val="35052262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84</a:t>
            </a:fld>
            <a:endParaRPr kumimoji="1" lang="zh-TW" altLang="en-US"/>
          </a:p>
        </p:txBody>
      </p:sp>
    </p:spTree>
    <p:extLst>
      <p:ext uri="{BB962C8B-B14F-4D97-AF65-F5344CB8AC3E}">
        <p14:creationId xmlns:p14="http://schemas.microsoft.com/office/powerpoint/2010/main" val="35366397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85</a:t>
            </a:fld>
            <a:endParaRPr kumimoji="1" lang="zh-TW" altLang="en-US"/>
          </a:p>
        </p:txBody>
      </p:sp>
    </p:spTree>
    <p:extLst>
      <p:ext uri="{BB962C8B-B14F-4D97-AF65-F5344CB8AC3E}">
        <p14:creationId xmlns:p14="http://schemas.microsoft.com/office/powerpoint/2010/main" val="7984249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86</a:t>
            </a:fld>
            <a:endParaRPr kumimoji="1" lang="zh-TW" altLang="en-US"/>
          </a:p>
        </p:txBody>
      </p:sp>
    </p:spTree>
    <p:extLst>
      <p:ext uri="{BB962C8B-B14F-4D97-AF65-F5344CB8AC3E}">
        <p14:creationId xmlns:p14="http://schemas.microsoft.com/office/powerpoint/2010/main" val="30930831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87</a:t>
            </a:fld>
            <a:endParaRPr kumimoji="1" lang="zh-TW" altLang="en-US"/>
          </a:p>
        </p:txBody>
      </p:sp>
    </p:spTree>
    <p:extLst>
      <p:ext uri="{BB962C8B-B14F-4D97-AF65-F5344CB8AC3E}">
        <p14:creationId xmlns:p14="http://schemas.microsoft.com/office/powerpoint/2010/main" val="36498951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88</a:t>
            </a:fld>
            <a:endParaRPr kumimoji="1" lang="zh-TW" altLang="en-US"/>
          </a:p>
        </p:txBody>
      </p:sp>
    </p:spTree>
    <p:extLst>
      <p:ext uri="{BB962C8B-B14F-4D97-AF65-F5344CB8AC3E}">
        <p14:creationId xmlns:p14="http://schemas.microsoft.com/office/powerpoint/2010/main" val="4537957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89</a:t>
            </a:fld>
            <a:endParaRPr kumimoji="1" lang="zh-TW" altLang="en-US"/>
          </a:p>
        </p:txBody>
      </p:sp>
    </p:spTree>
    <p:extLst>
      <p:ext uri="{BB962C8B-B14F-4D97-AF65-F5344CB8AC3E}">
        <p14:creationId xmlns:p14="http://schemas.microsoft.com/office/powerpoint/2010/main" val="1352096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9</a:t>
            </a:fld>
            <a:endParaRPr kumimoji="1" lang="zh-TW" altLang="en-US"/>
          </a:p>
        </p:txBody>
      </p:sp>
    </p:spTree>
    <p:extLst>
      <p:ext uri="{BB962C8B-B14F-4D97-AF65-F5344CB8AC3E}">
        <p14:creationId xmlns:p14="http://schemas.microsoft.com/office/powerpoint/2010/main" val="33971517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90</a:t>
            </a:fld>
            <a:endParaRPr kumimoji="1" lang="zh-TW" altLang="en-US"/>
          </a:p>
        </p:txBody>
      </p:sp>
    </p:spTree>
    <p:extLst>
      <p:ext uri="{BB962C8B-B14F-4D97-AF65-F5344CB8AC3E}">
        <p14:creationId xmlns:p14="http://schemas.microsoft.com/office/powerpoint/2010/main" val="24068441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91</a:t>
            </a:fld>
            <a:endParaRPr kumimoji="1" lang="zh-TW" altLang="en-US"/>
          </a:p>
        </p:txBody>
      </p:sp>
    </p:spTree>
    <p:extLst>
      <p:ext uri="{BB962C8B-B14F-4D97-AF65-F5344CB8AC3E}">
        <p14:creationId xmlns:p14="http://schemas.microsoft.com/office/powerpoint/2010/main" val="42097017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92</a:t>
            </a:fld>
            <a:endParaRPr kumimoji="1" lang="zh-TW" altLang="en-US"/>
          </a:p>
        </p:txBody>
      </p:sp>
    </p:spTree>
    <p:extLst>
      <p:ext uri="{BB962C8B-B14F-4D97-AF65-F5344CB8AC3E}">
        <p14:creationId xmlns:p14="http://schemas.microsoft.com/office/powerpoint/2010/main" val="2712203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93</a:t>
            </a:fld>
            <a:endParaRPr kumimoji="1" lang="zh-TW" altLang="en-US"/>
          </a:p>
        </p:txBody>
      </p:sp>
    </p:spTree>
    <p:extLst>
      <p:ext uri="{BB962C8B-B14F-4D97-AF65-F5344CB8AC3E}">
        <p14:creationId xmlns:p14="http://schemas.microsoft.com/office/powerpoint/2010/main" val="12056862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94</a:t>
            </a:fld>
            <a:endParaRPr kumimoji="1" lang="zh-TW" altLang="en-US"/>
          </a:p>
        </p:txBody>
      </p:sp>
    </p:spTree>
    <p:extLst>
      <p:ext uri="{BB962C8B-B14F-4D97-AF65-F5344CB8AC3E}">
        <p14:creationId xmlns:p14="http://schemas.microsoft.com/office/powerpoint/2010/main" val="42191597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95</a:t>
            </a:fld>
            <a:endParaRPr kumimoji="1" lang="zh-TW" altLang="en-US"/>
          </a:p>
        </p:txBody>
      </p:sp>
    </p:spTree>
    <p:extLst>
      <p:ext uri="{BB962C8B-B14F-4D97-AF65-F5344CB8AC3E}">
        <p14:creationId xmlns:p14="http://schemas.microsoft.com/office/powerpoint/2010/main" val="34151112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96</a:t>
            </a:fld>
            <a:endParaRPr kumimoji="1" lang="zh-TW" altLang="en-US"/>
          </a:p>
        </p:txBody>
      </p:sp>
    </p:spTree>
    <p:extLst>
      <p:ext uri="{BB962C8B-B14F-4D97-AF65-F5344CB8AC3E}">
        <p14:creationId xmlns:p14="http://schemas.microsoft.com/office/powerpoint/2010/main" val="28685386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97</a:t>
            </a:fld>
            <a:endParaRPr kumimoji="1" lang="zh-TW" altLang="en-US"/>
          </a:p>
        </p:txBody>
      </p:sp>
    </p:spTree>
    <p:extLst>
      <p:ext uri="{BB962C8B-B14F-4D97-AF65-F5344CB8AC3E}">
        <p14:creationId xmlns:p14="http://schemas.microsoft.com/office/powerpoint/2010/main" val="28056988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98</a:t>
            </a:fld>
            <a:endParaRPr kumimoji="1" lang="zh-TW" altLang="en-US"/>
          </a:p>
        </p:txBody>
      </p:sp>
    </p:spTree>
    <p:extLst>
      <p:ext uri="{BB962C8B-B14F-4D97-AF65-F5344CB8AC3E}">
        <p14:creationId xmlns:p14="http://schemas.microsoft.com/office/powerpoint/2010/main" val="40182741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A2A3283-901A-724C-8E16-3049BD89E564}" type="slidenum">
              <a:rPr kumimoji="1" lang="zh-TW" altLang="en-US" smtClean="0"/>
              <a:t>99</a:t>
            </a:fld>
            <a:endParaRPr kumimoji="1" lang="zh-TW" altLang="en-US"/>
          </a:p>
        </p:txBody>
      </p:sp>
    </p:spTree>
    <p:extLst>
      <p:ext uri="{BB962C8B-B14F-4D97-AF65-F5344CB8AC3E}">
        <p14:creationId xmlns:p14="http://schemas.microsoft.com/office/powerpoint/2010/main" val="3971076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bg>
      <p:bgRef idx="1001">
        <a:schemeClr val="bg1"/>
      </p:bgRef>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448050" y="1502815"/>
            <a:ext cx="8212150" cy="2967134"/>
          </a:xfrm>
          <a:prstGeom prst="rect">
            <a:avLst/>
          </a:prstGeom>
        </p:spPr>
        <p:txBody>
          <a:bodyPr spcFirstLastPara="1" wrap="square" lIns="91425" tIns="91425" rIns="91425" bIns="91425" anchor="t" anchorCtr="0">
            <a:normAutofit/>
          </a:bodyPr>
          <a:lstStyle>
            <a:lvl1pPr lvl="0" algn="r" rtl="0">
              <a:lnSpc>
                <a:spcPct val="150000"/>
              </a:lnSpc>
              <a:spcBef>
                <a:spcPts val="0"/>
              </a:spcBef>
              <a:spcAft>
                <a:spcPts val="0"/>
              </a:spcAft>
              <a:buSzPts val="2800"/>
              <a:buFont typeface="Work Sans ExtraBold"/>
              <a:buNone/>
              <a:defRPr sz="6000" b="1">
                <a:solidFill>
                  <a:schemeClr val="tx1">
                    <a:lumMod val="65000"/>
                    <a:lumOff val="35000"/>
                  </a:schemeClr>
                </a:solidFill>
                <a:latin typeface="微軟正黑體" panose="020B0604030504040204" pitchFamily="34" charset="-120"/>
                <a:ea typeface="微軟正黑體" panose="020B0604030504040204" pitchFamily="34" charset="-120"/>
                <a:cs typeface="微軟正黑體" panose="020B0604030504040204" pitchFamily="34" charset="-120"/>
                <a:sym typeface="Work Sans ExtraBold"/>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dirty="0"/>
          </a:p>
        </p:txBody>
      </p:sp>
      <p:sp>
        <p:nvSpPr>
          <p:cNvPr id="10" name="Google Shape;10;p2"/>
          <p:cNvSpPr txBox="1">
            <a:spLocks noGrp="1"/>
          </p:cNvSpPr>
          <p:nvPr>
            <p:ph type="subTitle" idx="2"/>
          </p:nvPr>
        </p:nvSpPr>
        <p:spPr>
          <a:xfrm>
            <a:off x="6915800" y="4692435"/>
            <a:ext cx="4744400" cy="646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867">
                <a:latin typeface="微軟正黑體" panose="020B0604030504040204" pitchFamily="34" charset="-120"/>
                <a:ea typeface="微軟正黑體" panose="020B0604030504040204" pitchFamily="34" charset="-12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13" name="Google Shape;334;p27">
            <a:extLst>
              <a:ext uri="{FF2B5EF4-FFF2-40B4-BE49-F238E27FC236}">
                <a16:creationId xmlns:a16="http://schemas.microsoft.com/office/drawing/2014/main" id="{723558FF-2627-4845-A575-9007F4E1DEA8}"/>
              </a:ext>
            </a:extLst>
          </p:cNvPr>
          <p:cNvSpPr/>
          <p:nvPr userDrawn="1"/>
        </p:nvSpPr>
        <p:spPr>
          <a:xfrm rot="10800000" flipH="1">
            <a:off x="0" y="5779008"/>
            <a:ext cx="6110714" cy="1078993"/>
          </a:xfrm>
          <a:custGeom>
            <a:avLst/>
            <a:gdLst/>
            <a:ahLst/>
            <a:cxnLst/>
            <a:rect l="l" t="t" r="r" b="b"/>
            <a:pathLst>
              <a:path w="35849" h="6330" extrusionOk="0">
                <a:moveTo>
                  <a:pt x="1" y="0"/>
                </a:moveTo>
                <a:lnTo>
                  <a:pt x="1" y="741"/>
                </a:lnTo>
                <a:cubicBezTo>
                  <a:pt x="3072" y="2955"/>
                  <a:pt x="8752" y="6191"/>
                  <a:pt x="15857" y="6323"/>
                </a:cubicBezTo>
                <a:cubicBezTo>
                  <a:pt x="16096" y="6327"/>
                  <a:pt x="16330" y="6329"/>
                  <a:pt x="16561" y="6329"/>
                </a:cubicBezTo>
                <a:cubicBezTo>
                  <a:pt x="25796" y="6329"/>
                  <a:pt x="28741" y="2845"/>
                  <a:pt x="35848" y="0"/>
                </a:cubicBezTo>
                <a:close/>
              </a:path>
            </a:pathLst>
          </a:custGeom>
          <a:solidFill>
            <a:srgbClr val="E3D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5;p27">
            <a:extLst>
              <a:ext uri="{FF2B5EF4-FFF2-40B4-BE49-F238E27FC236}">
                <a16:creationId xmlns:a16="http://schemas.microsoft.com/office/drawing/2014/main" id="{D62E5A7E-7368-4B04-86C0-E05A4FF1EF24}"/>
              </a:ext>
            </a:extLst>
          </p:cNvPr>
          <p:cNvSpPr/>
          <p:nvPr userDrawn="1"/>
        </p:nvSpPr>
        <p:spPr>
          <a:xfrm rot="10800000" flipH="1">
            <a:off x="10954512" y="5252825"/>
            <a:ext cx="1237488" cy="1605176"/>
          </a:xfrm>
          <a:custGeom>
            <a:avLst/>
            <a:gdLst/>
            <a:ahLst/>
            <a:cxnLst/>
            <a:rect l="l" t="t" r="r" b="b"/>
            <a:pathLst>
              <a:path w="7475" h="9696" extrusionOk="0">
                <a:moveTo>
                  <a:pt x="0" y="0"/>
                </a:moveTo>
                <a:cubicBezTo>
                  <a:pt x="699" y="2262"/>
                  <a:pt x="2316" y="6469"/>
                  <a:pt x="5107" y="8330"/>
                </a:cubicBezTo>
                <a:cubicBezTo>
                  <a:pt x="5864" y="8838"/>
                  <a:pt x="6655" y="9293"/>
                  <a:pt x="7474" y="9695"/>
                </a:cubicBezTo>
                <a:lnTo>
                  <a:pt x="7474" y="0"/>
                </a:lnTo>
                <a:close/>
              </a:path>
            </a:pathLst>
          </a:custGeom>
          <a:solidFill>
            <a:srgbClr val="E3D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96357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5AF5B1-5EAF-9A4C-8013-B52EDD95B10F}"/>
              </a:ext>
            </a:extLst>
          </p:cNvPr>
          <p:cNvSpPr>
            <a:spLocks noGrp="1"/>
          </p:cNvSpPr>
          <p:nvPr>
            <p:ph type="title"/>
          </p:nvPr>
        </p:nvSpPr>
        <p:spPr>
          <a:xfrm>
            <a:off x="906780" y="457200"/>
            <a:ext cx="10378440" cy="914400"/>
          </a:xfrm>
          <a:prstGeom prst="rect">
            <a:avLst/>
          </a:prstGeom>
        </p:spPr>
        <p:txBody>
          <a:bodyPr lIns="0" tIns="0" rIns="0" bIns="0" anchor="ctr"/>
          <a:lstStyle>
            <a:lvl1pPr algn="ctr">
              <a:lnSpc>
                <a:spcPct val="100000"/>
              </a:lnSpc>
              <a:defRPr sz="40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DB89905-C8CF-B647-8521-B8A6B90B2C89}"/>
              </a:ext>
            </a:extLst>
          </p:cNvPr>
          <p:cNvSpPr>
            <a:spLocks noGrp="1"/>
          </p:cNvSpPr>
          <p:nvPr>
            <p:ph idx="1"/>
          </p:nvPr>
        </p:nvSpPr>
        <p:spPr>
          <a:xfrm>
            <a:off x="906780" y="1828800"/>
            <a:ext cx="10378440" cy="4297680"/>
          </a:xfrm>
          <a:prstGeom prst="rect">
            <a:avLst/>
          </a:prstGeom>
        </p:spPr>
        <p:txBody>
          <a:bodyPr vert="horz" lIns="91440" tIns="45720" rIns="91440" bIns="45720" rtlCol="0">
            <a:normAutofit/>
          </a:bodyPr>
          <a:lstStyle>
            <a:lvl1pPr marL="342900" indent="-342900">
              <a:lnSpc>
                <a:spcPct val="100000"/>
              </a:lnSpc>
              <a:spcBef>
                <a:spcPts val="0"/>
              </a:spcBef>
              <a:spcAft>
                <a:spcPts val="600"/>
              </a:spcAft>
              <a:buClr>
                <a:schemeClr val="accent1"/>
              </a:buClr>
              <a:buFont typeface="Arial" panose="020B0604020202020204" pitchFamily="34" charset="0"/>
              <a:buChar char="•"/>
              <a:defRPr sz="2400">
                <a:latin typeface="Open Sans" panose="020B0606030504020204" pitchFamily="34" charset="0"/>
                <a:ea typeface="Open Sans" panose="020B0606030504020204" pitchFamily="34" charset="0"/>
                <a:cs typeface="Open Sans" panose="020B0606030504020204" pitchFamily="34" charset="0"/>
              </a:defRPr>
            </a:lvl1pPr>
            <a:lvl2pPr marL="742939" indent="-285750">
              <a:lnSpc>
                <a:spcPct val="100000"/>
              </a:lnSpc>
              <a:spcBef>
                <a:spcPts val="0"/>
              </a:spcBef>
              <a:spcAft>
                <a:spcPts val="600"/>
              </a:spcAft>
              <a:buClr>
                <a:schemeClr val="accent1"/>
              </a:buClr>
              <a:buFont typeface="System Font Regular"/>
              <a:buChar char="-"/>
              <a:defRPr sz="2000">
                <a:latin typeface="Open Sans" panose="020B0606030504020204" pitchFamily="34" charset="0"/>
                <a:ea typeface="Open Sans" panose="020B0606030504020204" pitchFamily="34" charset="0"/>
                <a:cs typeface="Open Sans" panose="020B0606030504020204" pitchFamily="34" charset="0"/>
              </a:defRPr>
            </a:lvl2pPr>
            <a:lvl3pPr marL="1200127" indent="-285750">
              <a:lnSpc>
                <a:spcPct val="100000"/>
              </a:lnSpc>
              <a:spcBef>
                <a:spcPts val="0"/>
              </a:spcBef>
              <a:spcAft>
                <a:spcPts val="600"/>
              </a:spcAft>
              <a:buClr>
                <a:schemeClr val="accent1"/>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57316" indent="-285750">
              <a:lnSpc>
                <a:spcPct val="100000"/>
              </a:lnSpc>
              <a:spcBef>
                <a:spcPts val="0"/>
              </a:spcBef>
              <a:spcAft>
                <a:spcPts val="600"/>
              </a:spcAft>
              <a:buClr>
                <a:schemeClr val="accent1"/>
              </a:buClr>
              <a:buFont typeface="System Font Regular"/>
              <a:buChar char="-"/>
              <a:defRPr sz="1400">
                <a:latin typeface="Open Sans" panose="020B0606030504020204" pitchFamily="34" charset="0"/>
                <a:ea typeface="Open Sans" panose="020B0606030504020204" pitchFamily="34" charset="0"/>
                <a:cs typeface="Open Sans" panose="020B0606030504020204" pitchFamily="34" charset="0"/>
              </a:defRPr>
            </a:lvl4pPr>
            <a:lvl5pPr marL="2114504" indent="-285750">
              <a:lnSpc>
                <a:spcPct val="100000"/>
              </a:lnSpc>
              <a:spcBef>
                <a:spcPts val="0"/>
              </a:spcBef>
              <a:spcAft>
                <a:spcPts val="600"/>
              </a:spcAft>
              <a:buClr>
                <a:schemeClr val="accent1"/>
              </a:buClr>
              <a:buFont typeface="Arial" panose="020B0604020202020204" pitchFamily="34" charset="0"/>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A70A875C-EB04-ED4F-86F3-BB396793C6FA}"/>
              </a:ext>
            </a:extLst>
          </p:cNvPr>
          <p:cNvSpPr>
            <a:spLocks noGrp="1"/>
          </p:cNvSpPr>
          <p:nvPr>
            <p:ph type="sldNum" sz="quarter" idx="10"/>
          </p:nvPr>
        </p:nvSpPr>
        <p:spPr/>
        <p:txBody>
          <a:bodyPr/>
          <a:lstStyle/>
          <a:p>
            <a:fld id="{FCD4D030-AEDA-C64C-84A4-1E571AB05A7E}" type="slidenum">
              <a:rPr lang="en-US" smtClean="0"/>
              <a:pPr/>
              <a:t>‹#›</a:t>
            </a:fld>
            <a:endParaRPr lang="en-US"/>
          </a:p>
        </p:txBody>
      </p:sp>
    </p:spTree>
    <p:extLst>
      <p:ext uri="{BB962C8B-B14F-4D97-AF65-F5344CB8AC3E}">
        <p14:creationId xmlns:p14="http://schemas.microsoft.com/office/powerpoint/2010/main" val="2474798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A577-8D94-F849-A0C2-09830464D614}"/>
              </a:ext>
            </a:extLst>
          </p:cNvPr>
          <p:cNvSpPr>
            <a:spLocks noGrp="1"/>
          </p:cNvSpPr>
          <p:nvPr>
            <p:ph type="title"/>
          </p:nvPr>
        </p:nvSpPr>
        <p:spPr>
          <a:xfrm>
            <a:off x="905256" y="457200"/>
            <a:ext cx="10378440" cy="914400"/>
          </a:xfrm>
          <a:prstGeom prst="rect">
            <a:avLst/>
          </a:prstGeom>
        </p:spPr>
        <p:txBody>
          <a:bodyPr lIns="0" tIns="0" rIns="0" bIns="0" anchor="ctr"/>
          <a:lstStyle>
            <a:lvl1pPr algn="ctr">
              <a:lnSpc>
                <a:spcPct val="100000"/>
              </a:lnSpc>
              <a:defRPr lang="en-US" sz="4000" b="1" i="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DB89905-C8CF-B647-8521-B8A6B90B2C89}"/>
              </a:ext>
            </a:extLst>
          </p:cNvPr>
          <p:cNvSpPr>
            <a:spLocks noGrp="1"/>
          </p:cNvSpPr>
          <p:nvPr>
            <p:ph idx="1"/>
          </p:nvPr>
        </p:nvSpPr>
        <p:spPr>
          <a:xfrm>
            <a:off x="905256" y="1828799"/>
            <a:ext cx="5074920" cy="4297680"/>
          </a:xfrm>
          <a:prstGeom prst="rect">
            <a:avLst/>
          </a:prstGeom>
        </p:spPr>
        <p:txBody>
          <a:bodyPr vert="horz" lIns="91440" tIns="45720" rIns="91440" bIns="45720" rtlCol="0">
            <a:normAutofit/>
          </a:bodyPr>
          <a:lstStyle>
            <a:lvl1pPr marL="342900" indent="-342900">
              <a:lnSpc>
                <a:spcPct val="100000"/>
              </a:lnSpc>
              <a:spcBef>
                <a:spcPts val="0"/>
              </a:spcBef>
              <a:spcAft>
                <a:spcPts val="600"/>
              </a:spcAft>
              <a:buClr>
                <a:schemeClr val="accent1"/>
              </a:buClr>
              <a:buFont typeface="Arial" panose="020B0604020202020204" pitchFamily="34" charset="0"/>
              <a:buChar char="•"/>
              <a:defRPr sz="2400">
                <a:latin typeface="Open Sans" panose="020B0606030504020204" pitchFamily="34" charset="0"/>
                <a:ea typeface="Open Sans" panose="020B0606030504020204" pitchFamily="34" charset="0"/>
                <a:cs typeface="Open Sans" panose="020B0606030504020204" pitchFamily="34" charset="0"/>
              </a:defRPr>
            </a:lvl1pPr>
            <a:lvl2pPr marL="742939" indent="-285750">
              <a:lnSpc>
                <a:spcPct val="100000"/>
              </a:lnSpc>
              <a:spcBef>
                <a:spcPts val="0"/>
              </a:spcBef>
              <a:spcAft>
                <a:spcPts val="600"/>
              </a:spcAft>
              <a:buClr>
                <a:schemeClr val="accent1"/>
              </a:buClr>
              <a:buFont typeface="System Font Regular"/>
              <a:buChar char="-"/>
              <a:defRPr sz="2000">
                <a:latin typeface="Open Sans" panose="020B0606030504020204" pitchFamily="34" charset="0"/>
                <a:ea typeface="Open Sans" panose="020B0606030504020204" pitchFamily="34" charset="0"/>
                <a:cs typeface="Open Sans" panose="020B0606030504020204" pitchFamily="34" charset="0"/>
              </a:defRPr>
            </a:lvl2pPr>
            <a:lvl3pPr marL="1200127" indent="-285750">
              <a:lnSpc>
                <a:spcPct val="100000"/>
              </a:lnSpc>
              <a:spcBef>
                <a:spcPts val="0"/>
              </a:spcBef>
              <a:spcAft>
                <a:spcPts val="600"/>
              </a:spcAft>
              <a:buClr>
                <a:schemeClr val="accent1"/>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57316" indent="-285750">
              <a:lnSpc>
                <a:spcPct val="100000"/>
              </a:lnSpc>
              <a:spcBef>
                <a:spcPts val="0"/>
              </a:spcBef>
              <a:spcAft>
                <a:spcPts val="600"/>
              </a:spcAft>
              <a:buClr>
                <a:schemeClr val="accent1"/>
              </a:buClr>
              <a:buFont typeface="System Font Regular"/>
              <a:buChar char="-"/>
              <a:defRPr sz="1400">
                <a:latin typeface="Open Sans" panose="020B0606030504020204" pitchFamily="34" charset="0"/>
                <a:ea typeface="Open Sans" panose="020B0606030504020204" pitchFamily="34" charset="0"/>
                <a:cs typeface="Open Sans" panose="020B0606030504020204" pitchFamily="34" charset="0"/>
              </a:defRPr>
            </a:lvl4pPr>
            <a:lvl5pPr marL="2114504" indent="-285750">
              <a:lnSpc>
                <a:spcPct val="100000"/>
              </a:lnSpc>
              <a:spcBef>
                <a:spcPts val="0"/>
              </a:spcBef>
              <a:spcAft>
                <a:spcPts val="600"/>
              </a:spcAft>
              <a:buClr>
                <a:schemeClr val="accent1"/>
              </a:buClr>
              <a:buFont typeface="Arial" panose="020B0604020202020204" pitchFamily="34" charset="0"/>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66201B7F-3AC8-4641-889E-CC8BAC0B360B}"/>
              </a:ext>
            </a:extLst>
          </p:cNvPr>
          <p:cNvSpPr>
            <a:spLocks noGrp="1"/>
          </p:cNvSpPr>
          <p:nvPr>
            <p:ph idx="14"/>
          </p:nvPr>
        </p:nvSpPr>
        <p:spPr>
          <a:xfrm>
            <a:off x="6223463" y="1828799"/>
            <a:ext cx="5060233" cy="4297680"/>
          </a:xfrm>
          <a:prstGeom prst="rect">
            <a:avLst/>
          </a:prstGeom>
        </p:spPr>
        <p:txBody>
          <a:bodyPr vert="horz" lIns="91440" tIns="45720" rIns="91440" bIns="45720" rtlCol="0">
            <a:normAutofit/>
          </a:bodyPr>
          <a:lstStyle>
            <a:lvl1pPr marL="342900" indent="-342900">
              <a:lnSpc>
                <a:spcPct val="100000"/>
              </a:lnSpc>
              <a:spcBef>
                <a:spcPts val="0"/>
              </a:spcBef>
              <a:spcAft>
                <a:spcPts val="600"/>
              </a:spcAft>
              <a:buClr>
                <a:schemeClr val="accent1"/>
              </a:buClr>
              <a:buFont typeface="Arial" panose="020B0604020202020204" pitchFamily="34" charset="0"/>
              <a:buChar char="•"/>
              <a:defRPr sz="2400">
                <a:latin typeface="Open Sans" panose="020B0606030504020204" pitchFamily="34" charset="0"/>
                <a:ea typeface="Open Sans" panose="020B0606030504020204" pitchFamily="34" charset="0"/>
                <a:cs typeface="Open Sans" panose="020B0606030504020204" pitchFamily="34" charset="0"/>
              </a:defRPr>
            </a:lvl1pPr>
            <a:lvl2pPr marL="742939" indent="-285750">
              <a:lnSpc>
                <a:spcPct val="100000"/>
              </a:lnSpc>
              <a:spcBef>
                <a:spcPts val="0"/>
              </a:spcBef>
              <a:spcAft>
                <a:spcPts val="600"/>
              </a:spcAft>
              <a:buClr>
                <a:schemeClr val="accent1"/>
              </a:buClr>
              <a:buFont typeface="System Font Regular"/>
              <a:buChar char="-"/>
              <a:defRPr sz="2000">
                <a:latin typeface="Open Sans" panose="020B0606030504020204" pitchFamily="34" charset="0"/>
                <a:ea typeface="Open Sans" panose="020B0606030504020204" pitchFamily="34" charset="0"/>
                <a:cs typeface="Open Sans" panose="020B0606030504020204" pitchFamily="34" charset="0"/>
              </a:defRPr>
            </a:lvl2pPr>
            <a:lvl3pPr marL="1200127" indent="-285750">
              <a:lnSpc>
                <a:spcPct val="100000"/>
              </a:lnSpc>
              <a:spcBef>
                <a:spcPts val="0"/>
              </a:spcBef>
              <a:spcAft>
                <a:spcPts val="600"/>
              </a:spcAft>
              <a:buClr>
                <a:schemeClr val="accent1"/>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57316" indent="-285750">
              <a:lnSpc>
                <a:spcPct val="100000"/>
              </a:lnSpc>
              <a:spcBef>
                <a:spcPts val="0"/>
              </a:spcBef>
              <a:spcAft>
                <a:spcPts val="600"/>
              </a:spcAft>
              <a:buClr>
                <a:schemeClr val="accent1"/>
              </a:buClr>
              <a:buFont typeface="System Font Regular"/>
              <a:buChar char="-"/>
              <a:defRPr sz="1400">
                <a:latin typeface="Open Sans" panose="020B0606030504020204" pitchFamily="34" charset="0"/>
                <a:ea typeface="Open Sans" panose="020B0606030504020204" pitchFamily="34" charset="0"/>
                <a:cs typeface="Open Sans" panose="020B0606030504020204" pitchFamily="34" charset="0"/>
              </a:defRPr>
            </a:lvl4pPr>
            <a:lvl5pPr marL="2114504" indent="-285750">
              <a:lnSpc>
                <a:spcPct val="100000"/>
              </a:lnSpc>
              <a:spcBef>
                <a:spcPts val="0"/>
              </a:spcBef>
              <a:spcAft>
                <a:spcPts val="600"/>
              </a:spcAft>
              <a:buClr>
                <a:schemeClr val="accent1"/>
              </a:buClr>
              <a:buFont typeface="Arial" panose="020B0604020202020204" pitchFamily="34" charset="0"/>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27D1AA38-1935-FE40-A668-EB1F68F6541B}"/>
              </a:ext>
            </a:extLst>
          </p:cNvPr>
          <p:cNvSpPr>
            <a:spLocks noGrp="1"/>
          </p:cNvSpPr>
          <p:nvPr>
            <p:ph type="sldNum" sz="quarter" idx="15"/>
          </p:nvPr>
        </p:nvSpPr>
        <p:spPr/>
        <p:txBody>
          <a:bodyPr/>
          <a:lstStyle/>
          <a:p>
            <a:fld id="{FCD4D030-AEDA-C64C-84A4-1E571AB05A7E}" type="slidenum">
              <a:rPr lang="en-US" smtClean="0"/>
              <a:pPr/>
              <a:t>‹#›</a:t>
            </a:fld>
            <a:endParaRPr lang="en-US"/>
          </a:p>
        </p:txBody>
      </p:sp>
    </p:spTree>
    <p:extLst>
      <p:ext uri="{BB962C8B-B14F-4D97-AF65-F5344CB8AC3E}">
        <p14:creationId xmlns:p14="http://schemas.microsoft.com/office/powerpoint/2010/main" val="2283188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84E5-D539-CB4F-8A81-EAA58414AC6F}"/>
              </a:ext>
            </a:extLst>
          </p:cNvPr>
          <p:cNvSpPr>
            <a:spLocks noGrp="1"/>
          </p:cNvSpPr>
          <p:nvPr>
            <p:ph type="title"/>
          </p:nvPr>
        </p:nvSpPr>
        <p:spPr>
          <a:xfrm>
            <a:off x="909633" y="457200"/>
            <a:ext cx="10378440" cy="914400"/>
          </a:xfrm>
          <a:prstGeom prst="rect">
            <a:avLst/>
          </a:prstGeom>
        </p:spPr>
        <p:txBody>
          <a:bodyPr anchor="ctr"/>
          <a:lstStyle>
            <a:lvl1pPr>
              <a:lnSpc>
                <a:spcPct val="100000"/>
              </a:lnSpc>
              <a:spcBef>
                <a:spcPts val="0"/>
              </a:spcBef>
              <a:defRPr lang="en-US" sz="40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gn="ctr" defTabSz="914377" rtl="0" eaLnBrk="1" latinLnBrk="0" hangingPunct="1">
              <a:lnSpc>
                <a:spcPct val="100000"/>
              </a:lnSpc>
              <a:spcBef>
                <a:spcPts val="1000"/>
              </a:spcBef>
              <a:buFont typeface="Arial" panose="020B0604020202020204" pitchFamily="34" charset="0"/>
              <a:buNone/>
            </a:pPr>
            <a:r>
              <a:rPr lang="en-US"/>
              <a:t>Click to edit Master title style</a:t>
            </a:r>
          </a:p>
        </p:txBody>
      </p:sp>
      <p:sp>
        <p:nvSpPr>
          <p:cNvPr id="9" name="Text Placeholder 2">
            <a:extLst>
              <a:ext uri="{FF2B5EF4-FFF2-40B4-BE49-F238E27FC236}">
                <a16:creationId xmlns:a16="http://schemas.microsoft.com/office/drawing/2014/main" id="{6B16A485-F614-1046-BE2D-7140CE674681}"/>
              </a:ext>
            </a:extLst>
          </p:cNvPr>
          <p:cNvSpPr>
            <a:spLocks noGrp="1"/>
          </p:cNvSpPr>
          <p:nvPr>
            <p:ph type="body" sz="quarter" idx="13" hasCustomPrompt="1"/>
          </p:nvPr>
        </p:nvSpPr>
        <p:spPr>
          <a:xfrm>
            <a:off x="905256" y="1412175"/>
            <a:ext cx="10378440" cy="548640"/>
          </a:xfrm>
          <a:prstGeom prst="rect">
            <a:avLst/>
          </a:prstGeom>
        </p:spPr>
        <p:txBody>
          <a:bodyPr anchor="ctr"/>
          <a:lstStyle>
            <a:lvl1pPr marL="0" indent="0" algn="ctr">
              <a:lnSpc>
                <a:spcPct val="100000"/>
              </a:lnSpc>
              <a:buNone/>
              <a:defRPr sz="1400" b="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Master text styles</a:t>
            </a:r>
          </a:p>
        </p:txBody>
      </p:sp>
      <p:sp>
        <p:nvSpPr>
          <p:cNvPr id="3" name="Slide Number Placeholder 2">
            <a:extLst>
              <a:ext uri="{FF2B5EF4-FFF2-40B4-BE49-F238E27FC236}">
                <a16:creationId xmlns:a16="http://schemas.microsoft.com/office/drawing/2014/main" id="{30D67F75-43CD-4846-AD48-7AF3C061B54E}"/>
              </a:ext>
            </a:extLst>
          </p:cNvPr>
          <p:cNvSpPr>
            <a:spLocks noGrp="1"/>
          </p:cNvSpPr>
          <p:nvPr>
            <p:ph type="sldNum" sz="quarter" idx="14"/>
          </p:nvPr>
        </p:nvSpPr>
        <p:spPr/>
        <p:txBody>
          <a:bodyPr/>
          <a:lstStyle/>
          <a:p>
            <a:fld id="{FCD4D030-AEDA-C64C-84A4-1E571AB05A7E}" type="slidenum">
              <a:rPr lang="en-US" smtClean="0"/>
              <a:pPr/>
              <a:t>‹#›</a:t>
            </a:fld>
            <a:endParaRPr lang="en-US"/>
          </a:p>
        </p:txBody>
      </p:sp>
      <p:sp>
        <p:nvSpPr>
          <p:cNvPr id="5" name="Text Placeholder 3">
            <a:extLst>
              <a:ext uri="{FF2B5EF4-FFF2-40B4-BE49-F238E27FC236}">
                <a16:creationId xmlns:a16="http://schemas.microsoft.com/office/drawing/2014/main" id="{21013579-07AD-7742-A40F-CB8CC7A09E0F}"/>
              </a:ext>
            </a:extLst>
          </p:cNvPr>
          <p:cNvSpPr>
            <a:spLocks noGrp="1"/>
          </p:cNvSpPr>
          <p:nvPr>
            <p:ph idx="1"/>
          </p:nvPr>
        </p:nvSpPr>
        <p:spPr>
          <a:xfrm>
            <a:off x="906780" y="2159306"/>
            <a:ext cx="10378440" cy="3967174"/>
          </a:xfrm>
          <a:prstGeom prst="rect">
            <a:avLst/>
          </a:prstGeom>
        </p:spPr>
        <p:txBody>
          <a:bodyPr vert="horz" lIns="91440" tIns="45720" rIns="91440" bIns="45720" rtlCol="0">
            <a:normAutofit/>
          </a:bodyPr>
          <a:lstStyle>
            <a:lvl1pPr marL="342900" indent="-342900">
              <a:lnSpc>
                <a:spcPct val="100000"/>
              </a:lnSpc>
              <a:spcBef>
                <a:spcPts val="0"/>
              </a:spcBef>
              <a:spcAft>
                <a:spcPts val="600"/>
              </a:spcAft>
              <a:buClr>
                <a:schemeClr val="accent1"/>
              </a:buClr>
              <a:buFont typeface="Arial" panose="020B0604020202020204" pitchFamily="34" charset="0"/>
              <a:buChar char="•"/>
              <a:defRPr sz="2400">
                <a:latin typeface="Open Sans" panose="020B0606030504020204" pitchFamily="34" charset="0"/>
                <a:ea typeface="Open Sans" panose="020B0606030504020204" pitchFamily="34" charset="0"/>
                <a:cs typeface="Open Sans" panose="020B0606030504020204" pitchFamily="34" charset="0"/>
              </a:defRPr>
            </a:lvl1pPr>
            <a:lvl2pPr marL="742939" indent="-285750">
              <a:lnSpc>
                <a:spcPct val="100000"/>
              </a:lnSpc>
              <a:spcBef>
                <a:spcPts val="0"/>
              </a:spcBef>
              <a:spcAft>
                <a:spcPts val="600"/>
              </a:spcAft>
              <a:buClr>
                <a:schemeClr val="accent1"/>
              </a:buClr>
              <a:buFont typeface="System Font Regular"/>
              <a:buChar char="-"/>
              <a:defRPr sz="2000">
                <a:latin typeface="Open Sans" panose="020B0606030504020204" pitchFamily="34" charset="0"/>
                <a:ea typeface="Open Sans" panose="020B0606030504020204" pitchFamily="34" charset="0"/>
                <a:cs typeface="Open Sans" panose="020B0606030504020204" pitchFamily="34" charset="0"/>
              </a:defRPr>
            </a:lvl2pPr>
            <a:lvl3pPr marL="1200127" indent="-285750">
              <a:lnSpc>
                <a:spcPct val="100000"/>
              </a:lnSpc>
              <a:spcBef>
                <a:spcPts val="0"/>
              </a:spcBef>
              <a:spcAft>
                <a:spcPts val="600"/>
              </a:spcAft>
              <a:buClr>
                <a:schemeClr val="accent1"/>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57316" indent="-285750">
              <a:lnSpc>
                <a:spcPct val="100000"/>
              </a:lnSpc>
              <a:spcBef>
                <a:spcPts val="0"/>
              </a:spcBef>
              <a:spcAft>
                <a:spcPts val="600"/>
              </a:spcAft>
              <a:buClr>
                <a:schemeClr val="accent1"/>
              </a:buClr>
              <a:buFont typeface="System Font Regular"/>
              <a:buChar char="-"/>
              <a:defRPr sz="1400">
                <a:latin typeface="Open Sans" panose="020B0606030504020204" pitchFamily="34" charset="0"/>
                <a:ea typeface="Open Sans" panose="020B0606030504020204" pitchFamily="34" charset="0"/>
                <a:cs typeface="Open Sans" panose="020B0606030504020204" pitchFamily="34" charset="0"/>
              </a:defRPr>
            </a:lvl4pPr>
            <a:lvl5pPr marL="2114504" indent="-285750">
              <a:lnSpc>
                <a:spcPct val="100000"/>
              </a:lnSpc>
              <a:spcBef>
                <a:spcPts val="0"/>
              </a:spcBef>
              <a:spcAft>
                <a:spcPts val="600"/>
              </a:spcAft>
              <a:buClr>
                <a:schemeClr val="accent1"/>
              </a:buClr>
              <a:buFont typeface="Arial" panose="020B0604020202020204" pitchFamily="34" charset="0"/>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221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80ADA-4F27-8041-9050-F7AC1F210819}"/>
              </a:ext>
            </a:extLst>
          </p:cNvPr>
          <p:cNvSpPr>
            <a:spLocks noGrp="1"/>
          </p:cNvSpPr>
          <p:nvPr>
            <p:ph type="title"/>
          </p:nvPr>
        </p:nvSpPr>
        <p:spPr>
          <a:xfrm>
            <a:off x="905256" y="457200"/>
            <a:ext cx="10378440" cy="914400"/>
          </a:xfrm>
          <a:prstGeom prst="rect">
            <a:avLst/>
          </a:prstGeom>
        </p:spPr>
        <p:txBody>
          <a:bodyPr anchor="ctr"/>
          <a:lstStyle>
            <a:lvl1pPr algn="ctr">
              <a:lnSpc>
                <a:spcPct val="100000"/>
              </a:lnSpc>
              <a:defRPr sz="40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3436E70F-B62A-D34D-AFEF-175BC2294559}"/>
              </a:ext>
            </a:extLst>
          </p:cNvPr>
          <p:cNvSpPr>
            <a:spLocks noGrp="1"/>
          </p:cNvSpPr>
          <p:nvPr>
            <p:ph type="sldNum" sz="quarter" idx="10"/>
          </p:nvPr>
        </p:nvSpPr>
        <p:spPr/>
        <p:txBody>
          <a:bodyPr/>
          <a:lstStyle/>
          <a:p>
            <a:fld id="{FCD4D030-AEDA-C64C-84A4-1E571AB05A7E}" type="slidenum">
              <a:rPr lang="en-US" smtClean="0"/>
              <a:pPr/>
              <a:t>‹#›</a:t>
            </a:fld>
            <a:endParaRPr lang="en-US"/>
          </a:p>
        </p:txBody>
      </p:sp>
    </p:spTree>
    <p:extLst>
      <p:ext uri="{BB962C8B-B14F-4D97-AF65-F5344CB8AC3E}">
        <p14:creationId xmlns:p14="http://schemas.microsoft.com/office/powerpoint/2010/main" val="1281866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5BC1-908D-FD4F-9F79-67A4A844D058}"/>
              </a:ext>
            </a:extLst>
          </p:cNvPr>
          <p:cNvSpPr>
            <a:spLocks noGrp="1"/>
          </p:cNvSpPr>
          <p:nvPr>
            <p:ph type="title"/>
          </p:nvPr>
        </p:nvSpPr>
        <p:spPr>
          <a:xfrm>
            <a:off x="457200" y="0"/>
            <a:ext cx="3842066" cy="6857999"/>
          </a:xfrm>
          <a:prstGeom prst="rect">
            <a:avLst/>
          </a:prstGeom>
        </p:spPr>
        <p:txBody>
          <a:bodyPr anchor="ctr"/>
          <a:lstStyle>
            <a:lvl1pPr>
              <a:lnSpc>
                <a:spcPct val="100000"/>
              </a:lnSpc>
              <a:defRPr lang="en-US" sz="32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gn="l" defTabSz="914377" rtl="0" eaLnBrk="1" latinLnBrk="0" hangingPunct="1">
              <a:lnSpc>
                <a:spcPct val="100000"/>
              </a:lnSpc>
              <a:spcBef>
                <a:spcPts val="1000"/>
              </a:spcBef>
              <a:buFont typeface="Arial" panose="020B0604020202020204" pitchFamily="34" charset="0"/>
              <a:buNone/>
            </a:pPr>
            <a:r>
              <a:rPr lang="en-US"/>
              <a:t>Click to edit Master title style</a:t>
            </a:r>
          </a:p>
        </p:txBody>
      </p:sp>
      <p:sp>
        <p:nvSpPr>
          <p:cNvPr id="3" name="Slide Number Placeholder 2">
            <a:extLst>
              <a:ext uri="{FF2B5EF4-FFF2-40B4-BE49-F238E27FC236}">
                <a16:creationId xmlns:a16="http://schemas.microsoft.com/office/drawing/2014/main" id="{EB47138D-8D21-6B4A-814A-922A37A76621}"/>
              </a:ext>
            </a:extLst>
          </p:cNvPr>
          <p:cNvSpPr>
            <a:spLocks noGrp="1"/>
          </p:cNvSpPr>
          <p:nvPr>
            <p:ph type="sldNum" sz="quarter" idx="10"/>
          </p:nvPr>
        </p:nvSpPr>
        <p:spPr/>
        <p:txBody>
          <a:bodyPr/>
          <a:lstStyle/>
          <a:p>
            <a:fld id="{FCD4D030-AEDA-C64C-84A4-1E571AB05A7E}" type="slidenum">
              <a:rPr lang="en-US" smtClean="0"/>
              <a:pPr/>
              <a:t>‹#›</a:t>
            </a:fld>
            <a:endParaRPr lang="en-US"/>
          </a:p>
        </p:txBody>
      </p:sp>
    </p:spTree>
    <p:extLst>
      <p:ext uri="{BB962C8B-B14F-4D97-AF65-F5344CB8AC3E}">
        <p14:creationId xmlns:p14="http://schemas.microsoft.com/office/powerpoint/2010/main" val="1039248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 title with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F600B85-AB6D-4143-B930-94EFA8D7D66C}"/>
              </a:ext>
            </a:extLst>
          </p:cNvPr>
          <p:cNvSpPr>
            <a:spLocks noGrp="1"/>
          </p:cNvSpPr>
          <p:nvPr>
            <p:ph type="pic" sz="quarter" idx="10" hasCustomPrompt="1"/>
          </p:nvPr>
        </p:nvSpPr>
        <p:spPr>
          <a:xfrm>
            <a:off x="0" y="0"/>
            <a:ext cx="12192000" cy="6858000"/>
          </a:xfrm>
          <a:prstGeom prst="rect">
            <a:avLst/>
          </a:prstGeom>
          <a:solidFill>
            <a:schemeClr val="tx2">
              <a:lumMod val="60000"/>
              <a:lumOff val="40000"/>
            </a:schemeClr>
          </a:solidFill>
        </p:spPr>
        <p:txBody>
          <a:bodyPr/>
          <a:lstStyle>
            <a:lvl1pPr marL="0" indent="0" algn="ctr">
              <a:buFontTx/>
              <a:buNone/>
              <a:defRPr sz="1600"/>
            </a:lvl1pPr>
          </a:lstStyle>
          <a:p>
            <a:pPr marL="0" lvl="0" indent="0" algn="ctr"/>
            <a:r>
              <a:rPr lang="en-US"/>
              <a:t>ADD YOUR IMAGE HERE [DRAG AND DROP]</a:t>
            </a:r>
          </a:p>
        </p:txBody>
      </p:sp>
      <p:sp>
        <p:nvSpPr>
          <p:cNvPr id="2" name="Title 1">
            <a:extLst>
              <a:ext uri="{FF2B5EF4-FFF2-40B4-BE49-F238E27FC236}">
                <a16:creationId xmlns:a16="http://schemas.microsoft.com/office/drawing/2014/main" id="{43DC0C06-1771-1C4C-9D2D-B7F572AF7877}"/>
              </a:ext>
            </a:extLst>
          </p:cNvPr>
          <p:cNvSpPr>
            <a:spLocks noGrp="1"/>
          </p:cNvSpPr>
          <p:nvPr>
            <p:ph type="title"/>
          </p:nvPr>
        </p:nvSpPr>
        <p:spPr>
          <a:xfrm>
            <a:off x="457200" y="0"/>
            <a:ext cx="3842066" cy="6858000"/>
          </a:xfrm>
          <a:prstGeom prst="rect">
            <a:avLst/>
          </a:prstGeom>
        </p:spPr>
        <p:txBody>
          <a:bodyPr anchor="ctr"/>
          <a:lstStyle>
            <a:lvl1pPr>
              <a:defRPr lang="en-US" sz="32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gn="l" defTabSz="914377" rtl="0" eaLnBrk="1" latinLnBrk="0" hangingPunct="1">
              <a:lnSpc>
                <a:spcPct val="100000"/>
              </a:lnSpc>
              <a:spcBef>
                <a:spcPts val="1000"/>
              </a:spcBef>
              <a:buFont typeface="Arial" panose="020B0604020202020204" pitchFamily="34" charset="0"/>
              <a:buNone/>
            </a:pPr>
            <a:r>
              <a:rPr lang="en-US"/>
              <a:t>Click to edit Master title style</a:t>
            </a:r>
          </a:p>
        </p:txBody>
      </p:sp>
      <p:sp>
        <p:nvSpPr>
          <p:cNvPr id="3" name="Slide Number Placeholder 2">
            <a:extLst>
              <a:ext uri="{FF2B5EF4-FFF2-40B4-BE49-F238E27FC236}">
                <a16:creationId xmlns:a16="http://schemas.microsoft.com/office/drawing/2014/main" id="{2E7F2C24-2564-1048-B190-E337D8E40FBC}"/>
              </a:ext>
            </a:extLst>
          </p:cNvPr>
          <p:cNvSpPr>
            <a:spLocks noGrp="1"/>
          </p:cNvSpPr>
          <p:nvPr>
            <p:ph type="sldNum" sz="quarter" idx="11"/>
          </p:nvPr>
        </p:nvSpPr>
        <p:spPr/>
        <p:txBody>
          <a:bodyPr/>
          <a:lstStyle>
            <a:lvl1pPr>
              <a:defRPr>
                <a:solidFill>
                  <a:schemeClr val="bg1"/>
                </a:solidFill>
              </a:defRPr>
            </a:lvl1pPr>
          </a:lstStyle>
          <a:p>
            <a:fld id="{FCD4D030-AEDA-C64C-84A4-1E571AB05A7E}" type="slidenum">
              <a:rPr lang="en-US" smtClean="0"/>
              <a:pPr/>
              <a:t>‹#›</a:t>
            </a:fld>
            <a:endParaRPr lang="en-US"/>
          </a:p>
        </p:txBody>
      </p:sp>
      <p:grpSp>
        <p:nvGrpSpPr>
          <p:cNvPr id="5" name="Group 4">
            <a:extLst>
              <a:ext uri="{FF2B5EF4-FFF2-40B4-BE49-F238E27FC236}">
                <a16:creationId xmlns:a16="http://schemas.microsoft.com/office/drawing/2014/main" id="{C27CBF85-9B96-BF42-B411-156C7518DF2B}"/>
              </a:ext>
            </a:extLst>
          </p:cNvPr>
          <p:cNvGrpSpPr/>
          <p:nvPr userDrawn="1"/>
        </p:nvGrpSpPr>
        <p:grpSpPr>
          <a:xfrm>
            <a:off x="11543132" y="-6983"/>
            <a:ext cx="661060" cy="661060"/>
            <a:chOff x="11543132" y="-6983"/>
            <a:chExt cx="661060" cy="661060"/>
          </a:xfrm>
        </p:grpSpPr>
        <p:sp>
          <p:nvSpPr>
            <p:cNvPr id="6" name="Rectangle 5">
              <a:extLst>
                <a:ext uri="{FF2B5EF4-FFF2-40B4-BE49-F238E27FC236}">
                  <a16:creationId xmlns:a16="http://schemas.microsoft.com/office/drawing/2014/main" id="{E538966F-1E76-7241-9B20-37310AB13B03}"/>
                </a:ext>
              </a:extLst>
            </p:cNvPr>
            <p:cNvSpPr>
              <a:spLocks noChangeAspect="1"/>
            </p:cNvSpPr>
            <p:nvPr userDrawn="1"/>
          </p:nvSpPr>
          <p:spPr>
            <a:xfrm>
              <a:off x="11543132" y="-6983"/>
              <a:ext cx="661060" cy="661060"/>
            </a:xfrm>
            <a:prstGeom prst="rect">
              <a:avLst/>
            </a:prstGeom>
            <a:solidFill>
              <a:srgbClr val="E75424"/>
            </a:solidFill>
            <a:ln w="9525" cap="flat" cmpd="sng" algn="ctr">
              <a:noFill/>
              <a:prstDash val="solid"/>
            </a:ln>
            <a:effectLst/>
          </p:spPr>
          <p:txBody>
            <a:bodyPr rtlCol="0" anchor="b"/>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charset="0"/>
                <a:ea typeface="+mn-ea"/>
                <a:cs typeface="Open Sans Light" charset="0"/>
              </a:endParaRPr>
            </a:p>
          </p:txBody>
        </p:sp>
        <p:pic>
          <p:nvPicPr>
            <p:cNvPr id="7" name="Picture 6" descr="A close up of a logo&#10;&#10;Description automatically generated">
              <a:extLst>
                <a:ext uri="{FF2B5EF4-FFF2-40B4-BE49-F238E27FC236}">
                  <a16:creationId xmlns:a16="http://schemas.microsoft.com/office/drawing/2014/main" id="{25A9210F-0757-B748-82D3-747B20DC1B4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72895" y="94947"/>
              <a:ext cx="401533" cy="457200"/>
            </a:xfrm>
            <a:prstGeom prst="rect">
              <a:avLst/>
            </a:prstGeom>
          </p:spPr>
        </p:pic>
      </p:grpSp>
    </p:spTree>
    <p:extLst>
      <p:ext uri="{BB962C8B-B14F-4D97-AF65-F5344CB8AC3E}">
        <p14:creationId xmlns:p14="http://schemas.microsoft.com/office/powerpoint/2010/main" val="605347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plit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38D42EC-9D1E-BA48-BC27-6F3ED1AE4D71}"/>
              </a:ext>
            </a:extLst>
          </p:cNvPr>
          <p:cNvSpPr>
            <a:spLocks noGrp="1"/>
          </p:cNvSpPr>
          <p:nvPr>
            <p:ph type="pic" sz="quarter" idx="11" hasCustomPrompt="1"/>
          </p:nvPr>
        </p:nvSpPr>
        <p:spPr>
          <a:xfrm>
            <a:off x="6096000" y="-4363"/>
            <a:ext cx="6096000" cy="3446217"/>
          </a:xfrm>
          <a:custGeom>
            <a:avLst/>
            <a:gdLst>
              <a:gd name="connsiteX0" fmla="*/ 0 w 12191999"/>
              <a:gd name="connsiteY0" fmla="*/ 0 h 3198813"/>
              <a:gd name="connsiteX1" fmla="*/ 12191999 w 12191999"/>
              <a:gd name="connsiteY1" fmla="*/ 0 h 3198813"/>
              <a:gd name="connsiteX2" fmla="*/ 12191999 w 12191999"/>
              <a:gd name="connsiteY2" fmla="*/ 3198813 h 3198813"/>
              <a:gd name="connsiteX3" fmla="*/ 0 w 12191999"/>
              <a:gd name="connsiteY3" fmla="*/ 3198813 h 3198813"/>
            </a:gdLst>
            <a:ahLst/>
            <a:cxnLst>
              <a:cxn ang="0">
                <a:pos x="connsiteX0" y="connsiteY0"/>
              </a:cxn>
              <a:cxn ang="0">
                <a:pos x="connsiteX1" y="connsiteY1"/>
              </a:cxn>
              <a:cxn ang="0">
                <a:pos x="connsiteX2" y="connsiteY2"/>
              </a:cxn>
              <a:cxn ang="0">
                <a:pos x="connsiteX3" y="connsiteY3"/>
              </a:cxn>
            </a:cxnLst>
            <a:rect l="l" t="t" r="r" b="b"/>
            <a:pathLst>
              <a:path w="12191999" h="3198813">
                <a:moveTo>
                  <a:pt x="0" y="0"/>
                </a:moveTo>
                <a:lnTo>
                  <a:pt x="12191999" y="0"/>
                </a:lnTo>
                <a:lnTo>
                  <a:pt x="12191999" y="3198813"/>
                </a:lnTo>
                <a:lnTo>
                  <a:pt x="0" y="3198813"/>
                </a:lnTo>
                <a:close/>
              </a:path>
            </a:pathLst>
          </a:custGeom>
          <a:solidFill>
            <a:schemeClr val="tx2">
              <a:lumMod val="60000"/>
              <a:lumOff val="40000"/>
            </a:schemeClr>
          </a:solidFill>
        </p:spPr>
        <p:txBody>
          <a:bodyPr wrap="square" anchor="ctr">
            <a:noAutofit/>
          </a:bodyPr>
          <a:lstStyle>
            <a:lvl1pPr marL="0" indent="0" algn="ctr">
              <a:buNone/>
              <a:defRPr sz="1200"/>
            </a:lvl1pPr>
          </a:lstStyle>
          <a:p>
            <a:pPr marL="0" lvl="0" indent="0" algn="ctr"/>
            <a:r>
              <a:rPr lang="en-US"/>
              <a:t>ADD YOUR IMAGE HERE [DRAG AND DROP]</a:t>
            </a:r>
          </a:p>
        </p:txBody>
      </p:sp>
      <p:sp>
        <p:nvSpPr>
          <p:cNvPr id="4" name="Picture Placeholder 5">
            <a:extLst>
              <a:ext uri="{FF2B5EF4-FFF2-40B4-BE49-F238E27FC236}">
                <a16:creationId xmlns:a16="http://schemas.microsoft.com/office/drawing/2014/main" id="{83FF849D-3D3D-9A4D-86A4-A9629D5A5384}"/>
              </a:ext>
            </a:extLst>
          </p:cNvPr>
          <p:cNvSpPr>
            <a:spLocks noGrp="1"/>
          </p:cNvSpPr>
          <p:nvPr>
            <p:ph type="pic" sz="quarter" idx="12" hasCustomPrompt="1"/>
          </p:nvPr>
        </p:nvSpPr>
        <p:spPr>
          <a:xfrm>
            <a:off x="0" y="3415748"/>
            <a:ext cx="6096000" cy="3442252"/>
          </a:xfrm>
          <a:custGeom>
            <a:avLst/>
            <a:gdLst>
              <a:gd name="connsiteX0" fmla="*/ 0 w 12191999"/>
              <a:gd name="connsiteY0" fmla="*/ 0 h 3198813"/>
              <a:gd name="connsiteX1" fmla="*/ 12191999 w 12191999"/>
              <a:gd name="connsiteY1" fmla="*/ 0 h 3198813"/>
              <a:gd name="connsiteX2" fmla="*/ 12191999 w 12191999"/>
              <a:gd name="connsiteY2" fmla="*/ 3198813 h 3198813"/>
              <a:gd name="connsiteX3" fmla="*/ 0 w 12191999"/>
              <a:gd name="connsiteY3" fmla="*/ 3198813 h 3198813"/>
            </a:gdLst>
            <a:ahLst/>
            <a:cxnLst>
              <a:cxn ang="0">
                <a:pos x="connsiteX0" y="connsiteY0"/>
              </a:cxn>
              <a:cxn ang="0">
                <a:pos x="connsiteX1" y="connsiteY1"/>
              </a:cxn>
              <a:cxn ang="0">
                <a:pos x="connsiteX2" y="connsiteY2"/>
              </a:cxn>
              <a:cxn ang="0">
                <a:pos x="connsiteX3" y="connsiteY3"/>
              </a:cxn>
            </a:cxnLst>
            <a:rect l="l" t="t" r="r" b="b"/>
            <a:pathLst>
              <a:path w="12191999" h="3198813">
                <a:moveTo>
                  <a:pt x="0" y="0"/>
                </a:moveTo>
                <a:lnTo>
                  <a:pt x="12191999" y="0"/>
                </a:lnTo>
                <a:lnTo>
                  <a:pt x="12191999" y="3198813"/>
                </a:lnTo>
                <a:lnTo>
                  <a:pt x="0" y="3198813"/>
                </a:lnTo>
                <a:close/>
              </a:path>
            </a:pathLst>
          </a:custGeom>
          <a:solidFill>
            <a:schemeClr val="tx2">
              <a:lumMod val="60000"/>
              <a:lumOff val="40000"/>
            </a:schemeClr>
          </a:solidFill>
        </p:spPr>
        <p:txBody>
          <a:bodyPr wrap="square" anchor="ctr">
            <a:noAutofit/>
          </a:bodyPr>
          <a:lstStyle>
            <a:lvl1pPr marL="0" indent="0" algn="ctr">
              <a:buNone/>
              <a:defRPr sz="1200"/>
            </a:lvl1pPr>
          </a:lstStyle>
          <a:p>
            <a:pPr marL="0" lvl="0" indent="0" algn="ctr"/>
            <a:r>
              <a:rPr lang="en-US"/>
              <a:t>ADD YOUR IMAGE HERE [DRAG AND DROP]</a:t>
            </a:r>
          </a:p>
        </p:txBody>
      </p:sp>
      <p:sp>
        <p:nvSpPr>
          <p:cNvPr id="3" name="Slide Number Placeholder 2">
            <a:extLst>
              <a:ext uri="{FF2B5EF4-FFF2-40B4-BE49-F238E27FC236}">
                <a16:creationId xmlns:a16="http://schemas.microsoft.com/office/drawing/2014/main" id="{668C6EE3-0E59-7641-AE92-7E9B58CD1109}"/>
              </a:ext>
            </a:extLst>
          </p:cNvPr>
          <p:cNvSpPr>
            <a:spLocks noGrp="1"/>
          </p:cNvSpPr>
          <p:nvPr>
            <p:ph type="sldNum" sz="quarter" idx="13"/>
          </p:nvPr>
        </p:nvSpPr>
        <p:spPr/>
        <p:txBody>
          <a:bodyPr/>
          <a:lstStyle>
            <a:lvl1pPr>
              <a:defRPr>
                <a:solidFill>
                  <a:schemeClr val="bg1"/>
                </a:solidFill>
              </a:defRPr>
            </a:lvl1pPr>
          </a:lstStyle>
          <a:p>
            <a:fld id="{FCD4D030-AEDA-C64C-84A4-1E571AB05A7E}" type="slidenum">
              <a:rPr lang="en-US" smtClean="0"/>
              <a:pPr/>
              <a:t>‹#›</a:t>
            </a:fld>
            <a:endParaRPr lang="en-US"/>
          </a:p>
        </p:txBody>
      </p:sp>
      <p:grpSp>
        <p:nvGrpSpPr>
          <p:cNvPr id="8" name="Group 7">
            <a:extLst>
              <a:ext uri="{FF2B5EF4-FFF2-40B4-BE49-F238E27FC236}">
                <a16:creationId xmlns:a16="http://schemas.microsoft.com/office/drawing/2014/main" id="{83D3057F-631A-504B-BE6F-1A4A2A0B2274}"/>
              </a:ext>
            </a:extLst>
          </p:cNvPr>
          <p:cNvGrpSpPr/>
          <p:nvPr userDrawn="1"/>
        </p:nvGrpSpPr>
        <p:grpSpPr>
          <a:xfrm>
            <a:off x="11543132" y="-6983"/>
            <a:ext cx="661060" cy="661060"/>
            <a:chOff x="11543132" y="-6983"/>
            <a:chExt cx="661060" cy="661060"/>
          </a:xfrm>
        </p:grpSpPr>
        <p:sp>
          <p:nvSpPr>
            <p:cNvPr id="9" name="Rectangle 8">
              <a:extLst>
                <a:ext uri="{FF2B5EF4-FFF2-40B4-BE49-F238E27FC236}">
                  <a16:creationId xmlns:a16="http://schemas.microsoft.com/office/drawing/2014/main" id="{6A9C4DDB-8386-BF4C-997D-D1563B80B8DF}"/>
                </a:ext>
              </a:extLst>
            </p:cNvPr>
            <p:cNvSpPr>
              <a:spLocks noChangeAspect="1"/>
            </p:cNvSpPr>
            <p:nvPr userDrawn="1"/>
          </p:nvSpPr>
          <p:spPr>
            <a:xfrm>
              <a:off x="11543132" y="-6983"/>
              <a:ext cx="661060" cy="661060"/>
            </a:xfrm>
            <a:prstGeom prst="rect">
              <a:avLst/>
            </a:prstGeom>
            <a:solidFill>
              <a:srgbClr val="E75424"/>
            </a:solidFill>
            <a:ln w="9525" cap="flat" cmpd="sng" algn="ctr">
              <a:noFill/>
              <a:prstDash val="solid"/>
            </a:ln>
            <a:effectLst/>
          </p:spPr>
          <p:txBody>
            <a:bodyPr rtlCol="0" anchor="b"/>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charset="0"/>
                <a:ea typeface="+mn-ea"/>
                <a:cs typeface="Open Sans Light" charset="0"/>
              </a:endParaRPr>
            </a:p>
          </p:txBody>
        </p:sp>
        <p:pic>
          <p:nvPicPr>
            <p:cNvPr id="10" name="Picture 9" descr="A close up of a logo&#10;&#10;Description automatically generated">
              <a:extLst>
                <a:ext uri="{FF2B5EF4-FFF2-40B4-BE49-F238E27FC236}">
                  <a16:creationId xmlns:a16="http://schemas.microsoft.com/office/drawing/2014/main" id="{81E25CF5-08BD-A344-8070-EE9598B46A6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72895" y="94947"/>
              <a:ext cx="401533" cy="457200"/>
            </a:xfrm>
            <a:prstGeom prst="rect">
              <a:avLst/>
            </a:prstGeom>
          </p:spPr>
        </p:pic>
      </p:grpSp>
      <p:sp>
        <p:nvSpPr>
          <p:cNvPr id="21" name="Content Placeholder 20">
            <a:extLst>
              <a:ext uri="{FF2B5EF4-FFF2-40B4-BE49-F238E27FC236}">
                <a16:creationId xmlns:a16="http://schemas.microsoft.com/office/drawing/2014/main" id="{9891379C-849C-624F-9262-23E5E2BC995C}"/>
              </a:ext>
            </a:extLst>
          </p:cNvPr>
          <p:cNvSpPr>
            <a:spLocks noGrp="1"/>
          </p:cNvSpPr>
          <p:nvPr>
            <p:ph sz="quarter" idx="14"/>
          </p:nvPr>
        </p:nvSpPr>
        <p:spPr>
          <a:xfrm>
            <a:off x="0" y="-6350"/>
            <a:ext cx="6096000" cy="3430588"/>
          </a:xfrm>
          <a:prstGeom prst="rect">
            <a:avLst/>
          </a:prstGeom>
        </p:spPr>
        <p:txBody>
          <a:bodyPr lIns="365760" rIns="365760" anchor="ctr"/>
          <a:lstStyle>
            <a:lvl1pPr marL="0" indent="0" algn="ctr">
              <a:buNone/>
              <a:defRPr b="0" i="0">
                <a:latin typeface="Open Sans" panose="020B0606030504020204" pitchFamily="34" charset="0"/>
                <a:ea typeface="Open Sans" panose="020B0606030504020204" pitchFamily="34" charset="0"/>
                <a:cs typeface="Open Sans" panose="020B0606030504020204" pitchFamily="34" charset="0"/>
              </a:defRPr>
            </a:lvl1pPr>
            <a:lvl2pPr marL="457189" indent="0">
              <a:buNone/>
              <a:defRPr b="0" i="0">
                <a:latin typeface="Open Sans" panose="020B0606030504020204" pitchFamily="34" charset="0"/>
                <a:ea typeface="Open Sans" panose="020B0606030504020204" pitchFamily="34" charset="0"/>
                <a:cs typeface="Open Sans" panose="020B0606030504020204" pitchFamily="34" charset="0"/>
              </a:defRPr>
            </a:lvl2pPr>
            <a:lvl3pPr marL="914377" indent="0">
              <a:buNone/>
              <a:defRPr b="0" i="0">
                <a:latin typeface="Open Sans" panose="020B0606030504020204" pitchFamily="34" charset="0"/>
                <a:ea typeface="Open Sans" panose="020B0606030504020204" pitchFamily="34" charset="0"/>
                <a:cs typeface="Open Sans" panose="020B0606030504020204" pitchFamily="34" charset="0"/>
              </a:defRPr>
            </a:lvl3pPr>
            <a:lvl4pPr marL="1371566" indent="0">
              <a:buNone/>
              <a:defRPr b="0" i="0">
                <a:latin typeface="Open Sans" panose="020B0606030504020204" pitchFamily="34" charset="0"/>
                <a:ea typeface="Open Sans" panose="020B0606030504020204" pitchFamily="34" charset="0"/>
                <a:cs typeface="Open Sans" panose="020B0606030504020204" pitchFamily="34" charset="0"/>
              </a:defRPr>
            </a:lvl4pPr>
            <a:lvl5pPr marL="1828755" indent="0">
              <a:buNone/>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22" name="Content Placeholder 20">
            <a:extLst>
              <a:ext uri="{FF2B5EF4-FFF2-40B4-BE49-F238E27FC236}">
                <a16:creationId xmlns:a16="http://schemas.microsoft.com/office/drawing/2014/main" id="{5A83D9B9-6AB9-3D4C-A842-28307E29D7A6}"/>
              </a:ext>
            </a:extLst>
          </p:cNvPr>
          <p:cNvSpPr>
            <a:spLocks noGrp="1"/>
          </p:cNvSpPr>
          <p:nvPr>
            <p:ph sz="quarter" idx="15"/>
          </p:nvPr>
        </p:nvSpPr>
        <p:spPr>
          <a:xfrm>
            <a:off x="6096000" y="3433365"/>
            <a:ext cx="6096000" cy="3430588"/>
          </a:xfrm>
          <a:prstGeom prst="rect">
            <a:avLst/>
          </a:prstGeom>
        </p:spPr>
        <p:txBody>
          <a:bodyPr lIns="365760" rIns="365760" anchor="ctr"/>
          <a:lstStyle>
            <a:lvl1pPr marL="0" indent="0" algn="ctr">
              <a:buNone/>
              <a:defRPr b="0" i="0">
                <a:latin typeface="Open Sans" panose="020B0606030504020204" pitchFamily="34" charset="0"/>
                <a:ea typeface="Open Sans" panose="020B0606030504020204" pitchFamily="34" charset="0"/>
                <a:cs typeface="Open Sans" panose="020B0606030504020204" pitchFamily="34" charset="0"/>
              </a:defRPr>
            </a:lvl1pPr>
            <a:lvl2pPr marL="457189" indent="0">
              <a:buNone/>
              <a:defRPr b="0" i="0">
                <a:latin typeface="Open Sans" panose="020B0606030504020204" pitchFamily="34" charset="0"/>
                <a:ea typeface="Open Sans" panose="020B0606030504020204" pitchFamily="34" charset="0"/>
                <a:cs typeface="Open Sans" panose="020B0606030504020204" pitchFamily="34" charset="0"/>
              </a:defRPr>
            </a:lvl2pPr>
            <a:lvl3pPr marL="914377" indent="0">
              <a:buNone/>
              <a:defRPr b="0" i="0">
                <a:latin typeface="Open Sans" panose="020B0606030504020204" pitchFamily="34" charset="0"/>
                <a:ea typeface="Open Sans" panose="020B0606030504020204" pitchFamily="34" charset="0"/>
                <a:cs typeface="Open Sans" panose="020B0606030504020204" pitchFamily="34" charset="0"/>
              </a:defRPr>
            </a:lvl3pPr>
            <a:lvl4pPr marL="1371566" indent="0">
              <a:buNone/>
              <a:defRPr b="0" i="0">
                <a:latin typeface="Open Sans" panose="020B0606030504020204" pitchFamily="34" charset="0"/>
                <a:ea typeface="Open Sans" panose="020B0606030504020204" pitchFamily="34" charset="0"/>
                <a:cs typeface="Open Sans" panose="020B0606030504020204" pitchFamily="34" charset="0"/>
              </a:defRPr>
            </a:lvl4pPr>
            <a:lvl5pPr marL="1828755" indent="0">
              <a:buNone/>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Tree>
    <p:extLst>
      <p:ext uri="{BB962C8B-B14F-4D97-AF65-F5344CB8AC3E}">
        <p14:creationId xmlns:p14="http://schemas.microsoft.com/office/powerpoint/2010/main" val="3559052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7D114-3AC3-7F42-95CD-0804F78209E1}"/>
              </a:ext>
            </a:extLst>
          </p:cNvPr>
          <p:cNvSpPr>
            <a:spLocks noGrp="1"/>
          </p:cNvSpPr>
          <p:nvPr>
            <p:ph type="sldNum" sz="quarter" idx="10"/>
          </p:nvPr>
        </p:nvSpPr>
        <p:spPr/>
        <p:txBody>
          <a:bodyPr/>
          <a:lstStyle/>
          <a:p>
            <a:fld id="{FCD4D030-AEDA-C64C-84A4-1E571AB05A7E}" type="slidenum">
              <a:rPr lang="en-US" smtClean="0"/>
              <a:pPr/>
              <a:t>‹#›</a:t>
            </a:fld>
            <a:endParaRPr lang="en-US"/>
          </a:p>
        </p:txBody>
      </p:sp>
    </p:spTree>
    <p:extLst>
      <p:ext uri="{BB962C8B-B14F-4D97-AF65-F5344CB8AC3E}">
        <p14:creationId xmlns:p14="http://schemas.microsoft.com/office/powerpoint/2010/main" val="2434241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creensho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1AE964-1CF8-DC4E-84CE-40C8CD2EACD8}"/>
              </a:ext>
            </a:extLst>
          </p:cNvPr>
          <p:cNvSpPr/>
          <p:nvPr userDrawn="1"/>
        </p:nvSpPr>
        <p:spPr>
          <a:xfrm>
            <a:off x="1965" y="1"/>
            <a:ext cx="12190036" cy="3375708"/>
          </a:xfrm>
          <a:prstGeom prst="rect">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88E76DC5-E133-8A48-8E36-FB6C3DCCD1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43903" y="2001390"/>
            <a:ext cx="4104195" cy="3000916"/>
          </a:xfrm>
          <a:prstGeom prst="rect">
            <a:avLst/>
          </a:prstGeom>
        </p:spPr>
      </p:pic>
      <p:sp>
        <p:nvSpPr>
          <p:cNvPr id="7" name="Picture Placeholder 23">
            <a:extLst>
              <a:ext uri="{FF2B5EF4-FFF2-40B4-BE49-F238E27FC236}">
                <a16:creationId xmlns:a16="http://schemas.microsoft.com/office/drawing/2014/main" id="{B6910C9E-6574-3840-B777-A256210D6ECE}"/>
              </a:ext>
            </a:extLst>
          </p:cNvPr>
          <p:cNvSpPr>
            <a:spLocks noGrp="1"/>
          </p:cNvSpPr>
          <p:nvPr>
            <p:ph type="pic" sz="quarter" idx="11" hasCustomPrompt="1"/>
          </p:nvPr>
        </p:nvSpPr>
        <p:spPr>
          <a:xfrm>
            <a:off x="4199125" y="2206874"/>
            <a:ext cx="3739596" cy="2196163"/>
          </a:xfrm>
          <a:prstGeom prst="rect">
            <a:avLst/>
          </a:prstGeom>
        </p:spPr>
        <p:txBody>
          <a:bodyPr/>
          <a:lstStyle>
            <a:lvl1pPr marL="0" indent="0" algn="ctr">
              <a:buNone/>
              <a:defRPr>
                <a:solidFill>
                  <a:schemeClr val="bg1"/>
                </a:solidFill>
              </a:defRPr>
            </a:lvl1pPr>
          </a:lstStyle>
          <a:p>
            <a:r>
              <a:rPr lang="en-US"/>
              <a:t>Insert screenshot</a:t>
            </a:r>
          </a:p>
        </p:txBody>
      </p:sp>
      <p:grpSp>
        <p:nvGrpSpPr>
          <p:cNvPr id="10" name="Group 9">
            <a:extLst>
              <a:ext uri="{FF2B5EF4-FFF2-40B4-BE49-F238E27FC236}">
                <a16:creationId xmlns:a16="http://schemas.microsoft.com/office/drawing/2014/main" id="{9B87452A-1E5A-A241-8079-7DA90B783B95}"/>
              </a:ext>
            </a:extLst>
          </p:cNvPr>
          <p:cNvGrpSpPr/>
          <p:nvPr userDrawn="1"/>
        </p:nvGrpSpPr>
        <p:grpSpPr>
          <a:xfrm>
            <a:off x="11543132" y="-6983"/>
            <a:ext cx="661060" cy="661060"/>
            <a:chOff x="11543132" y="-6983"/>
            <a:chExt cx="661060" cy="661060"/>
          </a:xfrm>
        </p:grpSpPr>
        <p:sp>
          <p:nvSpPr>
            <p:cNvPr id="11" name="Rectangle 10">
              <a:extLst>
                <a:ext uri="{FF2B5EF4-FFF2-40B4-BE49-F238E27FC236}">
                  <a16:creationId xmlns:a16="http://schemas.microsoft.com/office/drawing/2014/main" id="{B05E4D5C-725D-F942-87B1-F1C680856057}"/>
                </a:ext>
              </a:extLst>
            </p:cNvPr>
            <p:cNvSpPr>
              <a:spLocks noChangeAspect="1"/>
            </p:cNvSpPr>
            <p:nvPr userDrawn="1"/>
          </p:nvSpPr>
          <p:spPr>
            <a:xfrm>
              <a:off x="11543132" y="-6983"/>
              <a:ext cx="661060" cy="661060"/>
            </a:xfrm>
            <a:prstGeom prst="rect">
              <a:avLst/>
            </a:prstGeom>
            <a:solidFill>
              <a:srgbClr val="E75424"/>
            </a:solidFill>
            <a:ln w="9525" cap="flat" cmpd="sng" algn="ctr">
              <a:noFill/>
              <a:prstDash val="solid"/>
            </a:ln>
            <a:effectLst/>
          </p:spPr>
          <p:txBody>
            <a:bodyPr rtlCol="0" anchor="b"/>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charset="0"/>
                <a:ea typeface="+mn-ea"/>
                <a:cs typeface="Open Sans Light" charset="0"/>
              </a:endParaRPr>
            </a:p>
          </p:txBody>
        </p:sp>
        <p:pic>
          <p:nvPicPr>
            <p:cNvPr id="12" name="Picture 11" descr="A close up of a logo&#10;&#10;Description automatically generated">
              <a:extLst>
                <a:ext uri="{FF2B5EF4-FFF2-40B4-BE49-F238E27FC236}">
                  <a16:creationId xmlns:a16="http://schemas.microsoft.com/office/drawing/2014/main" id="{DB0B14E9-6714-AB41-A7FF-54129048359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72895" y="94947"/>
              <a:ext cx="401533" cy="457200"/>
            </a:xfrm>
            <a:prstGeom prst="rect">
              <a:avLst/>
            </a:prstGeom>
          </p:spPr>
        </p:pic>
      </p:grpSp>
      <p:sp>
        <p:nvSpPr>
          <p:cNvPr id="13" name="Title 2">
            <a:extLst>
              <a:ext uri="{FF2B5EF4-FFF2-40B4-BE49-F238E27FC236}">
                <a16:creationId xmlns:a16="http://schemas.microsoft.com/office/drawing/2014/main" id="{52736705-A7D5-6D4B-AF82-3BE008840627}"/>
              </a:ext>
            </a:extLst>
          </p:cNvPr>
          <p:cNvSpPr>
            <a:spLocks noGrp="1"/>
          </p:cNvSpPr>
          <p:nvPr>
            <p:ph type="title"/>
          </p:nvPr>
        </p:nvSpPr>
        <p:spPr>
          <a:xfrm>
            <a:off x="906780" y="457200"/>
            <a:ext cx="10378440" cy="914400"/>
          </a:xfrm>
          <a:prstGeom prst="rect">
            <a:avLst/>
          </a:prstGeom>
        </p:spPr>
        <p:txBody>
          <a:bodyPr lIns="0" tIns="0" rIns="0" bIns="0" anchor="ctr"/>
          <a:lstStyle>
            <a:lvl1pPr algn="ctr">
              <a:lnSpc>
                <a:spcPct val="100000"/>
              </a:lnSpc>
              <a:defRPr sz="4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4" name="Text Placeholder 2">
            <a:extLst>
              <a:ext uri="{FF2B5EF4-FFF2-40B4-BE49-F238E27FC236}">
                <a16:creationId xmlns:a16="http://schemas.microsoft.com/office/drawing/2014/main" id="{1A809BC2-D2FA-9B4E-8E7E-810C330BB998}"/>
              </a:ext>
            </a:extLst>
          </p:cNvPr>
          <p:cNvSpPr>
            <a:spLocks noGrp="1"/>
          </p:cNvSpPr>
          <p:nvPr>
            <p:ph type="body" sz="quarter" idx="13" hasCustomPrompt="1"/>
          </p:nvPr>
        </p:nvSpPr>
        <p:spPr>
          <a:xfrm>
            <a:off x="905256" y="1412175"/>
            <a:ext cx="10378440" cy="548640"/>
          </a:xfrm>
          <a:prstGeom prst="rect">
            <a:avLst/>
          </a:prstGeom>
        </p:spPr>
        <p:txBody>
          <a:bodyPr anchor="ctr"/>
          <a:lstStyle>
            <a:lvl1pPr marL="0" indent="0" algn="ctr">
              <a:lnSpc>
                <a:spcPct val="100000"/>
              </a:lnSpc>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6961191B-EF90-8644-9A39-3FF0515E7A78}"/>
              </a:ext>
            </a:extLst>
          </p:cNvPr>
          <p:cNvSpPr>
            <a:spLocks noGrp="1"/>
          </p:cNvSpPr>
          <p:nvPr>
            <p:ph type="sldNum" sz="quarter" idx="14"/>
          </p:nvPr>
        </p:nvSpPr>
        <p:spPr/>
        <p:txBody>
          <a:bodyPr/>
          <a:lstStyle/>
          <a:p>
            <a:fld id="{FCD4D030-AEDA-C64C-84A4-1E571AB05A7E}" type="slidenum">
              <a:rPr lang="en-US" smtClean="0"/>
              <a:pPr/>
              <a:t>‹#›</a:t>
            </a:fld>
            <a:endParaRPr lang="en-US"/>
          </a:p>
        </p:txBody>
      </p:sp>
    </p:spTree>
    <p:extLst>
      <p:ext uri="{BB962C8B-B14F-4D97-AF65-F5344CB8AC3E}">
        <p14:creationId xmlns:p14="http://schemas.microsoft.com/office/powerpoint/2010/main" val="3224593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creensho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1AE964-1CF8-DC4E-84CE-40C8CD2EACD8}"/>
              </a:ext>
            </a:extLst>
          </p:cNvPr>
          <p:cNvSpPr/>
          <p:nvPr userDrawn="1"/>
        </p:nvSpPr>
        <p:spPr>
          <a:xfrm>
            <a:off x="1965" y="1"/>
            <a:ext cx="12190036" cy="3375708"/>
          </a:xfrm>
          <a:prstGeom prst="rect">
            <a:avLst/>
          </a:prstGeom>
          <a:gradFill>
            <a:gsLst>
              <a:gs pos="0">
                <a:schemeClr val="accent3"/>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8" name="Group 7">
            <a:extLst>
              <a:ext uri="{FF2B5EF4-FFF2-40B4-BE49-F238E27FC236}">
                <a16:creationId xmlns:a16="http://schemas.microsoft.com/office/drawing/2014/main" id="{16328DAE-7EF0-6B42-A3DA-0BB7D9B58F5D}"/>
              </a:ext>
            </a:extLst>
          </p:cNvPr>
          <p:cNvGrpSpPr/>
          <p:nvPr userDrawn="1"/>
        </p:nvGrpSpPr>
        <p:grpSpPr>
          <a:xfrm>
            <a:off x="11543132" y="-6983"/>
            <a:ext cx="661060" cy="661060"/>
            <a:chOff x="11543132" y="-6983"/>
            <a:chExt cx="661060" cy="661060"/>
          </a:xfrm>
        </p:grpSpPr>
        <p:sp>
          <p:nvSpPr>
            <p:cNvPr id="9" name="Rectangle 8">
              <a:extLst>
                <a:ext uri="{FF2B5EF4-FFF2-40B4-BE49-F238E27FC236}">
                  <a16:creationId xmlns:a16="http://schemas.microsoft.com/office/drawing/2014/main" id="{21BEA54A-C418-3B4A-B128-2AC9CD42EB88}"/>
                </a:ext>
              </a:extLst>
            </p:cNvPr>
            <p:cNvSpPr>
              <a:spLocks noChangeAspect="1"/>
            </p:cNvSpPr>
            <p:nvPr userDrawn="1"/>
          </p:nvSpPr>
          <p:spPr>
            <a:xfrm>
              <a:off x="11543132" y="-6983"/>
              <a:ext cx="661060" cy="661060"/>
            </a:xfrm>
            <a:prstGeom prst="rect">
              <a:avLst/>
            </a:prstGeom>
            <a:solidFill>
              <a:srgbClr val="E75424"/>
            </a:solidFill>
            <a:ln w="9525" cap="flat" cmpd="sng" algn="ctr">
              <a:noFill/>
              <a:prstDash val="solid"/>
            </a:ln>
            <a:effectLst/>
          </p:spPr>
          <p:txBody>
            <a:bodyPr rtlCol="0" anchor="b"/>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charset="0"/>
                <a:ea typeface="+mn-ea"/>
                <a:cs typeface="Open Sans Light" charset="0"/>
              </a:endParaRPr>
            </a:p>
          </p:txBody>
        </p:sp>
        <p:pic>
          <p:nvPicPr>
            <p:cNvPr id="11" name="Picture 10" descr="A close up of a logo&#10;&#10;Description automatically generated">
              <a:extLst>
                <a:ext uri="{FF2B5EF4-FFF2-40B4-BE49-F238E27FC236}">
                  <a16:creationId xmlns:a16="http://schemas.microsoft.com/office/drawing/2014/main" id="{BA143660-76F2-A64D-BA75-7F6F2AF498A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72895" y="94947"/>
              <a:ext cx="401533" cy="457200"/>
            </a:xfrm>
            <a:prstGeom prst="rect">
              <a:avLst/>
            </a:prstGeom>
          </p:spPr>
        </p:pic>
      </p:grpSp>
      <p:sp>
        <p:nvSpPr>
          <p:cNvPr id="13" name="Title 2">
            <a:extLst>
              <a:ext uri="{FF2B5EF4-FFF2-40B4-BE49-F238E27FC236}">
                <a16:creationId xmlns:a16="http://schemas.microsoft.com/office/drawing/2014/main" id="{FF03BF1A-1311-4841-BE43-5BB2A180E11B}"/>
              </a:ext>
            </a:extLst>
          </p:cNvPr>
          <p:cNvSpPr>
            <a:spLocks noGrp="1"/>
          </p:cNvSpPr>
          <p:nvPr>
            <p:ph type="title"/>
          </p:nvPr>
        </p:nvSpPr>
        <p:spPr>
          <a:xfrm>
            <a:off x="906780" y="457200"/>
            <a:ext cx="10378440" cy="914400"/>
          </a:xfrm>
          <a:prstGeom prst="rect">
            <a:avLst/>
          </a:prstGeom>
        </p:spPr>
        <p:txBody>
          <a:bodyPr lIns="0" tIns="0" rIns="0" bIns="0" anchor="ctr"/>
          <a:lstStyle>
            <a:lvl1pPr algn="ctr">
              <a:lnSpc>
                <a:spcPct val="100000"/>
              </a:lnSpc>
              <a:defRPr sz="4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4" name="Text Placeholder 2">
            <a:extLst>
              <a:ext uri="{FF2B5EF4-FFF2-40B4-BE49-F238E27FC236}">
                <a16:creationId xmlns:a16="http://schemas.microsoft.com/office/drawing/2014/main" id="{2B3978D0-F5D5-2749-B87D-8CC1B322980F}"/>
              </a:ext>
            </a:extLst>
          </p:cNvPr>
          <p:cNvSpPr>
            <a:spLocks noGrp="1"/>
          </p:cNvSpPr>
          <p:nvPr>
            <p:ph type="body" sz="quarter" idx="13" hasCustomPrompt="1"/>
          </p:nvPr>
        </p:nvSpPr>
        <p:spPr>
          <a:xfrm>
            <a:off x="905256" y="1412175"/>
            <a:ext cx="10378440" cy="548640"/>
          </a:xfrm>
          <a:prstGeom prst="rect">
            <a:avLst/>
          </a:prstGeom>
        </p:spPr>
        <p:txBody>
          <a:bodyPr anchor="ctr"/>
          <a:lstStyle>
            <a:lvl1pPr marL="0" indent="0" algn="ctr">
              <a:lnSpc>
                <a:spcPct val="100000"/>
              </a:lnSpc>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Master text styles</a:t>
            </a:r>
          </a:p>
        </p:txBody>
      </p:sp>
      <p:pic>
        <p:nvPicPr>
          <p:cNvPr id="15" name="Picture 14">
            <a:extLst>
              <a:ext uri="{FF2B5EF4-FFF2-40B4-BE49-F238E27FC236}">
                <a16:creationId xmlns:a16="http://schemas.microsoft.com/office/drawing/2014/main" id="{8D055A91-C790-E24B-A280-8F84485A014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43903" y="2001390"/>
            <a:ext cx="4104195" cy="3000916"/>
          </a:xfrm>
          <a:prstGeom prst="rect">
            <a:avLst/>
          </a:prstGeom>
        </p:spPr>
      </p:pic>
      <p:sp>
        <p:nvSpPr>
          <p:cNvPr id="16" name="Picture Placeholder 23">
            <a:extLst>
              <a:ext uri="{FF2B5EF4-FFF2-40B4-BE49-F238E27FC236}">
                <a16:creationId xmlns:a16="http://schemas.microsoft.com/office/drawing/2014/main" id="{0170304E-3105-494E-8064-D85DD0D1CE84}"/>
              </a:ext>
            </a:extLst>
          </p:cNvPr>
          <p:cNvSpPr>
            <a:spLocks noGrp="1"/>
          </p:cNvSpPr>
          <p:nvPr>
            <p:ph type="pic" sz="quarter" idx="11" hasCustomPrompt="1"/>
          </p:nvPr>
        </p:nvSpPr>
        <p:spPr>
          <a:xfrm>
            <a:off x="4199125" y="2206874"/>
            <a:ext cx="3739596" cy="2196163"/>
          </a:xfrm>
          <a:prstGeom prst="rect">
            <a:avLst/>
          </a:prstGeom>
        </p:spPr>
        <p:txBody>
          <a:bodyPr/>
          <a:lstStyle>
            <a:lvl1pPr marL="0" indent="0" algn="ctr">
              <a:buNone/>
              <a:defRPr>
                <a:solidFill>
                  <a:schemeClr val="bg1"/>
                </a:solidFill>
              </a:defRPr>
            </a:lvl1pPr>
          </a:lstStyle>
          <a:p>
            <a:r>
              <a:rPr lang="en-US"/>
              <a:t>Insert screenshot</a:t>
            </a:r>
          </a:p>
        </p:txBody>
      </p:sp>
      <p:sp>
        <p:nvSpPr>
          <p:cNvPr id="2" name="Slide Number Placeholder 1">
            <a:extLst>
              <a:ext uri="{FF2B5EF4-FFF2-40B4-BE49-F238E27FC236}">
                <a16:creationId xmlns:a16="http://schemas.microsoft.com/office/drawing/2014/main" id="{F4DCF59F-D283-AB4E-91F6-BF8059CC95CE}"/>
              </a:ext>
            </a:extLst>
          </p:cNvPr>
          <p:cNvSpPr>
            <a:spLocks noGrp="1"/>
          </p:cNvSpPr>
          <p:nvPr>
            <p:ph type="sldNum" sz="quarter" idx="14"/>
          </p:nvPr>
        </p:nvSpPr>
        <p:spPr/>
        <p:txBody>
          <a:bodyPr/>
          <a:lstStyle/>
          <a:p>
            <a:fld id="{FCD4D030-AEDA-C64C-84A4-1E571AB05A7E}" type="slidenum">
              <a:rPr lang="en-US" smtClean="0"/>
              <a:pPr/>
              <a:t>‹#›</a:t>
            </a:fld>
            <a:endParaRPr lang="en-US"/>
          </a:p>
        </p:txBody>
      </p:sp>
    </p:spTree>
    <p:extLst>
      <p:ext uri="{BB962C8B-B14F-4D97-AF65-F5344CB8AC3E}">
        <p14:creationId xmlns:p14="http://schemas.microsoft.com/office/powerpoint/2010/main" val="2581578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grpSp>
        <p:nvGrpSpPr>
          <p:cNvPr id="7" name="群組 6">
            <a:extLst>
              <a:ext uri="{FF2B5EF4-FFF2-40B4-BE49-F238E27FC236}">
                <a16:creationId xmlns:a16="http://schemas.microsoft.com/office/drawing/2014/main" id="{3169AB5E-386B-BF4A-938A-D49DCE6E7BB2}"/>
              </a:ext>
            </a:extLst>
          </p:cNvPr>
          <p:cNvGrpSpPr/>
          <p:nvPr userDrawn="1"/>
        </p:nvGrpSpPr>
        <p:grpSpPr>
          <a:xfrm>
            <a:off x="-292445" y="798752"/>
            <a:ext cx="12776890" cy="8266521"/>
            <a:chOff x="-292445" y="854032"/>
            <a:chExt cx="12776890" cy="8266521"/>
          </a:xfrm>
        </p:grpSpPr>
        <p:grpSp>
          <p:nvGrpSpPr>
            <p:cNvPr id="8" name="群組 7">
              <a:extLst>
                <a:ext uri="{FF2B5EF4-FFF2-40B4-BE49-F238E27FC236}">
                  <a16:creationId xmlns:a16="http://schemas.microsoft.com/office/drawing/2014/main" id="{7934BFE8-FEFD-CE4E-ABDF-2BABBA9C4F7F}"/>
                </a:ext>
              </a:extLst>
            </p:cNvPr>
            <p:cNvGrpSpPr/>
            <p:nvPr/>
          </p:nvGrpSpPr>
          <p:grpSpPr>
            <a:xfrm>
              <a:off x="-292445" y="854032"/>
              <a:ext cx="12776890" cy="8266521"/>
              <a:chOff x="-292445" y="854032"/>
              <a:chExt cx="12776890" cy="8266521"/>
            </a:xfrm>
          </p:grpSpPr>
          <p:sp>
            <p:nvSpPr>
              <p:cNvPr id="11" name="圓角化同側角落矩形 10">
                <a:extLst>
                  <a:ext uri="{FF2B5EF4-FFF2-40B4-BE49-F238E27FC236}">
                    <a16:creationId xmlns:a16="http://schemas.microsoft.com/office/drawing/2014/main" id="{D50B1B93-5160-8848-AF09-D440CE3F35E1}"/>
                  </a:ext>
                </a:extLst>
              </p:cNvPr>
              <p:cNvSpPr/>
              <p:nvPr/>
            </p:nvSpPr>
            <p:spPr>
              <a:xfrm rot="16200000">
                <a:off x="1962739" y="-1401152"/>
                <a:ext cx="8266521" cy="12776890"/>
              </a:xfrm>
              <a:prstGeom prst="round2SameRect">
                <a:avLst>
                  <a:gd name="adj1" fmla="val 44458"/>
                  <a:gd name="adj2" fmla="val 0"/>
                </a:avLst>
              </a:prstGeom>
              <a:solidFill>
                <a:srgbClr val="F3E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矩形 11">
                <a:extLst>
                  <a:ext uri="{FF2B5EF4-FFF2-40B4-BE49-F238E27FC236}">
                    <a16:creationId xmlns:a16="http://schemas.microsoft.com/office/drawing/2014/main" id="{30217C00-DB09-1244-9B7C-F7E73D473271}"/>
                  </a:ext>
                </a:extLst>
              </p:cNvPr>
              <p:cNvSpPr/>
              <p:nvPr/>
            </p:nvSpPr>
            <p:spPr>
              <a:xfrm>
                <a:off x="4970585" y="4736122"/>
                <a:ext cx="7513860" cy="2215662"/>
              </a:xfrm>
              <a:prstGeom prst="rect">
                <a:avLst/>
              </a:prstGeom>
              <a:solidFill>
                <a:srgbClr val="F9F4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圓角化同側角落矩形 12">
                <a:extLst>
                  <a:ext uri="{FF2B5EF4-FFF2-40B4-BE49-F238E27FC236}">
                    <a16:creationId xmlns:a16="http://schemas.microsoft.com/office/drawing/2014/main" id="{7D52A340-B01A-334D-A756-6C5251D25ADC}"/>
                  </a:ext>
                </a:extLst>
              </p:cNvPr>
              <p:cNvSpPr/>
              <p:nvPr/>
            </p:nvSpPr>
            <p:spPr>
              <a:xfrm rot="5400000">
                <a:off x="4548788" y="-878365"/>
                <a:ext cx="5860438" cy="10010876"/>
              </a:xfrm>
              <a:prstGeom prst="round2SameRect">
                <a:avLst>
                  <a:gd name="adj1" fmla="val 29962"/>
                  <a:gd name="adj2" fmla="val 0"/>
                </a:avLst>
              </a:prstGeom>
              <a:solidFill>
                <a:srgbClr val="F3E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pic>
          <p:nvPicPr>
            <p:cNvPr id="9" name="圖片 8" descr="一張含有 文字 的圖片&#10;&#10;自動產生的描述">
              <a:extLst>
                <a:ext uri="{FF2B5EF4-FFF2-40B4-BE49-F238E27FC236}">
                  <a16:creationId xmlns:a16="http://schemas.microsoft.com/office/drawing/2014/main" id="{EC789E8E-4A50-2945-9EC8-DBFAA9502527}"/>
                </a:ext>
              </a:extLst>
            </p:cNvPr>
            <p:cNvPicPr>
              <a:picLocks noChangeAspect="1"/>
            </p:cNvPicPr>
            <p:nvPr/>
          </p:nvPicPr>
          <p:blipFill rotWithShape="1">
            <a:blip r:embed="rId2">
              <a:clrChange>
                <a:clrFrom>
                  <a:srgbClr val="F2E5DD"/>
                </a:clrFrom>
                <a:clrTo>
                  <a:srgbClr val="F2E5DD">
                    <a:alpha val="0"/>
                  </a:srgbClr>
                </a:clrTo>
              </a:clrChange>
            </a:blip>
            <a:srcRect l="2631" t="47477" r="47895" b="2221"/>
            <a:stretch/>
          </p:blipFill>
          <p:spPr>
            <a:xfrm>
              <a:off x="-118612" y="3973188"/>
              <a:ext cx="4119112" cy="3140991"/>
            </a:xfrm>
            <a:prstGeom prst="rect">
              <a:avLst/>
            </a:prstGeom>
          </p:spPr>
        </p:pic>
      </p:grpSp>
      <p:sp>
        <p:nvSpPr>
          <p:cNvPr id="3" name="副標題 2">
            <a:extLst>
              <a:ext uri="{FF2B5EF4-FFF2-40B4-BE49-F238E27FC236}">
                <a16:creationId xmlns:a16="http://schemas.microsoft.com/office/drawing/2014/main" id="{6A3BB598-3563-3449-B5EC-AAD3855C330D}"/>
              </a:ext>
            </a:extLst>
          </p:cNvPr>
          <p:cNvSpPr>
            <a:spLocks noGrp="1"/>
          </p:cNvSpPr>
          <p:nvPr>
            <p:ph type="subTitle" idx="1"/>
          </p:nvPr>
        </p:nvSpPr>
        <p:spPr>
          <a:xfrm>
            <a:off x="1204911" y="4308714"/>
            <a:ext cx="9782175" cy="2482611"/>
          </a:xfrm>
        </p:spPr>
        <p:txBody>
          <a:bodyPr>
            <a:normAutofit/>
          </a:bodyPr>
          <a:lstStyle>
            <a:lvl1pPr marL="342900" indent="-342900" algn="ctr">
              <a:lnSpc>
                <a:spcPct val="150000"/>
              </a:lnSpc>
              <a:buFont typeface="Wingdings" panose="05000000000000000000" pitchFamily="2" charset="2"/>
              <a:buChar char="ü"/>
              <a:defRPr sz="2800" b="1">
                <a:solidFill>
                  <a:schemeClr val="tx1">
                    <a:lumMod val="65000"/>
                    <a:lumOff val="35000"/>
                  </a:schemeClr>
                </a:solidFill>
                <a:latin typeface="Microsoft JhengHei" panose="020B0604030504040204" pitchFamily="34" charset="-120"/>
                <a:ea typeface="Microsoft JhengHe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dirty="0"/>
              <a:t>按一下以編輯母片子標題樣式</a:t>
            </a:r>
          </a:p>
        </p:txBody>
      </p:sp>
      <p:grpSp>
        <p:nvGrpSpPr>
          <p:cNvPr id="26" name="群組 25">
            <a:extLst>
              <a:ext uri="{FF2B5EF4-FFF2-40B4-BE49-F238E27FC236}">
                <a16:creationId xmlns:a16="http://schemas.microsoft.com/office/drawing/2014/main" id="{585966FA-53CD-4319-9EBC-8AE16B27F3A8}"/>
              </a:ext>
            </a:extLst>
          </p:cNvPr>
          <p:cNvGrpSpPr/>
          <p:nvPr userDrawn="1"/>
        </p:nvGrpSpPr>
        <p:grpSpPr>
          <a:xfrm>
            <a:off x="9568548" y="145653"/>
            <a:ext cx="2478208" cy="905211"/>
            <a:chOff x="7282548" y="240236"/>
            <a:chExt cx="2478208" cy="905211"/>
          </a:xfrm>
        </p:grpSpPr>
        <p:grpSp>
          <p:nvGrpSpPr>
            <p:cNvPr id="23" name="群組 22">
              <a:extLst>
                <a:ext uri="{FF2B5EF4-FFF2-40B4-BE49-F238E27FC236}">
                  <a16:creationId xmlns:a16="http://schemas.microsoft.com/office/drawing/2014/main" id="{88F67270-F4BD-4AD8-9855-85CBDBD54BAB}"/>
                </a:ext>
              </a:extLst>
            </p:cNvPr>
            <p:cNvGrpSpPr/>
            <p:nvPr userDrawn="1"/>
          </p:nvGrpSpPr>
          <p:grpSpPr>
            <a:xfrm>
              <a:off x="7282548" y="240236"/>
              <a:ext cx="2409826" cy="860559"/>
              <a:chOff x="10667999" y="1641809"/>
              <a:chExt cx="2409826" cy="860559"/>
            </a:xfrm>
            <a:solidFill>
              <a:srgbClr val="E9B77A"/>
            </a:solidFill>
          </p:grpSpPr>
          <p:sp>
            <p:nvSpPr>
              <p:cNvPr id="21" name="矩形: 圓角 20">
                <a:extLst>
                  <a:ext uri="{FF2B5EF4-FFF2-40B4-BE49-F238E27FC236}">
                    <a16:creationId xmlns:a16="http://schemas.microsoft.com/office/drawing/2014/main" id="{957ACB6B-AB8C-4481-BE87-36281A98C723}"/>
                  </a:ext>
                </a:extLst>
              </p:cNvPr>
              <p:cNvSpPr/>
              <p:nvPr userDrawn="1"/>
            </p:nvSpPr>
            <p:spPr>
              <a:xfrm>
                <a:off x="10668998" y="1641809"/>
                <a:ext cx="2408827" cy="675132"/>
              </a:xfrm>
              <a:prstGeom prst="roundRect">
                <a:avLst>
                  <a:gd name="adj" fmla="val 67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等腰三角形 21">
                <a:extLst>
                  <a:ext uri="{FF2B5EF4-FFF2-40B4-BE49-F238E27FC236}">
                    <a16:creationId xmlns:a16="http://schemas.microsoft.com/office/drawing/2014/main" id="{5872B479-3FC6-4C59-82D9-6AC5C8761327}"/>
                  </a:ext>
                </a:extLst>
              </p:cNvPr>
              <p:cNvSpPr/>
              <p:nvPr userDrawn="1"/>
            </p:nvSpPr>
            <p:spPr>
              <a:xfrm rot="5400000">
                <a:off x="10461155" y="2099612"/>
                <a:ext cx="609600" cy="1959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語音泡泡: 矩形 23">
              <a:extLst>
                <a:ext uri="{FF2B5EF4-FFF2-40B4-BE49-F238E27FC236}">
                  <a16:creationId xmlns:a16="http://schemas.microsoft.com/office/drawing/2014/main" id="{8782C280-4B21-4A05-9D67-C324712EC80F}"/>
                </a:ext>
              </a:extLst>
            </p:cNvPr>
            <p:cNvSpPr/>
            <p:nvPr userDrawn="1"/>
          </p:nvSpPr>
          <p:spPr>
            <a:xfrm>
              <a:off x="7351929" y="317447"/>
              <a:ext cx="2408827" cy="828000"/>
            </a:xfrm>
            <a:custGeom>
              <a:avLst/>
              <a:gdLst>
                <a:gd name="connsiteX0" fmla="*/ 0 w 1571625"/>
                <a:gd name="connsiteY0" fmla="*/ 0 h 1123950"/>
                <a:gd name="connsiteX1" fmla="*/ 261938 w 1571625"/>
                <a:gd name="connsiteY1" fmla="*/ 0 h 1123950"/>
                <a:gd name="connsiteX2" fmla="*/ 261938 w 1571625"/>
                <a:gd name="connsiteY2" fmla="*/ 0 h 1123950"/>
                <a:gd name="connsiteX3" fmla="*/ 654844 w 1571625"/>
                <a:gd name="connsiteY3" fmla="*/ 0 h 1123950"/>
                <a:gd name="connsiteX4" fmla="*/ 1571625 w 1571625"/>
                <a:gd name="connsiteY4" fmla="*/ 0 h 1123950"/>
                <a:gd name="connsiteX5" fmla="*/ 1571625 w 1571625"/>
                <a:gd name="connsiteY5" fmla="*/ 655638 h 1123950"/>
                <a:gd name="connsiteX6" fmla="*/ 1571625 w 1571625"/>
                <a:gd name="connsiteY6" fmla="*/ 655638 h 1123950"/>
                <a:gd name="connsiteX7" fmla="*/ 1571625 w 1571625"/>
                <a:gd name="connsiteY7" fmla="*/ 936625 h 1123950"/>
                <a:gd name="connsiteX8" fmla="*/ 1571625 w 1571625"/>
                <a:gd name="connsiteY8" fmla="*/ 1123950 h 1123950"/>
                <a:gd name="connsiteX9" fmla="*/ 654844 w 1571625"/>
                <a:gd name="connsiteY9" fmla="*/ 1123950 h 1123950"/>
                <a:gd name="connsiteX10" fmla="*/ 458396 w 1571625"/>
                <a:gd name="connsiteY10" fmla="*/ 1264444 h 1123950"/>
                <a:gd name="connsiteX11" fmla="*/ 261938 w 1571625"/>
                <a:gd name="connsiteY11" fmla="*/ 1123950 h 1123950"/>
                <a:gd name="connsiteX12" fmla="*/ 0 w 1571625"/>
                <a:gd name="connsiteY12" fmla="*/ 1123950 h 1123950"/>
                <a:gd name="connsiteX13" fmla="*/ 0 w 1571625"/>
                <a:gd name="connsiteY13" fmla="*/ 936625 h 1123950"/>
                <a:gd name="connsiteX14" fmla="*/ 0 w 1571625"/>
                <a:gd name="connsiteY14" fmla="*/ 655638 h 1123950"/>
                <a:gd name="connsiteX15" fmla="*/ 0 w 1571625"/>
                <a:gd name="connsiteY15" fmla="*/ 655638 h 1123950"/>
                <a:gd name="connsiteX16" fmla="*/ 0 w 1571625"/>
                <a:gd name="connsiteY16" fmla="*/ 0 h 1123950"/>
                <a:gd name="connsiteX0" fmla="*/ 0 w 1571625"/>
                <a:gd name="connsiteY0" fmla="*/ 0 h 1264444"/>
                <a:gd name="connsiteX1" fmla="*/ 261938 w 1571625"/>
                <a:gd name="connsiteY1" fmla="*/ 0 h 1264444"/>
                <a:gd name="connsiteX2" fmla="*/ 261938 w 1571625"/>
                <a:gd name="connsiteY2" fmla="*/ 0 h 1264444"/>
                <a:gd name="connsiteX3" fmla="*/ 654844 w 1571625"/>
                <a:gd name="connsiteY3" fmla="*/ 0 h 1264444"/>
                <a:gd name="connsiteX4" fmla="*/ 1571625 w 1571625"/>
                <a:gd name="connsiteY4" fmla="*/ 0 h 1264444"/>
                <a:gd name="connsiteX5" fmla="*/ 1571625 w 1571625"/>
                <a:gd name="connsiteY5" fmla="*/ 655638 h 1264444"/>
                <a:gd name="connsiteX6" fmla="*/ 1571625 w 1571625"/>
                <a:gd name="connsiteY6" fmla="*/ 655638 h 1264444"/>
                <a:gd name="connsiteX7" fmla="*/ 1571625 w 1571625"/>
                <a:gd name="connsiteY7" fmla="*/ 936625 h 1264444"/>
                <a:gd name="connsiteX8" fmla="*/ 1571625 w 1571625"/>
                <a:gd name="connsiteY8" fmla="*/ 1123950 h 1264444"/>
                <a:gd name="connsiteX9" fmla="*/ 654844 w 1571625"/>
                <a:gd name="connsiteY9" fmla="*/ 1123950 h 1264444"/>
                <a:gd name="connsiteX10" fmla="*/ 458396 w 1571625"/>
                <a:gd name="connsiteY10" fmla="*/ 1264444 h 1264444"/>
                <a:gd name="connsiteX11" fmla="*/ 0 w 1571625"/>
                <a:gd name="connsiteY11" fmla="*/ 1123950 h 1264444"/>
                <a:gd name="connsiteX12" fmla="*/ 0 w 1571625"/>
                <a:gd name="connsiteY12" fmla="*/ 1123950 h 1264444"/>
                <a:gd name="connsiteX13" fmla="*/ 0 w 1571625"/>
                <a:gd name="connsiteY13" fmla="*/ 936625 h 1264444"/>
                <a:gd name="connsiteX14" fmla="*/ 0 w 1571625"/>
                <a:gd name="connsiteY14" fmla="*/ 655638 h 1264444"/>
                <a:gd name="connsiteX15" fmla="*/ 0 w 1571625"/>
                <a:gd name="connsiteY15" fmla="*/ 655638 h 1264444"/>
                <a:gd name="connsiteX16" fmla="*/ 0 w 1571625"/>
                <a:gd name="connsiteY16" fmla="*/ 0 h 1264444"/>
                <a:gd name="connsiteX0" fmla="*/ 0 w 1571625"/>
                <a:gd name="connsiteY0" fmla="*/ 0 h 1264444"/>
                <a:gd name="connsiteX1" fmla="*/ 261938 w 1571625"/>
                <a:gd name="connsiteY1" fmla="*/ 0 h 1264444"/>
                <a:gd name="connsiteX2" fmla="*/ 261938 w 1571625"/>
                <a:gd name="connsiteY2" fmla="*/ 0 h 1264444"/>
                <a:gd name="connsiteX3" fmla="*/ 654844 w 1571625"/>
                <a:gd name="connsiteY3" fmla="*/ 0 h 1264444"/>
                <a:gd name="connsiteX4" fmla="*/ 1571625 w 1571625"/>
                <a:gd name="connsiteY4" fmla="*/ 0 h 1264444"/>
                <a:gd name="connsiteX5" fmla="*/ 1571625 w 1571625"/>
                <a:gd name="connsiteY5" fmla="*/ 655638 h 1264444"/>
                <a:gd name="connsiteX6" fmla="*/ 1571625 w 1571625"/>
                <a:gd name="connsiteY6" fmla="*/ 655638 h 1264444"/>
                <a:gd name="connsiteX7" fmla="*/ 1571625 w 1571625"/>
                <a:gd name="connsiteY7" fmla="*/ 936625 h 1264444"/>
                <a:gd name="connsiteX8" fmla="*/ 1571625 w 1571625"/>
                <a:gd name="connsiteY8" fmla="*/ 1123950 h 1264444"/>
                <a:gd name="connsiteX9" fmla="*/ 197644 w 1571625"/>
                <a:gd name="connsiteY9" fmla="*/ 1128713 h 1264444"/>
                <a:gd name="connsiteX10" fmla="*/ 458396 w 1571625"/>
                <a:gd name="connsiteY10" fmla="*/ 1264444 h 1264444"/>
                <a:gd name="connsiteX11" fmla="*/ 0 w 1571625"/>
                <a:gd name="connsiteY11" fmla="*/ 1123950 h 1264444"/>
                <a:gd name="connsiteX12" fmla="*/ 0 w 1571625"/>
                <a:gd name="connsiteY12" fmla="*/ 1123950 h 1264444"/>
                <a:gd name="connsiteX13" fmla="*/ 0 w 1571625"/>
                <a:gd name="connsiteY13" fmla="*/ 936625 h 1264444"/>
                <a:gd name="connsiteX14" fmla="*/ 0 w 1571625"/>
                <a:gd name="connsiteY14" fmla="*/ 655638 h 1264444"/>
                <a:gd name="connsiteX15" fmla="*/ 0 w 1571625"/>
                <a:gd name="connsiteY15" fmla="*/ 655638 h 1264444"/>
                <a:gd name="connsiteX16" fmla="*/ 0 w 1571625"/>
                <a:gd name="connsiteY16" fmla="*/ 0 h 1264444"/>
                <a:gd name="connsiteX0" fmla="*/ 0 w 1571625"/>
                <a:gd name="connsiteY0" fmla="*/ 0 h 1293019"/>
                <a:gd name="connsiteX1" fmla="*/ 261938 w 1571625"/>
                <a:gd name="connsiteY1" fmla="*/ 0 h 1293019"/>
                <a:gd name="connsiteX2" fmla="*/ 261938 w 1571625"/>
                <a:gd name="connsiteY2" fmla="*/ 0 h 1293019"/>
                <a:gd name="connsiteX3" fmla="*/ 654844 w 1571625"/>
                <a:gd name="connsiteY3" fmla="*/ 0 h 1293019"/>
                <a:gd name="connsiteX4" fmla="*/ 1571625 w 1571625"/>
                <a:gd name="connsiteY4" fmla="*/ 0 h 1293019"/>
                <a:gd name="connsiteX5" fmla="*/ 1571625 w 1571625"/>
                <a:gd name="connsiteY5" fmla="*/ 655638 h 1293019"/>
                <a:gd name="connsiteX6" fmla="*/ 1571625 w 1571625"/>
                <a:gd name="connsiteY6" fmla="*/ 655638 h 1293019"/>
                <a:gd name="connsiteX7" fmla="*/ 1571625 w 1571625"/>
                <a:gd name="connsiteY7" fmla="*/ 936625 h 1293019"/>
                <a:gd name="connsiteX8" fmla="*/ 1571625 w 1571625"/>
                <a:gd name="connsiteY8" fmla="*/ 1123950 h 1293019"/>
                <a:gd name="connsiteX9" fmla="*/ 197644 w 1571625"/>
                <a:gd name="connsiteY9" fmla="*/ 1128713 h 1293019"/>
                <a:gd name="connsiteX10" fmla="*/ 105971 w 1571625"/>
                <a:gd name="connsiteY10" fmla="*/ 1293019 h 1293019"/>
                <a:gd name="connsiteX11" fmla="*/ 0 w 1571625"/>
                <a:gd name="connsiteY11" fmla="*/ 1123950 h 1293019"/>
                <a:gd name="connsiteX12" fmla="*/ 0 w 1571625"/>
                <a:gd name="connsiteY12" fmla="*/ 1123950 h 1293019"/>
                <a:gd name="connsiteX13" fmla="*/ 0 w 1571625"/>
                <a:gd name="connsiteY13" fmla="*/ 936625 h 1293019"/>
                <a:gd name="connsiteX14" fmla="*/ 0 w 1571625"/>
                <a:gd name="connsiteY14" fmla="*/ 655638 h 1293019"/>
                <a:gd name="connsiteX15" fmla="*/ 0 w 1571625"/>
                <a:gd name="connsiteY15" fmla="*/ 655638 h 1293019"/>
                <a:gd name="connsiteX16" fmla="*/ 0 w 1571625"/>
                <a:gd name="connsiteY16" fmla="*/ 0 h 1293019"/>
                <a:gd name="connsiteX0" fmla="*/ 0 w 1571625"/>
                <a:gd name="connsiteY0" fmla="*/ 0 h 1293019"/>
                <a:gd name="connsiteX1" fmla="*/ 261938 w 1571625"/>
                <a:gd name="connsiteY1" fmla="*/ 0 h 1293019"/>
                <a:gd name="connsiteX2" fmla="*/ 261938 w 1571625"/>
                <a:gd name="connsiteY2" fmla="*/ 0 h 1293019"/>
                <a:gd name="connsiteX3" fmla="*/ 654844 w 1571625"/>
                <a:gd name="connsiteY3" fmla="*/ 0 h 1293019"/>
                <a:gd name="connsiteX4" fmla="*/ 1571625 w 1571625"/>
                <a:gd name="connsiteY4" fmla="*/ 0 h 1293019"/>
                <a:gd name="connsiteX5" fmla="*/ 1571625 w 1571625"/>
                <a:gd name="connsiteY5" fmla="*/ 655638 h 1293019"/>
                <a:gd name="connsiteX6" fmla="*/ 1571625 w 1571625"/>
                <a:gd name="connsiteY6" fmla="*/ 655638 h 1293019"/>
                <a:gd name="connsiteX7" fmla="*/ 1571625 w 1571625"/>
                <a:gd name="connsiteY7" fmla="*/ 936625 h 1293019"/>
                <a:gd name="connsiteX8" fmla="*/ 1571625 w 1571625"/>
                <a:gd name="connsiteY8" fmla="*/ 1123950 h 1293019"/>
                <a:gd name="connsiteX9" fmla="*/ 197644 w 1571625"/>
                <a:gd name="connsiteY9" fmla="*/ 1128713 h 1293019"/>
                <a:gd name="connsiteX10" fmla="*/ 105971 w 1571625"/>
                <a:gd name="connsiteY10" fmla="*/ 1293019 h 1293019"/>
                <a:gd name="connsiteX11" fmla="*/ 0 w 1571625"/>
                <a:gd name="connsiteY11" fmla="*/ 1123950 h 1293019"/>
                <a:gd name="connsiteX12" fmla="*/ 0 w 1571625"/>
                <a:gd name="connsiteY12" fmla="*/ 1123950 h 1293019"/>
                <a:gd name="connsiteX13" fmla="*/ 0 w 1571625"/>
                <a:gd name="connsiteY13" fmla="*/ 936625 h 1293019"/>
                <a:gd name="connsiteX14" fmla="*/ 0 w 1571625"/>
                <a:gd name="connsiteY14" fmla="*/ 655638 h 1293019"/>
                <a:gd name="connsiteX15" fmla="*/ 0 w 1571625"/>
                <a:gd name="connsiteY15" fmla="*/ 655638 h 1293019"/>
                <a:gd name="connsiteX16" fmla="*/ 0 w 1571625"/>
                <a:gd name="connsiteY16" fmla="*/ 0 h 1293019"/>
                <a:gd name="connsiteX0" fmla="*/ 0 w 1571625"/>
                <a:gd name="connsiteY0" fmla="*/ 0 h 1302544"/>
                <a:gd name="connsiteX1" fmla="*/ 261938 w 1571625"/>
                <a:gd name="connsiteY1" fmla="*/ 0 h 1302544"/>
                <a:gd name="connsiteX2" fmla="*/ 261938 w 1571625"/>
                <a:gd name="connsiteY2" fmla="*/ 0 h 1302544"/>
                <a:gd name="connsiteX3" fmla="*/ 654844 w 1571625"/>
                <a:gd name="connsiteY3" fmla="*/ 0 h 1302544"/>
                <a:gd name="connsiteX4" fmla="*/ 1571625 w 1571625"/>
                <a:gd name="connsiteY4" fmla="*/ 0 h 1302544"/>
                <a:gd name="connsiteX5" fmla="*/ 1571625 w 1571625"/>
                <a:gd name="connsiteY5" fmla="*/ 655638 h 1302544"/>
                <a:gd name="connsiteX6" fmla="*/ 1571625 w 1571625"/>
                <a:gd name="connsiteY6" fmla="*/ 655638 h 1302544"/>
                <a:gd name="connsiteX7" fmla="*/ 1571625 w 1571625"/>
                <a:gd name="connsiteY7" fmla="*/ 936625 h 1302544"/>
                <a:gd name="connsiteX8" fmla="*/ 1571625 w 1571625"/>
                <a:gd name="connsiteY8" fmla="*/ 1123950 h 1302544"/>
                <a:gd name="connsiteX9" fmla="*/ 197644 w 1571625"/>
                <a:gd name="connsiteY9" fmla="*/ 1128713 h 1302544"/>
                <a:gd name="connsiteX10" fmla="*/ 1196 w 1571625"/>
                <a:gd name="connsiteY10" fmla="*/ 1302544 h 1302544"/>
                <a:gd name="connsiteX11" fmla="*/ 0 w 1571625"/>
                <a:gd name="connsiteY11" fmla="*/ 1123950 h 1302544"/>
                <a:gd name="connsiteX12" fmla="*/ 0 w 1571625"/>
                <a:gd name="connsiteY12" fmla="*/ 1123950 h 1302544"/>
                <a:gd name="connsiteX13" fmla="*/ 0 w 1571625"/>
                <a:gd name="connsiteY13" fmla="*/ 936625 h 1302544"/>
                <a:gd name="connsiteX14" fmla="*/ 0 w 1571625"/>
                <a:gd name="connsiteY14" fmla="*/ 655638 h 1302544"/>
                <a:gd name="connsiteX15" fmla="*/ 0 w 1571625"/>
                <a:gd name="connsiteY15" fmla="*/ 655638 h 1302544"/>
                <a:gd name="connsiteX16" fmla="*/ 0 w 1571625"/>
                <a:gd name="connsiteY16" fmla="*/ 0 h 1302544"/>
                <a:gd name="connsiteX0" fmla="*/ 0 w 1571625"/>
                <a:gd name="connsiteY0" fmla="*/ 0 h 1302544"/>
                <a:gd name="connsiteX1" fmla="*/ 261938 w 1571625"/>
                <a:gd name="connsiteY1" fmla="*/ 0 h 1302544"/>
                <a:gd name="connsiteX2" fmla="*/ 261938 w 1571625"/>
                <a:gd name="connsiteY2" fmla="*/ 0 h 1302544"/>
                <a:gd name="connsiteX3" fmla="*/ 654844 w 1571625"/>
                <a:gd name="connsiteY3" fmla="*/ 0 h 1302544"/>
                <a:gd name="connsiteX4" fmla="*/ 1571625 w 1571625"/>
                <a:gd name="connsiteY4" fmla="*/ 0 h 1302544"/>
                <a:gd name="connsiteX5" fmla="*/ 1571625 w 1571625"/>
                <a:gd name="connsiteY5" fmla="*/ 655638 h 1302544"/>
                <a:gd name="connsiteX6" fmla="*/ 1571625 w 1571625"/>
                <a:gd name="connsiteY6" fmla="*/ 655638 h 1302544"/>
                <a:gd name="connsiteX7" fmla="*/ 1571625 w 1571625"/>
                <a:gd name="connsiteY7" fmla="*/ 936625 h 1302544"/>
                <a:gd name="connsiteX8" fmla="*/ 1571625 w 1571625"/>
                <a:gd name="connsiteY8" fmla="*/ 1123950 h 1302544"/>
                <a:gd name="connsiteX9" fmla="*/ 130969 w 1571625"/>
                <a:gd name="connsiteY9" fmla="*/ 1123951 h 1302544"/>
                <a:gd name="connsiteX10" fmla="*/ 1196 w 1571625"/>
                <a:gd name="connsiteY10" fmla="*/ 1302544 h 1302544"/>
                <a:gd name="connsiteX11" fmla="*/ 0 w 1571625"/>
                <a:gd name="connsiteY11" fmla="*/ 1123950 h 1302544"/>
                <a:gd name="connsiteX12" fmla="*/ 0 w 1571625"/>
                <a:gd name="connsiteY12" fmla="*/ 1123950 h 1302544"/>
                <a:gd name="connsiteX13" fmla="*/ 0 w 1571625"/>
                <a:gd name="connsiteY13" fmla="*/ 936625 h 1302544"/>
                <a:gd name="connsiteX14" fmla="*/ 0 w 1571625"/>
                <a:gd name="connsiteY14" fmla="*/ 655638 h 1302544"/>
                <a:gd name="connsiteX15" fmla="*/ 0 w 1571625"/>
                <a:gd name="connsiteY15" fmla="*/ 655638 h 1302544"/>
                <a:gd name="connsiteX16" fmla="*/ 0 w 1571625"/>
                <a:gd name="connsiteY16" fmla="*/ 0 h 1302544"/>
                <a:gd name="connsiteX0" fmla="*/ 0 w 1571625"/>
                <a:gd name="connsiteY0" fmla="*/ 0 h 1490245"/>
                <a:gd name="connsiteX1" fmla="*/ 261938 w 1571625"/>
                <a:gd name="connsiteY1" fmla="*/ 0 h 1490245"/>
                <a:gd name="connsiteX2" fmla="*/ 261938 w 1571625"/>
                <a:gd name="connsiteY2" fmla="*/ 0 h 1490245"/>
                <a:gd name="connsiteX3" fmla="*/ 654844 w 1571625"/>
                <a:gd name="connsiteY3" fmla="*/ 0 h 1490245"/>
                <a:gd name="connsiteX4" fmla="*/ 1571625 w 1571625"/>
                <a:gd name="connsiteY4" fmla="*/ 0 h 1490245"/>
                <a:gd name="connsiteX5" fmla="*/ 1571625 w 1571625"/>
                <a:gd name="connsiteY5" fmla="*/ 655638 h 1490245"/>
                <a:gd name="connsiteX6" fmla="*/ 1571625 w 1571625"/>
                <a:gd name="connsiteY6" fmla="*/ 655638 h 1490245"/>
                <a:gd name="connsiteX7" fmla="*/ 1571625 w 1571625"/>
                <a:gd name="connsiteY7" fmla="*/ 936625 h 1490245"/>
                <a:gd name="connsiteX8" fmla="*/ 1571625 w 1571625"/>
                <a:gd name="connsiteY8" fmla="*/ 1123950 h 1490245"/>
                <a:gd name="connsiteX9" fmla="*/ 130969 w 1571625"/>
                <a:gd name="connsiteY9" fmla="*/ 1123951 h 1490245"/>
                <a:gd name="connsiteX10" fmla="*/ 1196 w 1571625"/>
                <a:gd name="connsiteY10" fmla="*/ 1490245 h 1490245"/>
                <a:gd name="connsiteX11" fmla="*/ 0 w 1571625"/>
                <a:gd name="connsiteY11" fmla="*/ 1123950 h 1490245"/>
                <a:gd name="connsiteX12" fmla="*/ 0 w 1571625"/>
                <a:gd name="connsiteY12" fmla="*/ 1123950 h 1490245"/>
                <a:gd name="connsiteX13" fmla="*/ 0 w 1571625"/>
                <a:gd name="connsiteY13" fmla="*/ 936625 h 1490245"/>
                <a:gd name="connsiteX14" fmla="*/ 0 w 1571625"/>
                <a:gd name="connsiteY14" fmla="*/ 655638 h 1490245"/>
                <a:gd name="connsiteX15" fmla="*/ 0 w 1571625"/>
                <a:gd name="connsiteY15" fmla="*/ 655638 h 1490245"/>
                <a:gd name="connsiteX16" fmla="*/ 0 w 1571625"/>
                <a:gd name="connsiteY16" fmla="*/ 0 h 1490245"/>
                <a:gd name="connsiteX0" fmla="*/ 0 w 1571625"/>
                <a:gd name="connsiteY0" fmla="*/ 0 h 1490245"/>
                <a:gd name="connsiteX1" fmla="*/ 261938 w 1571625"/>
                <a:gd name="connsiteY1" fmla="*/ 0 h 1490245"/>
                <a:gd name="connsiteX2" fmla="*/ 261938 w 1571625"/>
                <a:gd name="connsiteY2" fmla="*/ 0 h 1490245"/>
                <a:gd name="connsiteX3" fmla="*/ 654844 w 1571625"/>
                <a:gd name="connsiteY3" fmla="*/ 0 h 1490245"/>
                <a:gd name="connsiteX4" fmla="*/ 1571625 w 1571625"/>
                <a:gd name="connsiteY4" fmla="*/ 0 h 1490245"/>
                <a:gd name="connsiteX5" fmla="*/ 1571625 w 1571625"/>
                <a:gd name="connsiteY5" fmla="*/ 655638 h 1490245"/>
                <a:gd name="connsiteX6" fmla="*/ 1571625 w 1571625"/>
                <a:gd name="connsiteY6" fmla="*/ 655638 h 1490245"/>
                <a:gd name="connsiteX7" fmla="*/ 1571625 w 1571625"/>
                <a:gd name="connsiteY7" fmla="*/ 936625 h 1490245"/>
                <a:gd name="connsiteX8" fmla="*/ 1571625 w 1571625"/>
                <a:gd name="connsiteY8" fmla="*/ 1123950 h 1490245"/>
                <a:gd name="connsiteX9" fmla="*/ 75008 w 1571625"/>
                <a:gd name="connsiteY9" fmla="*/ 1123951 h 1490245"/>
                <a:gd name="connsiteX10" fmla="*/ 1196 w 1571625"/>
                <a:gd name="connsiteY10" fmla="*/ 1490245 h 1490245"/>
                <a:gd name="connsiteX11" fmla="*/ 0 w 1571625"/>
                <a:gd name="connsiteY11" fmla="*/ 1123950 h 1490245"/>
                <a:gd name="connsiteX12" fmla="*/ 0 w 1571625"/>
                <a:gd name="connsiteY12" fmla="*/ 1123950 h 1490245"/>
                <a:gd name="connsiteX13" fmla="*/ 0 w 1571625"/>
                <a:gd name="connsiteY13" fmla="*/ 936625 h 1490245"/>
                <a:gd name="connsiteX14" fmla="*/ 0 w 1571625"/>
                <a:gd name="connsiteY14" fmla="*/ 655638 h 1490245"/>
                <a:gd name="connsiteX15" fmla="*/ 0 w 1571625"/>
                <a:gd name="connsiteY15" fmla="*/ 655638 h 1490245"/>
                <a:gd name="connsiteX16" fmla="*/ 0 w 1571625"/>
                <a:gd name="connsiteY16" fmla="*/ 0 h 1490245"/>
                <a:gd name="connsiteX0" fmla="*/ 0 w 1571625"/>
                <a:gd name="connsiteY0" fmla="*/ 0 h 1490245"/>
                <a:gd name="connsiteX1" fmla="*/ 261938 w 1571625"/>
                <a:gd name="connsiteY1" fmla="*/ 0 h 1490245"/>
                <a:gd name="connsiteX2" fmla="*/ 261938 w 1571625"/>
                <a:gd name="connsiteY2" fmla="*/ 0 h 1490245"/>
                <a:gd name="connsiteX3" fmla="*/ 654844 w 1571625"/>
                <a:gd name="connsiteY3" fmla="*/ 0 h 1490245"/>
                <a:gd name="connsiteX4" fmla="*/ 1571625 w 1571625"/>
                <a:gd name="connsiteY4" fmla="*/ 0 h 1490245"/>
                <a:gd name="connsiteX5" fmla="*/ 1571625 w 1571625"/>
                <a:gd name="connsiteY5" fmla="*/ 655638 h 1490245"/>
                <a:gd name="connsiteX6" fmla="*/ 1571625 w 1571625"/>
                <a:gd name="connsiteY6" fmla="*/ 655638 h 1490245"/>
                <a:gd name="connsiteX7" fmla="*/ 1571625 w 1571625"/>
                <a:gd name="connsiteY7" fmla="*/ 936625 h 1490245"/>
                <a:gd name="connsiteX8" fmla="*/ 1571625 w 1571625"/>
                <a:gd name="connsiteY8" fmla="*/ 1123950 h 1490245"/>
                <a:gd name="connsiteX9" fmla="*/ 106646 w 1571625"/>
                <a:gd name="connsiteY9" fmla="*/ 1123951 h 1490245"/>
                <a:gd name="connsiteX10" fmla="*/ 1196 w 1571625"/>
                <a:gd name="connsiteY10" fmla="*/ 1490245 h 1490245"/>
                <a:gd name="connsiteX11" fmla="*/ 0 w 1571625"/>
                <a:gd name="connsiteY11" fmla="*/ 1123950 h 1490245"/>
                <a:gd name="connsiteX12" fmla="*/ 0 w 1571625"/>
                <a:gd name="connsiteY12" fmla="*/ 1123950 h 1490245"/>
                <a:gd name="connsiteX13" fmla="*/ 0 w 1571625"/>
                <a:gd name="connsiteY13" fmla="*/ 936625 h 1490245"/>
                <a:gd name="connsiteX14" fmla="*/ 0 w 1571625"/>
                <a:gd name="connsiteY14" fmla="*/ 655638 h 1490245"/>
                <a:gd name="connsiteX15" fmla="*/ 0 w 1571625"/>
                <a:gd name="connsiteY15" fmla="*/ 655638 h 1490245"/>
                <a:gd name="connsiteX16" fmla="*/ 0 w 1571625"/>
                <a:gd name="connsiteY16" fmla="*/ 0 h 1490245"/>
                <a:gd name="connsiteX0" fmla="*/ 0 w 1571625"/>
                <a:gd name="connsiteY0" fmla="*/ 0 h 1490245"/>
                <a:gd name="connsiteX1" fmla="*/ 261938 w 1571625"/>
                <a:gd name="connsiteY1" fmla="*/ 0 h 1490245"/>
                <a:gd name="connsiteX2" fmla="*/ 261938 w 1571625"/>
                <a:gd name="connsiteY2" fmla="*/ 0 h 1490245"/>
                <a:gd name="connsiteX3" fmla="*/ 654844 w 1571625"/>
                <a:gd name="connsiteY3" fmla="*/ 0 h 1490245"/>
                <a:gd name="connsiteX4" fmla="*/ 1571625 w 1571625"/>
                <a:gd name="connsiteY4" fmla="*/ 0 h 1490245"/>
                <a:gd name="connsiteX5" fmla="*/ 1571625 w 1571625"/>
                <a:gd name="connsiteY5" fmla="*/ 655638 h 1490245"/>
                <a:gd name="connsiteX6" fmla="*/ 1571625 w 1571625"/>
                <a:gd name="connsiteY6" fmla="*/ 655638 h 1490245"/>
                <a:gd name="connsiteX7" fmla="*/ 1571625 w 1571625"/>
                <a:gd name="connsiteY7" fmla="*/ 936625 h 1490245"/>
                <a:gd name="connsiteX8" fmla="*/ 1571625 w 1571625"/>
                <a:gd name="connsiteY8" fmla="*/ 1123950 h 1490245"/>
                <a:gd name="connsiteX9" fmla="*/ 84047 w 1571625"/>
                <a:gd name="connsiteY9" fmla="*/ 1123951 h 1490245"/>
                <a:gd name="connsiteX10" fmla="*/ 1196 w 1571625"/>
                <a:gd name="connsiteY10" fmla="*/ 1490245 h 1490245"/>
                <a:gd name="connsiteX11" fmla="*/ 0 w 1571625"/>
                <a:gd name="connsiteY11" fmla="*/ 1123950 h 1490245"/>
                <a:gd name="connsiteX12" fmla="*/ 0 w 1571625"/>
                <a:gd name="connsiteY12" fmla="*/ 1123950 h 1490245"/>
                <a:gd name="connsiteX13" fmla="*/ 0 w 1571625"/>
                <a:gd name="connsiteY13" fmla="*/ 936625 h 1490245"/>
                <a:gd name="connsiteX14" fmla="*/ 0 w 1571625"/>
                <a:gd name="connsiteY14" fmla="*/ 655638 h 1490245"/>
                <a:gd name="connsiteX15" fmla="*/ 0 w 1571625"/>
                <a:gd name="connsiteY15" fmla="*/ 655638 h 1490245"/>
                <a:gd name="connsiteX16" fmla="*/ 0 w 1571625"/>
                <a:gd name="connsiteY16" fmla="*/ 0 h 1490245"/>
                <a:gd name="connsiteX0" fmla="*/ 0 w 1571625"/>
                <a:gd name="connsiteY0" fmla="*/ 0 h 1440192"/>
                <a:gd name="connsiteX1" fmla="*/ 261938 w 1571625"/>
                <a:gd name="connsiteY1" fmla="*/ 0 h 1440192"/>
                <a:gd name="connsiteX2" fmla="*/ 261938 w 1571625"/>
                <a:gd name="connsiteY2" fmla="*/ 0 h 1440192"/>
                <a:gd name="connsiteX3" fmla="*/ 654844 w 1571625"/>
                <a:gd name="connsiteY3" fmla="*/ 0 h 1440192"/>
                <a:gd name="connsiteX4" fmla="*/ 1571625 w 1571625"/>
                <a:gd name="connsiteY4" fmla="*/ 0 h 1440192"/>
                <a:gd name="connsiteX5" fmla="*/ 1571625 w 1571625"/>
                <a:gd name="connsiteY5" fmla="*/ 655638 h 1440192"/>
                <a:gd name="connsiteX6" fmla="*/ 1571625 w 1571625"/>
                <a:gd name="connsiteY6" fmla="*/ 655638 h 1440192"/>
                <a:gd name="connsiteX7" fmla="*/ 1571625 w 1571625"/>
                <a:gd name="connsiteY7" fmla="*/ 936625 h 1440192"/>
                <a:gd name="connsiteX8" fmla="*/ 1571625 w 1571625"/>
                <a:gd name="connsiteY8" fmla="*/ 1123950 h 1440192"/>
                <a:gd name="connsiteX9" fmla="*/ 84047 w 1571625"/>
                <a:gd name="connsiteY9" fmla="*/ 1123951 h 1440192"/>
                <a:gd name="connsiteX10" fmla="*/ 1196 w 1571625"/>
                <a:gd name="connsiteY10" fmla="*/ 1440192 h 1440192"/>
                <a:gd name="connsiteX11" fmla="*/ 0 w 1571625"/>
                <a:gd name="connsiteY11" fmla="*/ 1123950 h 1440192"/>
                <a:gd name="connsiteX12" fmla="*/ 0 w 1571625"/>
                <a:gd name="connsiteY12" fmla="*/ 1123950 h 1440192"/>
                <a:gd name="connsiteX13" fmla="*/ 0 w 1571625"/>
                <a:gd name="connsiteY13" fmla="*/ 936625 h 1440192"/>
                <a:gd name="connsiteX14" fmla="*/ 0 w 1571625"/>
                <a:gd name="connsiteY14" fmla="*/ 655638 h 1440192"/>
                <a:gd name="connsiteX15" fmla="*/ 0 w 1571625"/>
                <a:gd name="connsiteY15" fmla="*/ 655638 h 1440192"/>
                <a:gd name="connsiteX16" fmla="*/ 0 w 1571625"/>
                <a:gd name="connsiteY16" fmla="*/ 0 h 14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1625" h="1440192">
                  <a:moveTo>
                    <a:pt x="0" y="0"/>
                  </a:moveTo>
                  <a:lnTo>
                    <a:pt x="261938" y="0"/>
                  </a:lnTo>
                  <a:lnTo>
                    <a:pt x="261938" y="0"/>
                  </a:lnTo>
                  <a:lnTo>
                    <a:pt x="654844" y="0"/>
                  </a:lnTo>
                  <a:lnTo>
                    <a:pt x="1571625" y="0"/>
                  </a:lnTo>
                  <a:lnTo>
                    <a:pt x="1571625" y="655638"/>
                  </a:lnTo>
                  <a:lnTo>
                    <a:pt x="1571625" y="655638"/>
                  </a:lnTo>
                  <a:lnTo>
                    <a:pt x="1571625" y="936625"/>
                  </a:lnTo>
                  <a:lnTo>
                    <a:pt x="1571625" y="1123950"/>
                  </a:lnTo>
                  <a:lnTo>
                    <a:pt x="84047" y="1123951"/>
                  </a:lnTo>
                  <a:lnTo>
                    <a:pt x="1196" y="1440192"/>
                  </a:lnTo>
                  <a:cubicBezTo>
                    <a:pt x="797" y="1380661"/>
                    <a:pt x="399" y="1183481"/>
                    <a:pt x="0" y="1123950"/>
                  </a:cubicBezTo>
                  <a:lnTo>
                    <a:pt x="0" y="1123950"/>
                  </a:lnTo>
                  <a:lnTo>
                    <a:pt x="0" y="936625"/>
                  </a:lnTo>
                  <a:lnTo>
                    <a:pt x="0" y="655638"/>
                  </a:lnTo>
                  <a:lnTo>
                    <a:pt x="0" y="655638"/>
                  </a:lnTo>
                  <a:lnTo>
                    <a:pt x="0" y="0"/>
                  </a:lnTo>
                  <a:close/>
                </a:path>
              </a:pathLst>
            </a:custGeom>
            <a:noFill/>
            <a:ln w="28575">
              <a:solidFill>
                <a:srgbClr val="71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5" name="標題 1">
            <a:extLst>
              <a:ext uri="{FF2B5EF4-FFF2-40B4-BE49-F238E27FC236}">
                <a16:creationId xmlns:a16="http://schemas.microsoft.com/office/drawing/2014/main" id="{D7D603F5-1094-4C9B-AFD4-FF265B1F5AD4}"/>
              </a:ext>
            </a:extLst>
          </p:cNvPr>
          <p:cNvSpPr>
            <a:spLocks noGrp="1"/>
          </p:cNvSpPr>
          <p:nvPr>
            <p:ph type="ctrTitle"/>
          </p:nvPr>
        </p:nvSpPr>
        <p:spPr>
          <a:xfrm>
            <a:off x="1204911" y="966775"/>
            <a:ext cx="9782175" cy="2841172"/>
          </a:xfrm>
        </p:spPr>
        <p:txBody>
          <a:bodyPr anchor="b"/>
          <a:lstStyle>
            <a:lvl1pPr algn="ctr">
              <a:lnSpc>
                <a:spcPct val="150000"/>
              </a:lnSpc>
              <a:defRPr sz="6000" b="1">
                <a:solidFill>
                  <a:schemeClr val="tx1">
                    <a:lumMod val="75000"/>
                    <a:lumOff val="25000"/>
                  </a:schemeClr>
                </a:solidFill>
                <a:latin typeface="Microsoft JhengHei" panose="020B0604030504040204" pitchFamily="34" charset="-120"/>
                <a:ea typeface="Microsoft JhengHei" panose="020B0604030504040204" pitchFamily="34" charset="-120"/>
              </a:defRPr>
            </a:lvl1pPr>
          </a:lstStyle>
          <a:p>
            <a:r>
              <a:rPr kumimoji="1" lang="zh-TW" altLang="en-US" dirty="0"/>
              <a:t>按一下以編輯母片標題樣式</a:t>
            </a:r>
          </a:p>
        </p:txBody>
      </p:sp>
      <p:sp>
        <p:nvSpPr>
          <p:cNvPr id="36" name="文字版面配置區 35">
            <a:extLst>
              <a:ext uri="{FF2B5EF4-FFF2-40B4-BE49-F238E27FC236}">
                <a16:creationId xmlns:a16="http://schemas.microsoft.com/office/drawing/2014/main" id="{8B615F53-8D05-4C2E-B17B-350D15E69115}"/>
              </a:ext>
            </a:extLst>
          </p:cNvPr>
          <p:cNvSpPr>
            <a:spLocks noGrp="1"/>
          </p:cNvSpPr>
          <p:nvPr>
            <p:ph type="body" sz="quarter" idx="11" hasCustomPrompt="1"/>
          </p:nvPr>
        </p:nvSpPr>
        <p:spPr>
          <a:xfrm>
            <a:off x="9853329" y="270016"/>
            <a:ext cx="1978025" cy="574675"/>
          </a:xfrm>
        </p:spPr>
        <p:txBody>
          <a:bodyPr/>
          <a:lstStyle>
            <a:lvl1pPr marL="0" indent="0" algn="ctr">
              <a:lnSpc>
                <a:spcPct val="100000"/>
              </a:lnSpc>
              <a:buNone/>
              <a:defRPr b="1">
                <a:solidFill>
                  <a:schemeClr val="tx1">
                    <a:lumMod val="65000"/>
                    <a:lumOff val="35000"/>
                  </a:schemeClr>
                </a:solidFill>
                <a:latin typeface="微軟正黑體" panose="020B0604030504040204" pitchFamily="34" charset="-120"/>
                <a:ea typeface="微軟正黑體" panose="020B0604030504040204" pitchFamily="34" charset="-120"/>
              </a:defRPr>
            </a:lvl1pPr>
          </a:lstStyle>
          <a:p>
            <a:pPr lvl="0"/>
            <a:r>
              <a:rPr lang="zh-TW" altLang="en-US" dirty="0"/>
              <a:t>文字</a:t>
            </a:r>
          </a:p>
        </p:txBody>
      </p:sp>
    </p:spTree>
    <p:extLst>
      <p:ext uri="{BB962C8B-B14F-4D97-AF65-F5344CB8AC3E}">
        <p14:creationId xmlns:p14="http://schemas.microsoft.com/office/powerpoint/2010/main" val="2466170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1AE964-1CF8-DC4E-84CE-40C8CD2EACD8}"/>
              </a:ext>
            </a:extLst>
          </p:cNvPr>
          <p:cNvSpPr/>
          <p:nvPr userDrawn="1"/>
        </p:nvSpPr>
        <p:spPr>
          <a:xfrm>
            <a:off x="1965" y="1"/>
            <a:ext cx="12190036" cy="3375708"/>
          </a:xfrm>
          <a:prstGeom prst="rect">
            <a:avLst/>
          </a:prstGeom>
          <a:gradFill>
            <a:gsLst>
              <a:gs pos="0">
                <a:schemeClr val="accent2"/>
              </a:gs>
              <a:gs pos="99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8" name="Group 7">
            <a:extLst>
              <a:ext uri="{FF2B5EF4-FFF2-40B4-BE49-F238E27FC236}">
                <a16:creationId xmlns:a16="http://schemas.microsoft.com/office/drawing/2014/main" id="{16328DAE-7EF0-6B42-A3DA-0BB7D9B58F5D}"/>
              </a:ext>
            </a:extLst>
          </p:cNvPr>
          <p:cNvGrpSpPr/>
          <p:nvPr userDrawn="1"/>
        </p:nvGrpSpPr>
        <p:grpSpPr>
          <a:xfrm>
            <a:off x="11543132" y="-6983"/>
            <a:ext cx="661060" cy="661060"/>
            <a:chOff x="11543132" y="-6983"/>
            <a:chExt cx="661060" cy="661060"/>
          </a:xfrm>
        </p:grpSpPr>
        <p:sp>
          <p:nvSpPr>
            <p:cNvPr id="9" name="Rectangle 8">
              <a:extLst>
                <a:ext uri="{FF2B5EF4-FFF2-40B4-BE49-F238E27FC236}">
                  <a16:creationId xmlns:a16="http://schemas.microsoft.com/office/drawing/2014/main" id="{21BEA54A-C418-3B4A-B128-2AC9CD42EB88}"/>
                </a:ext>
              </a:extLst>
            </p:cNvPr>
            <p:cNvSpPr>
              <a:spLocks noChangeAspect="1"/>
            </p:cNvSpPr>
            <p:nvPr userDrawn="1"/>
          </p:nvSpPr>
          <p:spPr>
            <a:xfrm>
              <a:off x="11543132" y="-6983"/>
              <a:ext cx="661060" cy="661060"/>
            </a:xfrm>
            <a:prstGeom prst="rect">
              <a:avLst/>
            </a:prstGeom>
            <a:solidFill>
              <a:srgbClr val="E75424"/>
            </a:solidFill>
            <a:ln w="9525" cap="flat" cmpd="sng" algn="ctr">
              <a:noFill/>
              <a:prstDash val="solid"/>
            </a:ln>
            <a:effectLst/>
          </p:spPr>
          <p:txBody>
            <a:bodyPr rtlCol="0" anchor="b"/>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charset="0"/>
                <a:ea typeface="+mn-ea"/>
                <a:cs typeface="Open Sans Light" charset="0"/>
              </a:endParaRPr>
            </a:p>
          </p:txBody>
        </p:sp>
        <p:pic>
          <p:nvPicPr>
            <p:cNvPr id="11" name="Picture 10" descr="A close up of a logo&#10;&#10;Description automatically generated">
              <a:extLst>
                <a:ext uri="{FF2B5EF4-FFF2-40B4-BE49-F238E27FC236}">
                  <a16:creationId xmlns:a16="http://schemas.microsoft.com/office/drawing/2014/main" id="{BA143660-76F2-A64D-BA75-7F6F2AF498A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72895" y="94947"/>
              <a:ext cx="401533" cy="457200"/>
            </a:xfrm>
            <a:prstGeom prst="rect">
              <a:avLst/>
            </a:prstGeom>
          </p:spPr>
        </p:pic>
      </p:grpSp>
      <p:sp>
        <p:nvSpPr>
          <p:cNvPr id="13" name="Title 2">
            <a:extLst>
              <a:ext uri="{FF2B5EF4-FFF2-40B4-BE49-F238E27FC236}">
                <a16:creationId xmlns:a16="http://schemas.microsoft.com/office/drawing/2014/main" id="{FF03BF1A-1311-4841-BE43-5BB2A180E11B}"/>
              </a:ext>
            </a:extLst>
          </p:cNvPr>
          <p:cNvSpPr>
            <a:spLocks noGrp="1"/>
          </p:cNvSpPr>
          <p:nvPr>
            <p:ph type="title"/>
          </p:nvPr>
        </p:nvSpPr>
        <p:spPr>
          <a:xfrm>
            <a:off x="906780" y="457200"/>
            <a:ext cx="10378440" cy="914400"/>
          </a:xfrm>
          <a:prstGeom prst="rect">
            <a:avLst/>
          </a:prstGeom>
        </p:spPr>
        <p:txBody>
          <a:bodyPr lIns="0" tIns="0" rIns="0" bIns="0" anchor="ctr"/>
          <a:lstStyle>
            <a:lvl1pPr algn="ctr">
              <a:lnSpc>
                <a:spcPct val="100000"/>
              </a:lnSpc>
              <a:defRPr sz="4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4" name="Text Placeholder 2">
            <a:extLst>
              <a:ext uri="{FF2B5EF4-FFF2-40B4-BE49-F238E27FC236}">
                <a16:creationId xmlns:a16="http://schemas.microsoft.com/office/drawing/2014/main" id="{2B3978D0-F5D5-2749-B87D-8CC1B322980F}"/>
              </a:ext>
            </a:extLst>
          </p:cNvPr>
          <p:cNvSpPr>
            <a:spLocks noGrp="1"/>
          </p:cNvSpPr>
          <p:nvPr>
            <p:ph type="body" sz="quarter" idx="13" hasCustomPrompt="1"/>
          </p:nvPr>
        </p:nvSpPr>
        <p:spPr>
          <a:xfrm>
            <a:off x="905256" y="1412175"/>
            <a:ext cx="10378440" cy="548640"/>
          </a:xfrm>
          <a:prstGeom prst="rect">
            <a:avLst/>
          </a:prstGeom>
        </p:spPr>
        <p:txBody>
          <a:bodyPr anchor="ctr"/>
          <a:lstStyle>
            <a:lvl1pPr marL="0" indent="0" algn="ctr">
              <a:lnSpc>
                <a:spcPct val="100000"/>
              </a:lnSpc>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Master text styles</a:t>
            </a:r>
          </a:p>
        </p:txBody>
      </p:sp>
      <p:pic>
        <p:nvPicPr>
          <p:cNvPr id="15" name="Picture 14">
            <a:extLst>
              <a:ext uri="{FF2B5EF4-FFF2-40B4-BE49-F238E27FC236}">
                <a16:creationId xmlns:a16="http://schemas.microsoft.com/office/drawing/2014/main" id="{8D055A91-C790-E24B-A280-8F84485A014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43903" y="2001390"/>
            <a:ext cx="4104195" cy="3000916"/>
          </a:xfrm>
          <a:prstGeom prst="rect">
            <a:avLst/>
          </a:prstGeom>
        </p:spPr>
      </p:pic>
      <p:sp>
        <p:nvSpPr>
          <p:cNvPr id="16" name="Picture Placeholder 23">
            <a:extLst>
              <a:ext uri="{FF2B5EF4-FFF2-40B4-BE49-F238E27FC236}">
                <a16:creationId xmlns:a16="http://schemas.microsoft.com/office/drawing/2014/main" id="{0170304E-3105-494E-8064-D85DD0D1CE84}"/>
              </a:ext>
            </a:extLst>
          </p:cNvPr>
          <p:cNvSpPr>
            <a:spLocks noGrp="1"/>
          </p:cNvSpPr>
          <p:nvPr>
            <p:ph type="pic" sz="quarter" idx="11" hasCustomPrompt="1"/>
          </p:nvPr>
        </p:nvSpPr>
        <p:spPr>
          <a:xfrm>
            <a:off x="4199125" y="2206874"/>
            <a:ext cx="3739596" cy="2196163"/>
          </a:xfrm>
          <a:prstGeom prst="rect">
            <a:avLst/>
          </a:prstGeom>
        </p:spPr>
        <p:txBody>
          <a:bodyPr/>
          <a:lstStyle>
            <a:lvl1pPr marL="0" indent="0" algn="ctr">
              <a:buNone/>
              <a:defRPr>
                <a:solidFill>
                  <a:schemeClr val="bg1"/>
                </a:solidFill>
              </a:defRPr>
            </a:lvl1pPr>
          </a:lstStyle>
          <a:p>
            <a:r>
              <a:rPr lang="en-US"/>
              <a:t>Insert screenshot</a:t>
            </a:r>
          </a:p>
        </p:txBody>
      </p:sp>
      <p:sp>
        <p:nvSpPr>
          <p:cNvPr id="2" name="Slide Number Placeholder 1">
            <a:extLst>
              <a:ext uri="{FF2B5EF4-FFF2-40B4-BE49-F238E27FC236}">
                <a16:creationId xmlns:a16="http://schemas.microsoft.com/office/drawing/2014/main" id="{220479E3-D43E-3C4C-A72F-BC5DA5671684}"/>
              </a:ext>
            </a:extLst>
          </p:cNvPr>
          <p:cNvSpPr>
            <a:spLocks noGrp="1"/>
          </p:cNvSpPr>
          <p:nvPr>
            <p:ph type="sldNum" sz="quarter" idx="14"/>
          </p:nvPr>
        </p:nvSpPr>
        <p:spPr/>
        <p:txBody>
          <a:bodyPr/>
          <a:lstStyle/>
          <a:p>
            <a:fld id="{FCD4D030-AEDA-C64C-84A4-1E571AB05A7E}" type="slidenum">
              <a:rPr lang="en-US" smtClean="0"/>
              <a:pPr/>
              <a:t>‹#›</a:t>
            </a:fld>
            <a:endParaRPr lang="en-US"/>
          </a:p>
        </p:txBody>
      </p:sp>
    </p:spTree>
    <p:extLst>
      <p:ext uri="{BB962C8B-B14F-4D97-AF65-F5344CB8AC3E}">
        <p14:creationId xmlns:p14="http://schemas.microsoft.com/office/powerpoint/2010/main" val="12260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8450E2-5E51-D64C-8FC0-98F74999F206}"/>
              </a:ext>
            </a:extLst>
          </p:cNvPr>
          <p:cNvSpPr/>
          <p:nvPr userDrawn="1"/>
        </p:nvSpPr>
        <p:spPr>
          <a:xfrm>
            <a:off x="0" y="0"/>
            <a:ext cx="12192000" cy="6858000"/>
          </a:xfrm>
          <a:prstGeom prst="rect">
            <a:avLst/>
          </a:prstGeom>
          <a:gradFill>
            <a:gsLst>
              <a:gs pos="0">
                <a:schemeClr val="accent6"/>
              </a:gs>
              <a:gs pos="99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6">
            <a:extLst>
              <a:ext uri="{FF2B5EF4-FFF2-40B4-BE49-F238E27FC236}">
                <a16:creationId xmlns:a16="http://schemas.microsoft.com/office/drawing/2014/main" id="{4DB4882E-1313-E949-85F3-3C829BE5601A}"/>
              </a:ext>
            </a:extLst>
          </p:cNvPr>
          <p:cNvSpPr>
            <a:spLocks noGrp="1"/>
          </p:cNvSpPr>
          <p:nvPr>
            <p:ph type="body" sz="quarter" idx="11" hasCustomPrompt="1"/>
          </p:nvPr>
        </p:nvSpPr>
        <p:spPr>
          <a:xfrm>
            <a:off x="2250018" y="2280708"/>
            <a:ext cx="7691967" cy="2296584"/>
          </a:xfrm>
          <a:prstGeom prst="rect">
            <a:avLst/>
          </a:prstGeom>
          <a:noFill/>
        </p:spPr>
        <p:txBody>
          <a:bodyPr anchor="ctr">
            <a:normAutofit/>
          </a:bodyPr>
          <a:lstStyle>
            <a:lvl1pPr marL="0" indent="0" algn="ctr">
              <a:buNone/>
              <a:defRPr sz="3733"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 Transition title</a:t>
            </a:r>
          </a:p>
        </p:txBody>
      </p:sp>
      <p:pic>
        <p:nvPicPr>
          <p:cNvPr id="10" name="Picture 9">
            <a:extLst>
              <a:ext uri="{FF2B5EF4-FFF2-40B4-BE49-F238E27FC236}">
                <a16:creationId xmlns:a16="http://schemas.microsoft.com/office/drawing/2014/main" id="{77925CE3-61DE-3744-8BE4-DF425796A962}"/>
              </a:ext>
            </a:extLst>
          </p:cNvPr>
          <p:cNvPicPr>
            <a:picLocks noChangeAspect="1"/>
          </p:cNvPicPr>
          <p:nvPr userDrawn="1"/>
        </p:nvPicPr>
        <p:blipFill>
          <a:blip r:embed="rId2"/>
          <a:stretch>
            <a:fillRect/>
          </a:stretch>
        </p:blipFill>
        <p:spPr>
          <a:xfrm>
            <a:off x="4825472" y="5851039"/>
            <a:ext cx="2541057" cy="635264"/>
          </a:xfrm>
          <a:prstGeom prst="rect">
            <a:avLst/>
          </a:prstGeom>
        </p:spPr>
      </p:pic>
      <p:sp>
        <p:nvSpPr>
          <p:cNvPr id="3" name="Slide Number Placeholder 2">
            <a:extLst>
              <a:ext uri="{FF2B5EF4-FFF2-40B4-BE49-F238E27FC236}">
                <a16:creationId xmlns:a16="http://schemas.microsoft.com/office/drawing/2014/main" id="{484317DF-6CA9-2041-BA68-447EC2D96D74}"/>
              </a:ext>
            </a:extLst>
          </p:cNvPr>
          <p:cNvSpPr>
            <a:spLocks noGrp="1"/>
          </p:cNvSpPr>
          <p:nvPr>
            <p:ph type="sldNum" sz="quarter" idx="12"/>
          </p:nvPr>
        </p:nvSpPr>
        <p:spPr/>
        <p:txBody>
          <a:bodyPr/>
          <a:lstStyle>
            <a:lvl1pPr>
              <a:defRPr>
                <a:solidFill>
                  <a:schemeClr val="bg1"/>
                </a:solidFill>
              </a:defRPr>
            </a:lvl1pPr>
          </a:lstStyle>
          <a:p>
            <a:fld id="{FCD4D030-AEDA-C64C-84A4-1E571AB05A7E}" type="slidenum">
              <a:rPr lang="en-US" smtClean="0"/>
              <a:pPr/>
              <a:t>‹#›</a:t>
            </a:fld>
            <a:endParaRPr lang="en-US"/>
          </a:p>
        </p:txBody>
      </p:sp>
      <p:pic>
        <p:nvPicPr>
          <p:cNvPr id="11" name="Picture 10">
            <a:extLst>
              <a:ext uri="{FF2B5EF4-FFF2-40B4-BE49-F238E27FC236}">
                <a16:creationId xmlns:a16="http://schemas.microsoft.com/office/drawing/2014/main" id="{007D7BB5-1555-7740-B440-C7697A7B44A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56378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8450E2-5E51-D64C-8FC0-98F74999F206}"/>
              </a:ext>
            </a:extLst>
          </p:cNvPr>
          <p:cNvSpPr/>
          <p:nvPr userDrawn="1"/>
        </p:nvSpPr>
        <p:spPr>
          <a:xfrm>
            <a:off x="0" y="0"/>
            <a:ext cx="12192000" cy="6858000"/>
          </a:xfrm>
          <a:prstGeom prst="rect">
            <a:avLst/>
          </a:prstGeom>
          <a:gradFill>
            <a:gsLst>
              <a:gs pos="47000">
                <a:schemeClr val="accent1"/>
              </a:gs>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6">
            <a:extLst>
              <a:ext uri="{FF2B5EF4-FFF2-40B4-BE49-F238E27FC236}">
                <a16:creationId xmlns:a16="http://schemas.microsoft.com/office/drawing/2014/main" id="{4DB4882E-1313-E949-85F3-3C829BE5601A}"/>
              </a:ext>
            </a:extLst>
          </p:cNvPr>
          <p:cNvSpPr>
            <a:spLocks noGrp="1"/>
          </p:cNvSpPr>
          <p:nvPr>
            <p:ph type="body" sz="quarter" idx="11" hasCustomPrompt="1"/>
          </p:nvPr>
        </p:nvSpPr>
        <p:spPr>
          <a:xfrm>
            <a:off x="2250018" y="2280708"/>
            <a:ext cx="7691967" cy="2296584"/>
          </a:xfrm>
          <a:prstGeom prst="rect">
            <a:avLst/>
          </a:prstGeom>
          <a:noFill/>
        </p:spPr>
        <p:txBody>
          <a:bodyPr anchor="ctr">
            <a:normAutofit/>
          </a:bodyPr>
          <a:lstStyle>
            <a:lvl1pPr marL="0" indent="0" algn="ctr">
              <a:buNone/>
              <a:defRPr sz="3733"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 Transition title</a:t>
            </a:r>
          </a:p>
        </p:txBody>
      </p:sp>
      <p:pic>
        <p:nvPicPr>
          <p:cNvPr id="10" name="Picture 9">
            <a:extLst>
              <a:ext uri="{FF2B5EF4-FFF2-40B4-BE49-F238E27FC236}">
                <a16:creationId xmlns:a16="http://schemas.microsoft.com/office/drawing/2014/main" id="{77925CE3-61DE-3744-8BE4-DF425796A962}"/>
              </a:ext>
            </a:extLst>
          </p:cNvPr>
          <p:cNvPicPr>
            <a:picLocks noChangeAspect="1"/>
          </p:cNvPicPr>
          <p:nvPr userDrawn="1"/>
        </p:nvPicPr>
        <p:blipFill>
          <a:blip r:embed="rId2"/>
          <a:stretch>
            <a:fillRect/>
          </a:stretch>
        </p:blipFill>
        <p:spPr>
          <a:xfrm>
            <a:off x="4825472" y="5851039"/>
            <a:ext cx="2541057" cy="635264"/>
          </a:xfrm>
          <a:prstGeom prst="rect">
            <a:avLst/>
          </a:prstGeom>
        </p:spPr>
      </p:pic>
      <p:sp>
        <p:nvSpPr>
          <p:cNvPr id="3" name="Slide Number Placeholder 2">
            <a:extLst>
              <a:ext uri="{FF2B5EF4-FFF2-40B4-BE49-F238E27FC236}">
                <a16:creationId xmlns:a16="http://schemas.microsoft.com/office/drawing/2014/main" id="{7B635321-FF4A-CB4D-B35B-5F284CA52319}"/>
              </a:ext>
            </a:extLst>
          </p:cNvPr>
          <p:cNvSpPr>
            <a:spLocks noGrp="1"/>
          </p:cNvSpPr>
          <p:nvPr>
            <p:ph type="sldNum" sz="quarter" idx="12"/>
          </p:nvPr>
        </p:nvSpPr>
        <p:spPr/>
        <p:txBody>
          <a:bodyPr/>
          <a:lstStyle>
            <a:lvl1pPr>
              <a:defRPr>
                <a:solidFill>
                  <a:schemeClr val="bg1"/>
                </a:solidFill>
              </a:defRPr>
            </a:lvl1pPr>
          </a:lstStyle>
          <a:p>
            <a:fld id="{FCD4D030-AEDA-C64C-84A4-1E571AB05A7E}" type="slidenum">
              <a:rPr lang="en-US" smtClean="0"/>
              <a:pPr/>
              <a:t>‹#›</a:t>
            </a:fld>
            <a:endParaRPr lang="en-US"/>
          </a:p>
        </p:txBody>
      </p:sp>
      <p:pic>
        <p:nvPicPr>
          <p:cNvPr id="5" name="Picture 4" descr="A close up of a watch&#10;&#10;Description automatically generated">
            <a:extLst>
              <a:ext uri="{FF2B5EF4-FFF2-40B4-BE49-F238E27FC236}">
                <a16:creationId xmlns:a16="http://schemas.microsoft.com/office/drawing/2014/main" id="{141321EB-8780-E446-A804-5824B1FECA3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3893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ansition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8450E2-5E51-D64C-8FC0-98F74999F206}"/>
              </a:ext>
            </a:extLst>
          </p:cNvPr>
          <p:cNvSpPr/>
          <p:nvPr userDrawn="1"/>
        </p:nvSpPr>
        <p:spPr>
          <a:xfrm>
            <a:off x="0" y="0"/>
            <a:ext cx="12192000" cy="6858000"/>
          </a:xfrm>
          <a:prstGeom prst="rect">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6">
            <a:extLst>
              <a:ext uri="{FF2B5EF4-FFF2-40B4-BE49-F238E27FC236}">
                <a16:creationId xmlns:a16="http://schemas.microsoft.com/office/drawing/2014/main" id="{4DB4882E-1313-E949-85F3-3C829BE5601A}"/>
              </a:ext>
            </a:extLst>
          </p:cNvPr>
          <p:cNvSpPr>
            <a:spLocks noGrp="1"/>
          </p:cNvSpPr>
          <p:nvPr>
            <p:ph type="body" sz="quarter" idx="11" hasCustomPrompt="1"/>
          </p:nvPr>
        </p:nvSpPr>
        <p:spPr>
          <a:xfrm>
            <a:off x="2250018" y="2280708"/>
            <a:ext cx="7691967" cy="2296584"/>
          </a:xfrm>
          <a:prstGeom prst="rect">
            <a:avLst/>
          </a:prstGeom>
          <a:noFill/>
        </p:spPr>
        <p:txBody>
          <a:bodyPr anchor="ctr">
            <a:normAutofit/>
          </a:bodyPr>
          <a:lstStyle>
            <a:lvl1pPr marL="0" indent="0" algn="ctr">
              <a:buNone/>
              <a:defRPr sz="3733"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 Transition title</a:t>
            </a:r>
          </a:p>
        </p:txBody>
      </p:sp>
      <p:pic>
        <p:nvPicPr>
          <p:cNvPr id="10" name="Picture 9">
            <a:extLst>
              <a:ext uri="{FF2B5EF4-FFF2-40B4-BE49-F238E27FC236}">
                <a16:creationId xmlns:a16="http://schemas.microsoft.com/office/drawing/2014/main" id="{77925CE3-61DE-3744-8BE4-DF425796A962}"/>
              </a:ext>
            </a:extLst>
          </p:cNvPr>
          <p:cNvPicPr>
            <a:picLocks noChangeAspect="1"/>
          </p:cNvPicPr>
          <p:nvPr userDrawn="1"/>
        </p:nvPicPr>
        <p:blipFill>
          <a:blip r:embed="rId2"/>
          <a:stretch>
            <a:fillRect/>
          </a:stretch>
        </p:blipFill>
        <p:spPr>
          <a:xfrm>
            <a:off x="4825472" y="5851039"/>
            <a:ext cx="2541057" cy="635264"/>
          </a:xfrm>
          <a:prstGeom prst="rect">
            <a:avLst/>
          </a:prstGeom>
        </p:spPr>
      </p:pic>
      <p:sp>
        <p:nvSpPr>
          <p:cNvPr id="3" name="Slide Number Placeholder 2">
            <a:extLst>
              <a:ext uri="{FF2B5EF4-FFF2-40B4-BE49-F238E27FC236}">
                <a16:creationId xmlns:a16="http://schemas.microsoft.com/office/drawing/2014/main" id="{0324D8AA-BD37-3440-A85E-80C36767ABA7}"/>
              </a:ext>
            </a:extLst>
          </p:cNvPr>
          <p:cNvSpPr>
            <a:spLocks noGrp="1"/>
          </p:cNvSpPr>
          <p:nvPr>
            <p:ph type="sldNum" sz="quarter" idx="12"/>
          </p:nvPr>
        </p:nvSpPr>
        <p:spPr/>
        <p:txBody>
          <a:bodyPr/>
          <a:lstStyle>
            <a:lvl1pPr>
              <a:defRPr>
                <a:solidFill>
                  <a:schemeClr val="bg1"/>
                </a:solidFill>
              </a:defRPr>
            </a:lvl1pPr>
          </a:lstStyle>
          <a:p>
            <a:fld id="{FCD4D030-AEDA-C64C-84A4-1E571AB05A7E}" type="slidenum">
              <a:rPr lang="en-US" smtClean="0"/>
              <a:pPr/>
              <a:t>‹#›</a:t>
            </a:fld>
            <a:endParaRPr lang="en-US"/>
          </a:p>
        </p:txBody>
      </p:sp>
      <p:pic>
        <p:nvPicPr>
          <p:cNvPr id="6" name="Picture 5" descr="A picture containing object&#10;&#10;Description automatically generated">
            <a:extLst>
              <a:ext uri="{FF2B5EF4-FFF2-40B4-BE49-F238E27FC236}">
                <a16:creationId xmlns:a16="http://schemas.microsoft.com/office/drawing/2014/main" id="{8E88FC2B-53F6-4F4D-B5BD-CC3EC1DBDFF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5687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ansition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8450E2-5E51-D64C-8FC0-98F74999F206}"/>
              </a:ext>
            </a:extLst>
          </p:cNvPr>
          <p:cNvSpPr/>
          <p:nvPr userDrawn="1"/>
        </p:nvSpPr>
        <p:spPr>
          <a:xfrm>
            <a:off x="0" y="0"/>
            <a:ext cx="12192000" cy="6858000"/>
          </a:xfrm>
          <a:prstGeom prst="rect">
            <a:avLst/>
          </a:prstGeom>
          <a:gradFill>
            <a:gsLst>
              <a:gs pos="0">
                <a:schemeClr val="accent3"/>
              </a:gs>
              <a:gs pos="99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6">
            <a:extLst>
              <a:ext uri="{FF2B5EF4-FFF2-40B4-BE49-F238E27FC236}">
                <a16:creationId xmlns:a16="http://schemas.microsoft.com/office/drawing/2014/main" id="{4DB4882E-1313-E949-85F3-3C829BE5601A}"/>
              </a:ext>
            </a:extLst>
          </p:cNvPr>
          <p:cNvSpPr>
            <a:spLocks noGrp="1"/>
          </p:cNvSpPr>
          <p:nvPr>
            <p:ph type="body" sz="quarter" idx="11" hasCustomPrompt="1"/>
          </p:nvPr>
        </p:nvSpPr>
        <p:spPr>
          <a:xfrm>
            <a:off x="2250018" y="2280708"/>
            <a:ext cx="7691967" cy="2296584"/>
          </a:xfrm>
          <a:prstGeom prst="rect">
            <a:avLst/>
          </a:prstGeom>
          <a:noFill/>
        </p:spPr>
        <p:txBody>
          <a:bodyPr anchor="ctr">
            <a:normAutofit/>
          </a:bodyPr>
          <a:lstStyle>
            <a:lvl1pPr marL="0" indent="0" algn="ctr">
              <a:buNone/>
              <a:defRPr sz="3733"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 Transition title</a:t>
            </a:r>
          </a:p>
        </p:txBody>
      </p:sp>
      <p:pic>
        <p:nvPicPr>
          <p:cNvPr id="10" name="Picture 9">
            <a:extLst>
              <a:ext uri="{FF2B5EF4-FFF2-40B4-BE49-F238E27FC236}">
                <a16:creationId xmlns:a16="http://schemas.microsoft.com/office/drawing/2014/main" id="{77925CE3-61DE-3744-8BE4-DF425796A962}"/>
              </a:ext>
            </a:extLst>
          </p:cNvPr>
          <p:cNvPicPr>
            <a:picLocks noChangeAspect="1"/>
          </p:cNvPicPr>
          <p:nvPr userDrawn="1"/>
        </p:nvPicPr>
        <p:blipFill>
          <a:blip r:embed="rId2"/>
          <a:stretch>
            <a:fillRect/>
          </a:stretch>
        </p:blipFill>
        <p:spPr>
          <a:xfrm>
            <a:off x="4825472" y="5851039"/>
            <a:ext cx="2541057" cy="635264"/>
          </a:xfrm>
          <a:prstGeom prst="rect">
            <a:avLst/>
          </a:prstGeom>
        </p:spPr>
      </p:pic>
      <p:sp>
        <p:nvSpPr>
          <p:cNvPr id="3" name="Slide Number Placeholder 2">
            <a:extLst>
              <a:ext uri="{FF2B5EF4-FFF2-40B4-BE49-F238E27FC236}">
                <a16:creationId xmlns:a16="http://schemas.microsoft.com/office/drawing/2014/main" id="{873C46EC-448A-7849-8C55-FD1D2FE54E58}"/>
              </a:ext>
            </a:extLst>
          </p:cNvPr>
          <p:cNvSpPr>
            <a:spLocks noGrp="1"/>
          </p:cNvSpPr>
          <p:nvPr>
            <p:ph type="sldNum" sz="quarter" idx="12"/>
          </p:nvPr>
        </p:nvSpPr>
        <p:spPr/>
        <p:txBody>
          <a:bodyPr/>
          <a:lstStyle>
            <a:lvl1pPr>
              <a:defRPr>
                <a:solidFill>
                  <a:schemeClr val="bg1"/>
                </a:solidFill>
              </a:defRPr>
            </a:lvl1pPr>
          </a:lstStyle>
          <a:p>
            <a:fld id="{FCD4D030-AEDA-C64C-84A4-1E571AB05A7E}" type="slidenum">
              <a:rPr lang="en-US" smtClean="0"/>
              <a:pPr/>
              <a:t>‹#›</a:t>
            </a:fld>
            <a:endParaRPr lang="en-US"/>
          </a:p>
        </p:txBody>
      </p:sp>
      <p:pic>
        <p:nvPicPr>
          <p:cNvPr id="5" name="Picture 4">
            <a:extLst>
              <a:ext uri="{FF2B5EF4-FFF2-40B4-BE49-F238E27FC236}">
                <a16:creationId xmlns:a16="http://schemas.microsoft.com/office/drawing/2014/main" id="{16545531-66B5-D049-8B01-76A9EEE59E67}"/>
              </a:ext>
            </a:extLst>
          </p:cNvPr>
          <p:cNvPicPr>
            <a:picLocks noChangeAspect="1"/>
          </p:cNvPicPr>
          <p:nvPr userDrawn="1"/>
        </p:nvPicPr>
        <p:blipFill>
          <a:blip r:embed="rId3" cstate="hq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7358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End - Bost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36D857-C703-6944-8644-B81534B9A6CC}"/>
              </a:ext>
            </a:extLst>
          </p:cNvPr>
          <p:cNvSpPr/>
          <p:nvPr userDrawn="1"/>
        </p:nvSpPr>
        <p:spPr>
          <a:xfrm>
            <a:off x="0" y="0"/>
            <a:ext cx="12192000" cy="6858000"/>
          </a:xfrm>
          <a:prstGeom prst="rect">
            <a:avLst/>
          </a:prstGeom>
          <a:solidFill>
            <a:srgbClr val="E75424"/>
          </a:solidFill>
          <a:ln w="9525" cap="flat" cmpd="sng" algn="ctr">
            <a:noFill/>
            <a:prstDash val="solid"/>
          </a:ln>
          <a:effectLst/>
        </p:spPr>
        <p:txBody>
          <a:bodyPr lIns="335999" tIns="1502400" rtlCol="0" anchor="ctr"/>
          <a:lstStyle/>
          <a:p>
            <a:pPr marL="457178" indent="-457178" defTabSz="1219140">
              <a:lnSpc>
                <a:spcPts val="2133"/>
              </a:lnSpc>
              <a:spcAft>
                <a:spcPts val="1600"/>
              </a:spcAft>
              <a:buFont typeface="+mj-lt"/>
              <a:buAutoNum type="arabicPeriod"/>
              <a:defRPr/>
            </a:pPr>
            <a:endParaRPr lang="en-US" sz="1400" b="1" kern="0">
              <a:solidFill>
                <a:srgbClr val="3A4248">
                  <a:lumMod val="20000"/>
                  <a:lumOff val="80000"/>
                </a:srgbClr>
              </a:solidFill>
              <a:latin typeface="Open Sans Light" charset="0"/>
              <a:ea typeface="Open Sans Light" charset="0"/>
              <a:cs typeface="Open Sans Light" charset="0"/>
            </a:endParaRPr>
          </a:p>
        </p:txBody>
      </p:sp>
      <p:sp>
        <p:nvSpPr>
          <p:cNvPr id="11" name="Rectangle 10"/>
          <p:cNvSpPr/>
          <p:nvPr userDrawn="1"/>
        </p:nvSpPr>
        <p:spPr>
          <a:xfrm>
            <a:off x="8112000" y="5289741"/>
            <a:ext cx="4080001" cy="543867"/>
          </a:xfrm>
          <a:prstGeom prst="rect">
            <a:avLst/>
          </a:prstGeom>
          <a:noFill/>
        </p:spPr>
        <p:txBody>
          <a:bodyPr wrap="square" lIns="600000" rIns="600000">
            <a:spAutoFit/>
          </a:bodyPr>
          <a:lstStyle/>
          <a:p>
            <a:pPr algn="r"/>
            <a:r>
              <a:rPr lang="en-US" sz="1467" b="0" i="0" err="1">
                <a:solidFill>
                  <a:schemeClr val="bg1"/>
                </a:solidFill>
                <a:latin typeface="Open Sans Regular" charset="0"/>
                <a:ea typeface="Open Sans Regular" charset="0"/>
                <a:cs typeface="Open Sans Regular" charset="0"/>
              </a:rPr>
              <a:t>rapidminer.com</a:t>
            </a:r>
            <a:endParaRPr lang="en-US" sz="1467" b="0" i="0">
              <a:solidFill>
                <a:schemeClr val="bg1"/>
              </a:solidFill>
              <a:latin typeface="Open Sans Regular" charset="0"/>
              <a:ea typeface="Open Sans Regular" charset="0"/>
              <a:cs typeface="Open Sans Regular" charset="0"/>
            </a:endParaRPr>
          </a:p>
          <a:p>
            <a:pPr algn="r"/>
            <a:r>
              <a:rPr lang="en-US" sz="1467" b="0" i="0">
                <a:solidFill>
                  <a:schemeClr val="bg1"/>
                </a:solidFill>
                <a:latin typeface="Open Sans Regular" charset="0"/>
                <a:ea typeface="Open Sans Regular" charset="0"/>
                <a:cs typeface="Open Sans Regular" charset="0"/>
              </a:rPr>
              <a:t>@</a:t>
            </a:r>
            <a:r>
              <a:rPr lang="en-US" sz="1467" b="0" i="0" err="1">
                <a:solidFill>
                  <a:schemeClr val="bg1"/>
                </a:solidFill>
                <a:latin typeface="Open Sans Regular" charset="0"/>
                <a:ea typeface="Open Sans Regular" charset="0"/>
                <a:cs typeface="Open Sans Regular" charset="0"/>
              </a:rPr>
              <a:t>rapidminer</a:t>
            </a:r>
            <a:endParaRPr lang="en-US" sz="1467" b="0" i="0">
              <a:solidFill>
                <a:schemeClr val="bg1"/>
              </a:solidFill>
              <a:latin typeface="Open Sans Regular" charset="0"/>
              <a:ea typeface="Open Sans Regular" charset="0"/>
              <a:cs typeface="Open Sans Regular" charset="0"/>
            </a:endParaRP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896" y="588565"/>
            <a:ext cx="3489496" cy="852863"/>
          </a:xfrm>
          <a:prstGeom prst="rect">
            <a:avLst/>
          </a:prstGeom>
        </p:spPr>
      </p:pic>
      <p:sp>
        <p:nvSpPr>
          <p:cNvPr id="10" name="Text Placeholder 33"/>
          <p:cNvSpPr txBox="1">
            <a:spLocks/>
          </p:cNvSpPr>
          <p:nvPr userDrawn="1"/>
        </p:nvSpPr>
        <p:spPr>
          <a:xfrm>
            <a:off x="8110896" y="3953911"/>
            <a:ext cx="4080000" cy="14507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00000" tIns="62400" rIns="600000" rtlCol="0" anchor="t"/>
          <a:lstStyle>
            <a:defPPr>
              <a:defRPr lang="en-US"/>
            </a:defPPr>
            <a:lvl1pPr>
              <a:lnSpc>
                <a:spcPts val="1600"/>
              </a:lnSpc>
              <a:spcAft>
                <a:spcPts val="1200"/>
              </a:spcAft>
              <a:defRPr sz="1400">
                <a:solidFill>
                  <a:schemeClr val="accent2">
                    <a:lumMod val="20000"/>
                    <a:lumOff val="80000"/>
                  </a:schemeClr>
                </a:solidFill>
                <a:latin typeface="Helvetica Neue Light" charset="0"/>
                <a:ea typeface="Helvetica Neue Light" charset="0"/>
                <a:cs typeface="Helvetica Neue Light"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r">
              <a:lnSpc>
                <a:spcPct val="100000"/>
              </a:lnSpc>
              <a:spcAft>
                <a:spcPts val="0"/>
              </a:spcAft>
            </a:pPr>
            <a:r>
              <a:rPr lang="en-AU" sz="1867" b="0" i="0" kern="1200">
                <a:solidFill>
                  <a:schemeClr val="bg1"/>
                </a:solidFill>
                <a:latin typeface="Open Sans Light" charset="0"/>
                <a:ea typeface="Open Sans Light" charset="0"/>
                <a:cs typeface="Open Sans Light" charset="0"/>
              </a:rPr>
              <a:t>RapidMiner Inc.</a:t>
            </a:r>
          </a:p>
          <a:p>
            <a:pPr lvl="0" algn="r">
              <a:lnSpc>
                <a:spcPct val="100000"/>
              </a:lnSpc>
              <a:spcAft>
                <a:spcPts val="0"/>
              </a:spcAft>
            </a:pPr>
            <a:r>
              <a:rPr lang="en-AU" sz="1867" b="0" i="0" kern="1200">
                <a:solidFill>
                  <a:schemeClr val="bg1"/>
                </a:solidFill>
                <a:latin typeface="Open Sans Light" charset="0"/>
                <a:ea typeface="Open Sans Light" charset="0"/>
                <a:cs typeface="Open Sans Light" charset="0"/>
              </a:rPr>
              <a:t>100 Summer Street</a:t>
            </a:r>
          </a:p>
          <a:p>
            <a:pPr lvl="0" algn="r">
              <a:lnSpc>
                <a:spcPct val="100000"/>
              </a:lnSpc>
              <a:spcAft>
                <a:spcPts val="0"/>
              </a:spcAft>
            </a:pPr>
            <a:r>
              <a:rPr lang="en-AU" sz="1867" b="0" i="0" kern="1200">
                <a:solidFill>
                  <a:schemeClr val="bg1"/>
                </a:solidFill>
                <a:latin typeface="Open Sans Light" charset="0"/>
                <a:ea typeface="Open Sans Light" charset="0"/>
                <a:cs typeface="Open Sans Light" charset="0"/>
              </a:rPr>
              <a:t>Suite 1503</a:t>
            </a:r>
          </a:p>
          <a:p>
            <a:pPr lvl="0" algn="r">
              <a:lnSpc>
                <a:spcPct val="100000"/>
              </a:lnSpc>
              <a:spcAft>
                <a:spcPts val="0"/>
              </a:spcAft>
            </a:pPr>
            <a:r>
              <a:rPr lang="en-AU" sz="1867" b="0" i="0" kern="1200">
                <a:solidFill>
                  <a:schemeClr val="bg1"/>
                </a:solidFill>
                <a:latin typeface="Open Sans Light" charset="0"/>
                <a:ea typeface="Open Sans Light" charset="0"/>
                <a:cs typeface="Open Sans Light" charset="0"/>
              </a:rPr>
              <a:t>Boston, MA 02110</a:t>
            </a:r>
          </a:p>
        </p:txBody>
      </p:sp>
      <p:sp>
        <p:nvSpPr>
          <p:cNvPr id="8" name="Rectangle 7">
            <a:extLst>
              <a:ext uri="{FF2B5EF4-FFF2-40B4-BE49-F238E27FC236}">
                <a16:creationId xmlns:a16="http://schemas.microsoft.com/office/drawing/2014/main" id="{02CE3A97-06C7-9B45-9E7E-676DE53C38D9}"/>
              </a:ext>
            </a:extLst>
          </p:cNvPr>
          <p:cNvSpPr/>
          <p:nvPr userDrawn="1"/>
        </p:nvSpPr>
        <p:spPr>
          <a:xfrm>
            <a:off x="4229100" y="6087821"/>
            <a:ext cx="7962901" cy="625877"/>
          </a:xfrm>
          <a:prstGeom prst="rect">
            <a:avLst/>
          </a:prstGeom>
          <a:noFill/>
        </p:spPr>
        <p:txBody>
          <a:bodyPr wrap="square" lIns="600000" rIns="600000">
            <a:spAutoFit/>
          </a:bodyPr>
          <a:lstStyle/>
          <a:p>
            <a:pPr algn="r"/>
            <a:r>
              <a:rPr lang="en-US" sz="1067" b="0" i="0">
                <a:solidFill>
                  <a:schemeClr val="bg1"/>
                </a:solidFill>
                <a:latin typeface="Open Sans" panose="020B0606030504020204" pitchFamily="34" charset="0"/>
                <a:ea typeface="Open Sans" panose="020B0606030504020204" pitchFamily="34" charset="0"/>
                <a:cs typeface="Open Sans" panose="020B0606030504020204" pitchFamily="34" charset="0"/>
              </a:rPr>
              <a:t>© 2019 </a:t>
            </a:r>
            <a:r>
              <a:rPr lang="en-US" sz="1067" b="0" i="0" kern="1200">
                <a:solidFill>
                  <a:schemeClr val="bg1"/>
                </a:solidFill>
                <a:latin typeface="Open Sans" panose="020B0606030504020204" pitchFamily="34" charset="0"/>
                <a:ea typeface="Open Sans" panose="020B0606030504020204" pitchFamily="34" charset="0"/>
                <a:cs typeface="Open Sans" panose="020B0606030504020204" pitchFamily="34" charset="0"/>
              </a:rPr>
              <a:t>RapidMiner, Inc.  All rights reserved.</a:t>
            </a:r>
          </a:p>
          <a:p>
            <a:pPr algn="just"/>
            <a:r>
              <a:rPr lang="en-US" sz="800" b="0" i="0" kern="12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Copyright Laws are applicable. The layout of this document, its structure, contents, the used logos, graphics, pictures, diagrams, photographs, trademarks, texts, collections and other content are copyright protected.  All rights are reserved, including but not limited to the right to reproduce, duplicate or share aforementioned contents (especially, but not limited to data processing, data media, data networks).</a:t>
            </a:r>
            <a:r>
              <a:rPr lang="en-US" sz="800" b="0" i="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800" b="0" i="0" kern="120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0312333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End - Generic">
    <p:spTree>
      <p:nvGrpSpPr>
        <p:cNvPr id="1" name=""/>
        <p:cNvGrpSpPr/>
        <p:nvPr/>
      </p:nvGrpSpPr>
      <p:grpSpPr>
        <a:xfrm>
          <a:off x="0" y="0"/>
          <a:ext cx="0" cy="0"/>
          <a:chOff x="0" y="0"/>
          <a:chExt cx="0" cy="0"/>
        </a:xfrm>
      </p:grpSpPr>
      <p:sp>
        <p:nvSpPr>
          <p:cNvPr id="2" name="Rectangle 1"/>
          <p:cNvSpPr/>
          <p:nvPr userDrawn="1"/>
        </p:nvSpPr>
        <p:spPr>
          <a:xfrm>
            <a:off x="0" y="-10117"/>
            <a:ext cx="12192000" cy="68681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2400" b="0" i="0">
              <a:solidFill>
                <a:schemeClr val="bg1"/>
              </a:solidFill>
              <a:latin typeface="Open Sans Light" charset="0"/>
              <a:ea typeface="Open Sans Light" charset="0"/>
              <a:cs typeface="Open Sans Light" charset="0"/>
            </a:endParaRPr>
          </a:p>
        </p:txBody>
      </p:sp>
      <p:sp>
        <p:nvSpPr>
          <p:cNvPr id="11" name="Rectangle 10"/>
          <p:cNvSpPr/>
          <p:nvPr userDrawn="1"/>
        </p:nvSpPr>
        <p:spPr>
          <a:xfrm>
            <a:off x="8112000" y="5288346"/>
            <a:ext cx="4080001" cy="543867"/>
          </a:xfrm>
          <a:prstGeom prst="rect">
            <a:avLst/>
          </a:prstGeom>
          <a:noFill/>
        </p:spPr>
        <p:txBody>
          <a:bodyPr wrap="square" lIns="600000" rIns="600000">
            <a:spAutoFit/>
          </a:bodyPr>
          <a:lstStyle/>
          <a:p>
            <a:pPr algn="r"/>
            <a:r>
              <a:rPr lang="en-US" sz="1467" b="0" i="0" err="1">
                <a:solidFill>
                  <a:schemeClr val="bg1"/>
                </a:solidFill>
                <a:latin typeface="Open Sans Regular" charset="0"/>
                <a:ea typeface="Open Sans Regular" charset="0"/>
                <a:cs typeface="Open Sans Regular" charset="0"/>
              </a:rPr>
              <a:t>rapidminer.com</a:t>
            </a:r>
            <a:endParaRPr lang="en-US" sz="1467" b="0" i="0">
              <a:solidFill>
                <a:schemeClr val="bg1"/>
              </a:solidFill>
              <a:latin typeface="Open Sans Regular" charset="0"/>
              <a:ea typeface="Open Sans Regular" charset="0"/>
              <a:cs typeface="Open Sans Regular" charset="0"/>
            </a:endParaRPr>
          </a:p>
          <a:p>
            <a:pPr algn="r"/>
            <a:r>
              <a:rPr lang="en-US" sz="1467" b="0" i="0">
                <a:solidFill>
                  <a:schemeClr val="bg1"/>
                </a:solidFill>
                <a:latin typeface="Open Sans Regular" charset="0"/>
                <a:ea typeface="Open Sans Regular" charset="0"/>
                <a:cs typeface="Open Sans Regular" charset="0"/>
              </a:rPr>
              <a:t>@</a:t>
            </a:r>
            <a:r>
              <a:rPr lang="en-US" sz="1467" b="0" i="0" err="1">
                <a:solidFill>
                  <a:schemeClr val="bg1"/>
                </a:solidFill>
                <a:latin typeface="Open Sans Regular" charset="0"/>
                <a:ea typeface="Open Sans Regular" charset="0"/>
                <a:cs typeface="Open Sans Regular" charset="0"/>
              </a:rPr>
              <a:t>rapidminer</a:t>
            </a:r>
            <a:endParaRPr lang="en-US" sz="1467" b="0" i="0">
              <a:solidFill>
                <a:schemeClr val="bg1"/>
              </a:solidFill>
              <a:latin typeface="Open Sans Regular" charset="0"/>
              <a:ea typeface="Open Sans Regular" charset="0"/>
              <a:cs typeface="Open Sans Regular" charset="0"/>
            </a:endParaRP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896" y="588565"/>
            <a:ext cx="3489496" cy="852863"/>
          </a:xfrm>
          <a:prstGeom prst="rect">
            <a:avLst/>
          </a:prstGeom>
        </p:spPr>
      </p:pic>
      <p:sp>
        <p:nvSpPr>
          <p:cNvPr id="10" name="Text Placeholder 33"/>
          <p:cNvSpPr txBox="1">
            <a:spLocks/>
          </p:cNvSpPr>
          <p:nvPr userDrawn="1"/>
        </p:nvSpPr>
        <p:spPr>
          <a:xfrm>
            <a:off x="8110896" y="4853178"/>
            <a:ext cx="4080000" cy="5501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00000" tIns="62400" rIns="600000" rtlCol="0" anchor="t"/>
          <a:lstStyle>
            <a:defPPr>
              <a:defRPr lang="en-US"/>
            </a:defPPr>
            <a:lvl1pPr>
              <a:lnSpc>
                <a:spcPts val="1600"/>
              </a:lnSpc>
              <a:spcAft>
                <a:spcPts val="1200"/>
              </a:spcAft>
              <a:defRPr sz="1400">
                <a:solidFill>
                  <a:schemeClr val="accent2">
                    <a:lumMod val="20000"/>
                    <a:lumOff val="80000"/>
                  </a:schemeClr>
                </a:solidFill>
                <a:latin typeface="Helvetica Neue Light" charset="0"/>
                <a:ea typeface="Helvetica Neue Light" charset="0"/>
                <a:cs typeface="Helvetica Neue Light"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r">
              <a:lnSpc>
                <a:spcPct val="100000"/>
              </a:lnSpc>
              <a:spcAft>
                <a:spcPts val="0"/>
              </a:spcAft>
            </a:pPr>
            <a:r>
              <a:rPr lang="en-AU" sz="1867" b="0" i="0" kern="1200">
                <a:solidFill>
                  <a:schemeClr val="bg1"/>
                </a:solidFill>
                <a:latin typeface="Open Sans Light" charset="0"/>
                <a:ea typeface="Open Sans Light" charset="0"/>
                <a:cs typeface="Open Sans Light" charset="0"/>
              </a:rPr>
              <a:t>RapidMiner</a:t>
            </a:r>
          </a:p>
        </p:txBody>
      </p:sp>
      <p:sp>
        <p:nvSpPr>
          <p:cNvPr id="7" name="Rectangle 6">
            <a:extLst>
              <a:ext uri="{FF2B5EF4-FFF2-40B4-BE49-F238E27FC236}">
                <a16:creationId xmlns:a16="http://schemas.microsoft.com/office/drawing/2014/main" id="{17965133-F0D6-6D47-A8F7-3F82B0250CAC}"/>
              </a:ext>
            </a:extLst>
          </p:cNvPr>
          <p:cNvSpPr/>
          <p:nvPr userDrawn="1"/>
        </p:nvSpPr>
        <p:spPr>
          <a:xfrm>
            <a:off x="4240530" y="6087821"/>
            <a:ext cx="7951471" cy="625877"/>
          </a:xfrm>
          <a:prstGeom prst="rect">
            <a:avLst/>
          </a:prstGeom>
          <a:noFill/>
        </p:spPr>
        <p:txBody>
          <a:bodyPr wrap="square" lIns="600000" rIns="600000">
            <a:spAutoFit/>
          </a:bodyPr>
          <a:lstStyle/>
          <a:p>
            <a:pPr algn="r"/>
            <a:r>
              <a:rPr lang="en-US" sz="1067" b="0" i="0">
                <a:solidFill>
                  <a:schemeClr val="bg1"/>
                </a:solidFill>
                <a:latin typeface="Open Sans" panose="020B0606030504020204" pitchFamily="34" charset="0"/>
                <a:ea typeface="Open Sans" panose="020B0606030504020204" pitchFamily="34" charset="0"/>
                <a:cs typeface="Open Sans" panose="020B0606030504020204" pitchFamily="34" charset="0"/>
              </a:rPr>
              <a:t>© 2019 </a:t>
            </a:r>
            <a:r>
              <a:rPr lang="en-US" sz="1067" b="0" i="0" kern="1200">
                <a:solidFill>
                  <a:schemeClr val="bg1"/>
                </a:solidFill>
                <a:latin typeface="Open Sans" panose="020B0606030504020204" pitchFamily="34" charset="0"/>
                <a:ea typeface="Open Sans" panose="020B0606030504020204" pitchFamily="34" charset="0"/>
                <a:cs typeface="Open Sans" panose="020B0606030504020204" pitchFamily="34" charset="0"/>
              </a:rPr>
              <a:t>RapidMiner, Inc.  All rights reserved.</a:t>
            </a:r>
          </a:p>
          <a:p>
            <a:pPr algn="just"/>
            <a:r>
              <a:rPr lang="en-US" sz="800" b="0" i="0" kern="12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Copyright Laws are applicable. The layout of this document, its structure, contents, the used logos, graphics, pictures, diagrams, photographs, trademarks, texts, collections and other content are copyright protected.  All rights are reserved, including but not limited to the right to reproduce, duplicate or share aforementioned contents (especially, but not limited to data processing, data media, data networks).</a:t>
            </a:r>
            <a:r>
              <a:rPr lang="en-US" sz="800" b="0" i="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800" b="0" i="0" kern="120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191208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C84180-503D-A045-88E6-AEFB6CF5E751}"/>
              </a:ext>
            </a:extLst>
          </p:cNvPr>
          <p:cNvSpPr>
            <a:spLocks noGrp="1"/>
          </p:cNvSpPr>
          <p:nvPr>
            <p:ph type="title"/>
          </p:nvPr>
        </p:nvSpPr>
        <p:spPr>
          <a:xfrm>
            <a:off x="1676400" y="29879"/>
            <a:ext cx="9677400" cy="1325563"/>
          </a:xfrm>
        </p:spPr>
        <p:txBody>
          <a:bodyPr>
            <a:normAutofit/>
          </a:bodyPr>
          <a:lstStyle>
            <a:lvl1pPr>
              <a:defRPr sz="4000" b="1">
                <a:solidFill>
                  <a:schemeClr val="tx1">
                    <a:lumMod val="65000"/>
                    <a:lumOff val="35000"/>
                  </a:schemeClr>
                </a:solidFill>
                <a:latin typeface="微軟正黑體" panose="020B0604030504040204" pitchFamily="34" charset="-120"/>
                <a:ea typeface="微軟正黑體" panose="020B0604030504040204" pitchFamily="34" charset="-120"/>
              </a:defRPr>
            </a:lvl1pPr>
          </a:lstStyle>
          <a:p>
            <a:r>
              <a:rPr kumimoji="1" lang="zh-TW" altLang="en-US" dirty="0"/>
              <a:t>按一下以編輯母片標題樣式</a:t>
            </a:r>
          </a:p>
        </p:txBody>
      </p:sp>
      <p:sp>
        <p:nvSpPr>
          <p:cNvPr id="3" name="內容版面配置區 2">
            <a:extLst>
              <a:ext uri="{FF2B5EF4-FFF2-40B4-BE49-F238E27FC236}">
                <a16:creationId xmlns:a16="http://schemas.microsoft.com/office/drawing/2014/main" id="{5C05F371-9B1B-A740-AA56-0AB61924D9A4}"/>
              </a:ext>
            </a:extLst>
          </p:cNvPr>
          <p:cNvSpPr>
            <a:spLocks noGrp="1"/>
          </p:cNvSpPr>
          <p:nvPr>
            <p:ph idx="1"/>
          </p:nvPr>
        </p:nvSpPr>
        <p:spPr>
          <a:xfrm>
            <a:off x="838200" y="1455828"/>
            <a:ext cx="10515600" cy="4699766"/>
          </a:xfrm>
        </p:spPr>
        <p:txBody>
          <a:bodyPr>
            <a:normAutofit/>
          </a:bodyPr>
          <a:lstStyle>
            <a:lvl1pPr>
              <a:lnSpc>
                <a:spcPct val="150000"/>
              </a:lnSpc>
              <a:spcBef>
                <a:spcPts val="0"/>
              </a:spcBef>
              <a:defRPr sz="2800">
                <a:latin typeface="微軟正黑體" panose="020B0604030504040204" pitchFamily="34" charset="-120"/>
                <a:ea typeface="微軟正黑體" panose="020B0604030504040204" pitchFamily="34" charset="-120"/>
              </a:defRPr>
            </a:lvl1pPr>
            <a:lvl2pPr>
              <a:lnSpc>
                <a:spcPct val="150000"/>
              </a:lnSpc>
              <a:spcBef>
                <a:spcPts val="0"/>
              </a:spcBef>
              <a:defRPr sz="2800">
                <a:latin typeface="微軟正黑體" panose="020B0604030504040204" pitchFamily="34" charset="-120"/>
                <a:ea typeface="微軟正黑體" panose="020B0604030504040204" pitchFamily="34" charset="-120"/>
              </a:defRPr>
            </a:lvl2pPr>
            <a:lvl3pPr>
              <a:lnSpc>
                <a:spcPct val="150000"/>
              </a:lnSpc>
              <a:spcBef>
                <a:spcPts val="0"/>
              </a:spcBef>
              <a:defRPr sz="2800">
                <a:latin typeface="微軟正黑體" panose="020B0604030504040204" pitchFamily="34" charset="-120"/>
                <a:ea typeface="微軟正黑體" panose="020B0604030504040204" pitchFamily="34" charset="-120"/>
              </a:defRPr>
            </a:lvl3pPr>
            <a:lvl4pPr>
              <a:lnSpc>
                <a:spcPct val="150000"/>
              </a:lnSpc>
              <a:spcBef>
                <a:spcPts val="0"/>
              </a:spcBef>
              <a:defRPr sz="2800">
                <a:latin typeface="微軟正黑體" panose="020B0604030504040204" pitchFamily="34" charset="-120"/>
                <a:ea typeface="微軟正黑體" panose="020B0604030504040204" pitchFamily="34" charset="-120"/>
              </a:defRPr>
            </a:lvl4pPr>
            <a:lvl5pPr>
              <a:lnSpc>
                <a:spcPct val="150000"/>
              </a:lnSpc>
              <a:spcBef>
                <a:spcPts val="0"/>
              </a:spcBef>
              <a:defRPr sz="2800">
                <a:latin typeface="微軟正黑體" panose="020B0604030504040204" pitchFamily="34" charset="-120"/>
                <a:ea typeface="微軟正黑體" panose="020B0604030504040204" pitchFamily="34" charset="-120"/>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10" name="圖片 9" descr="一張含有 文字 的圖片&#10;&#10;自動產生的描述">
            <a:extLst>
              <a:ext uri="{FF2B5EF4-FFF2-40B4-BE49-F238E27FC236}">
                <a16:creationId xmlns:a16="http://schemas.microsoft.com/office/drawing/2014/main" id="{2AD188EA-340D-A74F-923A-BFD4C3657D52}"/>
              </a:ext>
            </a:extLst>
          </p:cNvPr>
          <p:cNvPicPr>
            <a:picLocks noChangeAspect="1"/>
          </p:cNvPicPr>
          <p:nvPr/>
        </p:nvPicPr>
        <p:blipFill rotWithShape="1">
          <a:blip r:embed="rId2">
            <a:clrChange>
              <a:clrFrom>
                <a:srgbClr val="F2E5DD"/>
              </a:clrFrom>
              <a:clrTo>
                <a:srgbClr val="F2E5DD">
                  <a:alpha val="0"/>
                </a:srgbClr>
              </a:clrTo>
            </a:clrChange>
          </a:blip>
          <a:srcRect l="2631" t="47477" r="47895" b="2221"/>
          <a:stretch/>
        </p:blipFill>
        <p:spPr>
          <a:xfrm>
            <a:off x="0" y="21772"/>
            <a:ext cx="1551280" cy="1182914"/>
          </a:xfrm>
          <a:prstGeom prst="rect">
            <a:avLst/>
          </a:prstGeom>
        </p:spPr>
      </p:pic>
      <p:grpSp>
        <p:nvGrpSpPr>
          <p:cNvPr id="71" name="群組 70">
            <a:extLst>
              <a:ext uri="{FF2B5EF4-FFF2-40B4-BE49-F238E27FC236}">
                <a16:creationId xmlns:a16="http://schemas.microsoft.com/office/drawing/2014/main" id="{85295A63-512D-4066-A69A-6A6B43504502}"/>
              </a:ext>
            </a:extLst>
          </p:cNvPr>
          <p:cNvGrpSpPr/>
          <p:nvPr userDrawn="1"/>
        </p:nvGrpSpPr>
        <p:grpSpPr>
          <a:xfrm>
            <a:off x="5331728" y="5954598"/>
            <a:ext cx="7128437" cy="1032216"/>
            <a:chOff x="5331728" y="5954598"/>
            <a:chExt cx="7128437" cy="1032216"/>
          </a:xfrm>
        </p:grpSpPr>
        <p:grpSp>
          <p:nvGrpSpPr>
            <p:cNvPr id="72" name="群組 71">
              <a:extLst>
                <a:ext uri="{FF2B5EF4-FFF2-40B4-BE49-F238E27FC236}">
                  <a16:creationId xmlns:a16="http://schemas.microsoft.com/office/drawing/2014/main" id="{01F55575-89FF-4BA6-9F84-D482B4756FE0}"/>
                </a:ext>
              </a:extLst>
            </p:cNvPr>
            <p:cNvGrpSpPr/>
            <p:nvPr/>
          </p:nvGrpSpPr>
          <p:grpSpPr>
            <a:xfrm>
              <a:off x="5331728" y="6291943"/>
              <a:ext cx="6917422" cy="694871"/>
              <a:chOff x="6112778" y="6291943"/>
              <a:chExt cx="6917422" cy="694871"/>
            </a:xfrm>
          </p:grpSpPr>
          <p:sp>
            <p:nvSpPr>
              <p:cNvPr id="80" name="圓角化對角線角落矩形 25">
                <a:extLst>
                  <a:ext uri="{FF2B5EF4-FFF2-40B4-BE49-F238E27FC236}">
                    <a16:creationId xmlns:a16="http://schemas.microsoft.com/office/drawing/2014/main" id="{BD08810D-BE8E-4EDE-85F3-DE750673F391}"/>
                  </a:ext>
                </a:extLst>
              </p:cNvPr>
              <p:cNvSpPr/>
              <p:nvPr/>
            </p:nvSpPr>
            <p:spPr>
              <a:xfrm>
                <a:off x="6422571" y="6291943"/>
                <a:ext cx="6607629" cy="674914"/>
              </a:xfrm>
              <a:prstGeom prst="round2DiagRect">
                <a:avLst>
                  <a:gd name="adj1" fmla="val 18317"/>
                  <a:gd name="adj2" fmla="val 0"/>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三角形 26">
                <a:extLst>
                  <a:ext uri="{FF2B5EF4-FFF2-40B4-BE49-F238E27FC236}">
                    <a16:creationId xmlns:a16="http://schemas.microsoft.com/office/drawing/2014/main" id="{B703B2EE-C026-4626-95C5-3323F4D2F3F7}"/>
                  </a:ext>
                </a:extLst>
              </p:cNvPr>
              <p:cNvSpPr/>
              <p:nvPr/>
            </p:nvSpPr>
            <p:spPr>
              <a:xfrm>
                <a:off x="6112778" y="6311900"/>
                <a:ext cx="696686" cy="674914"/>
              </a:xfrm>
              <a:prstGeom prst="triangle">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nvGrpSpPr>
            <p:cNvPr id="73" name="群組 72">
              <a:extLst>
                <a:ext uri="{FF2B5EF4-FFF2-40B4-BE49-F238E27FC236}">
                  <a16:creationId xmlns:a16="http://schemas.microsoft.com/office/drawing/2014/main" id="{92826751-47C5-475E-A992-3FC7AB14F7F1}"/>
                </a:ext>
              </a:extLst>
            </p:cNvPr>
            <p:cNvGrpSpPr/>
            <p:nvPr/>
          </p:nvGrpSpPr>
          <p:grpSpPr>
            <a:xfrm>
              <a:off x="5641521" y="6282872"/>
              <a:ext cx="6818644" cy="694871"/>
              <a:chOff x="6112778" y="6291943"/>
              <a:chExt cx="6818644" cy="694871"/>
            </a:xfrm>
            <a:solidFill>
              <a:srgbClr val="F3E6E0"/>
            </a:solidFill>
          </p:grpSpPr>
          <p:sp>
            <p:nvSpPr>
              <p:cNvPr id="78" name="圓角化對角線角落矩形 23">
                <a:extLst>
                  <a:ext uri="{FF2B5EF4-FFF2-40B4-BE49-F238E27FC236}">
                    <a16:creationId xmlns:a16="http://schemas.microsoft.com/office/drawing/2014/main" id="{66F62D37-C7F2-41D3-BB8E-70F5E7EB422C}"/>
                  </a:ext>
                </a:extLst>
              </p:cNvPr>
              <p:cNvSpPr/>
              <p:nvPr/>
            </p:nvSpPr>
            <p:spPr>
              <a:xfrm>
                <a:off x="6422571" y="6291943"/>
                <a:ext cx="6508851" cy="674914"/>
              </a:xfrm>
              <a:prstGeom prst="round2DiagRect">
                <a:avLst>
                  <a:gd name="adj1" fmla="val 18317"/>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9" name="三角形 24">
                <a:extLst>
                  <a:ext uri="{FF2B5EF4-FFF2-40B4-BE49-F238E27FC236}">
                    <a16:creationId xmlns:a16="http://schemas.microsoft.com/office/drawing/2014/main" id="{5B21BE18-3914-46F0-8371-67C0C929524F}"/>
                  </a:ext>
                </a:extLst>
              </p:cNvPr>
              <p:cNvSpPr/>
              <p:nvPr/>
            </p:nvSpPr>
            <p:spPr>
              <a:xfrm>
                <a:off x="6112778" y="6311900"/>
                <a:ext cx="696686" cy="6749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nvGrpSpPr>
            <p:cNvPr id="74" name="群組 73">
              <a:extLst>
                <a:ext uri="{FF2B5EF4-FFF2-40B4-BE49-F238E27FC236}">
                  <a16:creationId xmlns:a16="http://schemas.microsoft.com/office/drawing/2014/main" id="{8A56E504-E1ED-4EA2-8FCA-E2DA9F99F403}"/>
                </a:ext>
              </a:extLst>
            </p:cNvPr>
            <p:cNvGrpSpPr/>
            <p:nvPr userDrawn="1"/>
          </p:nvGrpSpPr>
          <p:grpSpPr>
            <a:xfrm>
              <a:off x="10919871" y="5954598"/>
              <a:ext cx="1097924" cy="1032216"/>
              <a:chOff x="10919871" y="5954598"/>
              <a:chExt cx="1097924" cy="1032216"/>
            </a:xfrm>
          </p:grpSpPr>
          <p:pic>
            <p:nvPicPr>
              <p:cNvPr id="76" name="圖片 75" descr="一張含有 文字 的圖片&#10;&#10;自動產生的描述">
                <a:extLst>
                  <a:ext uri="{FF2B5EF4-FFF2-40B4-BE49-F238E27FC236}">
                    <a16:creationId xmlns:a16="http://schemas.microsoft.com/office/drawing/2014/main" id="{6E08C091-833F-4448-BC88-3F3CA822F145}"/>
                  </a:ext>
                </a:extLst>
              </p:cNvPr>
              <p:cNvPicPr>
                <a:picLocks noChangeAspect="1"/>
              </p:cNvPicPr>
              <p:nvPr/>
            </p:nvPicPr>
            <p:blipFill rotWithShape="1">
              <a:blip r:embed="rId3">
                <a:clrChange>
                  <a:clrFrom>
                    <a:srgbClr val="F2E5DD"/>
                  </a:clrFrom>
                  <a:clrTo>
                    <a:srgbClr val="F2E5DD">
                      <a:alpha val="0"/>
                    </a:srgbClr>
                  </a:clrTo>
                </a:clrChange>
                <a:extLst>
                  <a:ext uri="{BEBA8EAE-BF5A-486C-A8C5-ECC9F3942E4B}">
                    <a14:imgProps xmlns:a14="http://schemas.microsoft.com/office/drawing/2010/main">
                      <a14:imgLayer r:embed="rId4">
                        <a14:imgEffect>
                          <a14:backgroundRemoval t="2414" b="21730" l="82666" r="98074"/>
                        </a14:imgEffect>
                      </a14:imgLayer>
                    </a14:imgProps>
                  </a:ext>
                </a:extLst>
              </a:blip>
              <a:srcRect l="80740" b="75856"/>
              <a:stretch/>
            </p:blipFill>
            <p:spPr>
              <a:xfrm>
                <a:off x="10919871" y="5954598"/>
                <a:ext cx="1097924" cy="1032216"/>
              </a:xfrm>
              <a:prstGeom prst="rect">
                <a:avLst/>
              </a:prstGeom>
            </p:spPr>
          </p:pic>
          <p:sp>
            <p:nvSpPr>
              <p:cNvPr id="77" name="矩形 76">
                <a:extLst>
                  <a:ext uri="{FF2B5EF4-FFF2-40B4-BE49-F238E27FC236}">
                    <a16:creationId xmlns:a16="http://schemas.microsoft.com/office/drawing/2014/main" id="{A1CB74DD-3B44-46FC-944D-E9DCC9F83247}"/>
                  </a:ext>
                </a:extLst>
              </p:cNvPr>
              <p:cNvSpPr/>
              <p:nvPr userDrawn="1"/>
            </p:nvSpPr>
            <p:spPr>
              <a:xfrm>
                <a:off x="11342833" y="6176963"/>
                <a:ext cx="387544" cy="287728"/>
              </a:xfrm>
              <a:prstGeom prst="rect">
                <a:avLst/>
              </a:prstGeom>
              <a:solidFill>
                <a:srgbClr val="E9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75" name="文字方塊 74">
              <a:extLst>
                <a:ext uri="{FF2B5EF4-FFF2-40B4-BE49-F238E27FC236}">
                  <a16:creationId xmlns:a16="http://schemas.microsoft.com/office/drawing/2014/main" id="{DC63DD3A-127C-4B40-B89A-64C7EB78DEB3}"/>
                </a:ext>
              </a:extLst>
            </p:cNvPr>
            <p:cNvSpPr txBox="1"/>
            <p:nvPr userDrawn="1"/>
          </p:nvSpPr>
          <p:spPr>
            <a:xfrm>
              <a:off x="6365633" y="6411939"/>
              <a:ext cx="4886274" cy="369332"/>
            </a:xfrm>
            <a:prstGeom prst="rect">
              <a:avLst/>
            </a:prstGeom>
            <a:noFill/>
          </p:spPr>
          <p:txBody>
            <a:bodyPr wrap="none" rtlCol="0">
              <a:spAutoFit/>
            </a:bodyPr>
            <a:lstStyle/>
            <a:p>
              <a:r>
                <a:rPr kumimoji="1" lang="en-US" altLang="zh-TW" baseline="0" dirty="0">
                  <a:latin typeface="微軟正黑體" panose="020B0604030504040204" pitchFamily="34" charset="-120"/>
                  <a:ea typeface="微軟正黑體" panose="020B0604030504040204" pitchFamily="34" charset="-120"/>
                </a:rPr>
                <a:t>110</a:t>
              </a:r>
              <a:r>
                <a:rPr kumimoji="1" lang="zh-TW" altLang="en-US" baseline="0" dirty="0">
                  <a:latin typeface="微軟正黑體" panose="020B0604030504040204" pitchFamily="34" charset="-120"/>
                  <a:ea typeface="微軟正黑體" panose="020B0604030504040204" pitchFamily="34" charset="-120"/>
                </a:rPr>
                <a:t>學年度</a:t>
              </a:r>
              <a:r>
                <a:rPr kumimoji="1" lang="en-US" altLang="zh-TW" baseline="0" dirty="0">
                  <a:latin typeface="微軟正黑體" panose="020B0604030504040204" pitchFamily="34" charset="-120"/>
                  <a:ea typeface="微軟正黑體" panose="020B0604030504040204" pitchFamily="34" charset="-120"/>
                </a:rPr>
                <a:t>STEM</a:t>
              </a:r>
              <a:r>
                <a:rPr kumimoji="1" lang="zh-TW" altLang="en-US" baseline="0" dirty="0">
                  <a:latin typeface="微軟正黑體" panose="020B0604030504040204" pitchFamily="34" charset="-120"/>
                  <a:ea typeface="微軟正黑體" panose="020B0604030504040204" pitchFamily="34" charset="-120"/>
                </a:rPr>
                <a:t>領域及女性研發人才培育計畫</a:t>
              </a:r>
            </a:p>
          </p:txBody>
        </p:sp>
      </p:grpSp>
      <p:sp>
        <p:nvSpPr>
          <p:cNvPr id="82" name="文字方塊 81">
            <a:extLst>
              <a:ext uri="{FF2B5EF4-FFF2-40B4-BE49-F238E27FC236}">
                <a16:creationId xmlns:a16="http://schemas.microsoft.com/office/drawing/2014/main" id="{A8B114E2-24EF-492D-BEF5-F8DA7A79681D}"/>
              </a:ext>
            </a:extLst>
          </p:cNvPr>
          <p:cNvSpPr txBox="1"/>
          <p:nvPr userDrawn="1"/>
        </p:nvSpPr>
        <p:spPr>
          <a:xfrm>
            <a:off x="11248489" y="6175551"/>
            <a:ext cx="633657" cy="369332"/>
          </a:xfrm>
          <a:prstGeom prst="rect">
            <a:avLst/>
          </a:prstGeom>
          <a:noFill/>
        </p:spPr>
        <p:txBody>
          <a:bodyPr wrap="square" rtlCol="0">
            <a:spAutoFit/>
          </a:bodyPr>
          <a:lstStyle/>
          <a:p>
            <a:pPr algn="ctr"/>
            <a:fld id="{87090624-E5CB-4B11-89EB-951D278D45EE}" type="slidenum">
              <a:rPr lang="zh-TW" altLang="en-US" b="1" smtClean="0">
                <a:solidFill>
                  <a:schemeClr val="tx1">
                    <a:lumMod val="50000"/>
                    <a:lumOff val="50000"/>
                  </a:schemeClr>
                </a:solidFill>
                <a:latin typeface="微軟正黑體" panose="020B0604030504040204" pitchFamily="34" charset="-120"/>
                <a:ea typeface="微軟正黑體" panose="020B0604030504040204" pitchFamily="34" charset="-120"/>
              </a:rPr>
              <a:t>‹#›</a:t>
            </a:fld>
            <a:endParaRPr lang="zh-TW" altLang="en-US" b="1"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71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C84180-503D-A045-88E6-AEFB6CF5E751}"/>
              </a:ext>
            </a:extLst>
          </p:cNvPr>
          <p:cNvSpPr>
            <a:spLocks noGrp="1"/>
          </p:cNvSpPr>
          <p:nvPr>
            <p:ph type="title"/>
          </p:nvPr>
        </p:nvSpPr>
        <p:spPr>
          <a:xfrm>
            <a:off x="1676400" y="29879"/>
            <a:ext cx="9677400" cy="1325563"/>
          </a:xfrm>
        </p:spPr>
        <p:txBody>
          <a:bodyPr>
            <a:normAutofit/>
          </a:bodyPr>
          <a:lstStyle>
            <a:lvl1pPr>
              <a:defRPr sz="4000" b="1">
                <a:solidFill>
                  <a:schemeClr val="tx1">
                    <a:lumMod val="65000"/>
                    <a:lumOff val="35000"/>
                  </a:schemeClr>
                </a:solidFill>
                <a:latin typeface="微軟正黑體" panose="020B0604030504040204" pitchFamily="34" charset="-120"/>
                <a:ea typeface="微軟正黑體" panose="020B0604030504040204" pitchFamily="34" charset="-120"/>
              </a:defRPr>
            </a:lvl1pPr>
          </a:lstStyle>
          <a:p>
            <a:r>
              <a:rPr kumimoji="1" lang="zh-TW" altLang="en-US" dirty="0"/>
              <a:t>按一下以編輯母片標題樣式</a:t>
            </a:r>
          </a:p>
        </p:txBody>
      </p:sp>
      <p:sp>
        <p:nvSpPr>
          <p:cNvPr id="3" name="內容版面配置區 2">
            <a:extLst>
              <a:ext uri="{FF2B5EF4-FFF2-40B4-BE49-F238E27FC236}">
                <a16:creationId xmlns:a16="http://schemas.microsoft.com/office/drawing/2014/main" id="{5C05F371-9B1B-A740-AA56-0AB61924D9A4}"/>
              </a:ext>
            </a:extLst>
          </p:cNvPr>
          <p:cNvSpPr>
            <a:spLocks noGrp="1"/>
          </p:cNvSpPr>
          <p:nvPr>
            <p:ph idx="1" hasCustomPrompt="1"/>
          </p:nvPr>
        </p:nvSpPr>
        <p:spPr>
          <a:xfrm>
            <a:off x="309854" y="6282872"/>
            <a:ext cx="5600698" cy="473920"/>
          </a:xfrm>
        </p:spPr>
        <p:txBody>
          <a:bodyPr>
            <a:normAutofit/>
          </a:bodyPr>
          <a:lstStyle>
            <a:lvl1pPr marL="228600" indent="-228600" algn="ctr">
              <a:lnSpc>
                <a:spcPct val="150000"/>
              </a:lnSpc>
              <a:spcBef>
                <a:spcPts val="0"/>
              </a:spcBef>
              <a:buFont typeface="微軟正黑體" panose="020B0604030504040204" pitchFamily="34" charset="-120"/>
              <a:buChar char="▲"/>
              <a:defRPr sz="1800">
                <a:latin typeface="微軟正黑體" panose="020B0604030504040204" pitchFamily="34" charset="-120"/>
                <a:ea typeface="微軟正黑體" panose="020B0604030504040204" pitchFamily="34" charset="-120"/>
              </a:defRPr>
            </a:lvl1pPr>
            <a:lvl2pPr marL="6858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2pPr>
            <a:lvl3pPr marL="11430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3pPr>
            <a:lvl4pPr marL="16002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4pPr>
            <a:lvl5pPr marL="20574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5pPr>
          </a:lstStyle>
          <a:p>
            <a:pPr lvl="0"/>
            <a:r>
              <a:rPr kumimoji="1" lang="zh-TW" altLang="en-US" dirty="0"/>
              <a:t>按一下以編輯母片文字樣式</a:t>
            </a:r>
          </a:p>
        </p:txBody>
      </p:sp>
      <p:pic>
        <p:nvPicPr>
          <p:cNvPr id="10" name="圖片 9" descr="一張含有 文字 的圖片&#10;&#10;自動產生的描述">
            <a:extLst>
              <a:ext uri="{FF2B5EF4-FFF2-40B4-BE49-F238E27FC236}">
                <a16:creationId xmlns:a16="http://schemas.microsoft.com/office/drawing/2014/main" id="{2AD188EA-340D-A74F-923A-BFD4C3657D52}"/>
              </a:ext>
            </a:extLst>
          </p:cNvPr>
          <p:cNvPicPr>
            <a:picLocks noChangeAspect="1"/>
          </p:cNvPicPr>
          <p:nvPr/>
        </p:nvPicPr>
        <p:blipFill rotWithShape="1">
          <a:blip r:embed="rId2">
            <a:clrChange>
              <a:clrFrom>
                <a:srgbClr val="F2E5DD"/>
              </a:clrFrom>
              <a:clrTo>
                <a:srgbClr val="F2E5DD">
                  <a:alpha val="0"/>
                </a:srgbClr>
              </a:clrTo>
            </a:clrChange>
          </a:blip>
          <a:srcRect l="2631" t="47477" r="47895" b="2221"/>
          <a:stretch/>
        </p:blipFill>
        <p:spPr>
          <a:xfrm>
            <a:off x="0" y="21772"/>
            <a:ext cx="1551280" cy="1182914"/>
          </a:xfrm>
          <a:prstGeom prst="rect">
            <a:avLst/>
          </a:prstGeom>
        </p:spPr>
      </p:pic>
      <p:grpSp>
        <p:nvGrpSpPr>
          <p:cNvPr id="71" name="群組 70">
            <a:extLst>
              <a:ext uri="{FF2B5EF4-FFF2-40B4-BE49-F238E27FC236}">
                <a16:creationId xmlns:a16="http://schemas.microsoft.com/office/drawing/2014/main" id="{85295A63-512D-4066-A69A-6A6B43504502}"/>
              </a:ext>
            </a:extLst>
          </p:cNvPr>
          <p:cNvGrpSpPr/>
          <p:nvPr userDrawn="1"/>
        </p:nvGrpSpPr>
        <p:grpSpPr>
          <a:xfrm>
            <a:off x="5331728" y="5954598"/>
            <a:ext cx="7128437" cy="1032216"/>
            <a:chOff x="5331728" y="5954598"/>
            <a:chExt cx="7128437" cy="1032216"/>
          </a:xfrm>
        </p:grpSpPr>
        <p:grpSp>
          <p:nvGrpSpPr>
            <p:cNvPr id="72" name="群組 71">
              <a:extLst>
                <a:ext uri="{FF2B5EF4-FFF2-40B4-BE49-F238E27FC236}">
                  <a16:creationId xmlns:a16="http://schemas.microsoft.com/office/drawing/2014/main" id="{01F55575-89FF-4BA6-9F84-D482B4756FE0}"/>
                </a:ext>
              </a:extLst>
            </p:cNvPr>
            <p:cNvGrpSpPr/>
            <p:nvPr/>
          </p:nvGrpSpPr>
          <p:grpSpPr>
            <a:xfrm>
              <a:off x="5331728" y="6291943"/>
              <a:ext cx="6917422" cy="694871"/>
              <a:chOff x="6112778" y="6291943"/>
              <a:chExt cx="6917422" cy="694871"/>
            </a:xfrm>
          </p:grpSpPr>
          <p:sp>
            <p:nvSpPr>
              <p:cNvPr id="80" name="圓角化對角線角落矩形 25">
                <a:extLst>
                  <a:ext uri="{FF2B5EF4-FFF2-40B4-BE49-F238E27FC236}">
                    <a16:creationId xmlns:a16="http://schemas.microsoft.com/office/drawing/2014/main" id="{BD08810D-BE8E-4EDE-85F3-DE750673F391}"/>
                  </a:ext>
                </a:extLst>
              </p:cNvPr>
              <p:cNvSpPr/>
              <p:nvPr/>
            </p:nvSpPr>
            <p:spPr>
              <a:xfrm>
                <a:off x="6422571" y="6291943"/>
                <a:ext cx="6607629" cy="674914"/>
              </a:xfrm>
              <a:prstGeom prst="round2DiagRect">
                <a:avLst>
                  <a:gd name="adj1" fmla="val 18317"/>
                  <a:gd name="adj2" fmla="val 0"/>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三角形 26">
                <a:extLst>
                  <a:ext uri="{FF2B5EF4-FFF2-40B4-BE49-F238E27FC236}">
                    <a16:creationId xmlns:a16="http://schemas.microsoft.com/office/drawing/2014/main" id="{B703B2EE-C026-4626-95C5-3323F4D2F3F7}"/>
                  </a:ext>
                </a:extLst>
              </p:cNvPr>
              <p:cNvSpPr/>
              <p:nvPr/>
            </p:nvSpPr>
            <p:spPr>
              <a:xfrm>
                <a:off x="6112778" y="6311900"/>
                <a:ext cx="696686" cy="674914"/>
              </a:xfrm>
              <a:prstGeom prst="triangle">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nvGrpSpPr>
            <p:cNvPr id="73" name="群組 72">
              <a:extLst>
                <a:ext uri="{FF2B5EF4-FFF2-40B4-BE49-F238E27FC236}">
                  <a16:creationId xmlns:a16="http://schemas.microsoft.com/office/drawing/2014/main" id="{92826751-47C5-475E-A992-3FC7AB14F7F1}"/>
                </a:ext>
              </a:extLst>
            </p:cNvPr>
            <p:cNvGrpSpPr/>
            <p:nvPr/>
          </p:nvGrpSpPr>
          <p:grpSpPr>
            <a:xfrm>
              <a:off x="5641521" y="6282872"/>
              <a:ext cx="6818644" cy="694871"/>
              <a:chOff x="6112778" y="6291943"/>
              <a:chExt cx="6818644" cy="694871"/>
            </a:xfrm>
            <a:solidFill>
              <a:srgbClr val="F3E6E0"/>
            </a:solidFill>
          </p:grpSpPr>
          <p:sp>
            <p:nvSpPr>
              <p:cNvPr id="78" name="圓角化對角線角落矩形 23">
                <a:extLst>
                  <a:ext uri="{FF2B5EF4-FFF2-40B4-BE49-F238E27FC236}">
                    <a16:creationId xmlns:a16="http://schemas.microsoft.com/office/drawing/2014/main" id="{66F62D37-C7F2-41D3-BB8E-70F5E7EB422C}"/>
                  </a:ext>
                </a:extLst>
              </p:cNvPr>
              <p:cNvSpPr/>
              <p:nvPr/>
            </p:nvSpPr>
            <p:spPr>
              <a:xfrm>
                <a:off x="6422571" y="6291943"/>
                <a:ext cx="6508851" cy="674914"/>
              </a:xfrm>
              <a:prstGeom prst="round2DiagRect">
                <a:avLst>
                  <a:gd name="adj1" fmla="val 18317"/>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9" name="三角形 24">
                <a:extLst>
                  <a:ext uri="{FF2B5EF4-FFF2-40B4-BE49-F238E27FC236}">
                    <a16:creationId xmlns:a16="http://schemas.microsoft.com/office/drawing/2014/main" id="{5B21BE18-3914-46F0-8371-67C0C929524F}"/>
                  </a:ext>
                </a:extLst>
              </p:cNvPr>
              <p:cNvSpPr/>
              <p:nvPr/>
            </p:nvSpPr>
            <p:spPr>
              <a:xfrm>
                <a:off x="6112778" y="6311900"/>
                <a:ext cx="696686" cy="6749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nvGrpSpPr>
            <p:cNvPr id="74" name="群組 73">
              <a:extLst>
                <a:ext uri="{FF2B5EF4-FFF2-40B4-BE49-F238E27FC236}">
                  <a16:creationId xmlns:a16="http://schemas.microsoft.com/office/drawing/2014/main" id="{8A56E504-E1ED-4EA2-8FCA-E2DA9F99F403}"/>
                </a:ext>
              </a:extLst>
            </p:cNvPr>
            <p:cNvGrpSpPr/>
            <p:nvPr userDrawn="1"/>
          </p:nvGrpSpPr>
          <p:grpSpPr>
            <a:xfrm>
              <a:off x="10919871" y="5954598"/>
              <a:ext cx="1097924" cy="1032216"/>
              <a:chOff x="10919871" y="5954598"/>
              <a:chExt cx="1097924" cy="1032216"/>
            </a:xfrm>
          </p:grpSpPr>
          <p:pic>
            <p:nvPicPr>
              <p:cNvPr id="76" name="圖片 75" descr="一張含有 文字 的圖片&#10;&#10;自動產生的描述">
                <a:extLst>
                  <a:ext uri="{FF2B5EF4-FFF2-40B4-BE49-F238E27FC236}">
                    <a16:creationId xmlns:a16="http://schemas.microsoft.com/office/drawing/2014/main" id="{6E08C091-833F-4448-BC88-3F3CA822F145}"/>
                  </a:ext>
                </a:extLst>
              </p:cNvPr>
              <p:cNvPicPr>
                <a:picLocks noChangeAspect="1"/>
              </p:cNvPicPr>
              <p:nvPr/>
            </p:nvPicPr>
            <p:blipFill rotWithShape="1">
              <a:blip r:embed="rId3">
                <a:clrChange>
                  <a:clrFrom>
                    <a:srgbClr val="F2E5DD"/>
                  </a:clrFrom>
                  <a:clrTo>
                    <a:srgbClr val="F2E5DD">
                      <a:alpha val="0"/>
                    </a:srgbClr>
                  </a:clrTo>
                </a:clrChange>
                <a:extLst>
                  <a:ext uri="{BEBA8EAE-BF5A-486C-A8C5-ECC9F3942E4B}">
                    <a14:imgProps xmlns:a14="http://schemas.microsoft.com/office/drawing/2010/main">
                      <a14:imgLayer r:embed="rId4">
                        <a14:imgEffect>
                          <a14:backgroundRemoval t="2414" b="21730" l="82666" r="98074"/>
                        </a14:imgEffect>
                      </a14:imgLayer>
                    </a14:imgProps>
                  </a:ext>
                </a:extLst>
              </a:blip>
              <a:srcRect l="80740" b="75856"/>
              <a:stretch/>
            </p:blipFill>
            <p:spPr>
              <a:xfrm>
                <a:off x="10919871" y="5954598"/>
                <a:ext cx="1097924" cy="1032216"/>
              </a:xfrm>
              <a:prstGeom prst="rect">
                <a:avLst/>
              </a:prstGeom>
            </p:spPr>
          </p:pic>
          <p:sp>
            <p:nvSpPr>
              <p:cNvPr id="77" name="矩形 76">
                <a:extLst>
                  <a:ext uri="{FF2B5EF4-FFF2-40B4-BE49-F238E27FC236}">
                    <a16:creationId xmlns:a16="http://schemas.microsoft.com/office/drawing/2014/main" id="{A1CB74DD-3B44-46FC-944D-E9DCC9F83247}"/>
                  </a:ext>
                </a:extLst>
              </p:cNvPr>
              <p:cNvSpPr/>
              <p:nvPr userDrawn="1"/>
            </p:nvSpPr>
            <p:spPr>
              <a:xfrm>
                <a:off x="11342833" y="6176963"/>
                <a:ext cx="387544" cy="287728"/>
              </a:xfrm>
              <a:prstGeom prst="rect">
                <a:avLst/>
              </a:prstGeom>
              <a:solidFill>
                <a:srgbClr val="E9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75" name="文字方塊 74">
              <a:extLst>
                <a:ext uri="{FF2B5EF4-FFF2-40B4-BE49-F238E27FC236}">
                  <a16:creationId xmlns:a16="http://schemas.microsoft.com/office/drawing/2014/main" id="{DC63DD3A-127C-4B40-B89A-64C7EB78DEB3}"/>
                </a:ext>
              </a:extLst>
            </p:cNvPr>
            <p:cNvSpPr txBox="1"/>
            <p:nvPr userDrawn="1"/>
          </p:nvSpPr>
          <p:spPr>
            <a:xfrm>
              <a:off x="6365633" y="6411939"/>
              <a:ext cx="4886274" cy="369332"/>
            </a:xfrm>
            <a:prstGeom prst="rect">
              <a:avLst/>
            </a:prstGeom>
            <a:noFill/>
          </p:spPr>
          <p:txBody>
            <a:bodyPr wrap="none" rtlCol="0">
              <a:spAutoFit/>
            </a:bodyPr>
            <a:lstStyle/>
            <a:p>
              <a:r>
                <a:rPr kumimoji="1" lang="en-US" altLang="zh-TW" baseline="0" dirty="0">
                  <a:latin typeface="微軟正黑體" panose="020B0604030504040204" pitchFamily="34" charset="-120"/>
                  <a:ea typeface="微軟正黑體" panose="020B0604030504040204" pitchFamily="34" charset="-120"/>
                </a:rPr>
                <a:t>110</a:t>
              </a:r>
              <a:r>
                <a:rPr kumimoji="1" lang="zh-TW" altLang="en-US" baseline="0" dirty="0">
                  <a:latin typeface="微軟正黑體" panose="020B0604030504040204" pitchFamily="34" charset="-120"/>
                  <a:ea typeface="微軟正黑體" panose="020B0604030504040204" pitchFamily="34" charset="-120"/>
                </a:rPr>
                <a:t>學年度</a:t>
              </a:r>
              <a:r>
                <a:rPr kumimoji="1" lang="en-US" altLang="zh-TW" baseline="0" dirty="0">
                  <a:latin typeface="微軟正黑體" panose="020B0604030504040204" pitchFamily="34" charset="-120"/>
                  <a:ea typeface="微軟正黑體" panose="020B0604030504040204" pitchFamily="34" charset="-120"/>
                </a:rPr>
                <a:t>STEM</a:t>
              </a:r>
              <a:r>
                <a:rPr kumimoji="1" lang="zh-TW" altLang="en-US" baseline="0" dirty="0">
                  <a:latin typeface="微軟正黑體" panose="020B0604030504040204" pitchFamily="34" charset="-120"/>
                  <a:ea typeface="微軟正黑體" panose="020B0604030504040204" pitchFamily="34" charset="-120"/>
                </a:rPr>
                <a:t>領域及女性研發人才培育計畫</a:t>
              </a:r>
            </a:p>
          </p:txBody>
        </p:sp>
      </p:grpSp>
      <p:sp>
        <p:nvSpPr>
          <p:cNvPr id="82" name="文字方塊 81">
            <a:extLst>
              <a:ext uri="{FF2B5EF4-FFF2-40B4-BE49-F238E27FC236}">
                <a16:creationId xmlns:a16="http://schemas.microsoft.com/office/drawing/2014/main" id="{A8B114E2-24EF-492D-BEF5-F8DA7A79681D}"/>
              </a:ext>
            </a:extLst>
          </p:cNvPr>
          <p:cNvSpPr txBox="1"/>
          <p:nvPr userDrawn="1"/>
        </p:nvSpPr>
        <p:spPr>
          <a:xfrm>
            <a:off x="11248489" y="6175551"/>
            <a:ext cx="633657" cy="369332"/>
          </a:xfrm>
          <a:prstGeom prst="rect">
            <a:avLst/>
          </a:prstGeom>
          <a:noFill/>
        </p:spPr>
        <p:txBody>
          <a:bodyPr wrap="square" rtlCol="0">
            <a:spAutoFit/>
          </a:bodyPr>
          <a:lstStyle/>
          <a:p>
            <a:pPr algn="ctr"/>
            <a:fld id="{87090624-E5CB-4B11-89EB-951D278D45EE}" type="slidenum">
              <a:rPr lang="zh-TW" altLang="en-US" b="1" smtClean="0">
                <a:solidFill>
                  <a:schemeClr val="tx1">
                    <a:lumMod val="50000"/>
                    <a:lumOff val="50000"/>
                  </a:schemeClr>
                </a:solidFill>
                <a:latin typeface="微軟正黑體" panose="020B0604030504040204" pitchFamily="34" charset="-120"/>
                <a:ea typeface="微軟正黑體" panose="020B0604030504040204" pitchFamily="34" charset="-120"/>
              </a:rPr>
              <a:t>‹#›</a:t>
            </a:fld>
            <a:endParaRPr lang="zh-TW" altLang="en-US" b="1"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17" name="內容版面配置區 2">
            <a:extLst>
              <a:ext uri="{FF2B5EF4-FFF2-40B4-BE49-F238E27FC236}">
                <a16:creationId xmlns:a16="http://schemas.microsoft.com/office/drawing/2014/main" id="{D0BB6D44-7BC1-4062-973D-A81710420A69}"/>
              </a:ext>
            </a:extLst>
          </p:cNvPr>
          <p:cNvSpPr>
            <a:spLocks noGrp="1"/>
          </p:cNvSpPr>
          <p:nvPr>
            <p:ph idx="10"/>
          </p:nvPr>
        </p:nvSpPr>
        <p:spPr>
          <a:xfrm>
            <a:off x="6365633" y="1455828"/>
            <a:ext cx="5426316" cy="3631729"/>
          </a:xfrm>
        </p:spPr>
        <p:txBody>
          <a:bodyPr>
            <a:normAutofit/>
          </a:bodyPr>
          <a:lstStyle>
            <a:lvl1pPr>
              <a:lnSpc>
                <a:spcPct val="150000"/>
              </a:lnSpc>
              <a:spcBef>
                <a:spcPts val="0"/>
              </a:spcBef>
              <a:defRPr sz="2800">
                <a:latin typeface="微軟正黑體" panose="020B0604030504040204" pitchFamily="34" charset="-120"/>
                <a:ea typeface="微軟正黑體" panose="020B0604030504040204" pitchFamily="34" charset="-120"/>
              </a:defRPr>
            </a:lvl1pPr>
            <a:lvl2pPr>
              <a:lnSpc>
                <a:spcPct val="150000"/>
              </a:lnSpc>
              <a:spcBef>
                <a:spcPts val="0"/>
              </a:spcBef>
              <a:defRPr sz="2800">
                <a:latin typeface="微軟正黑體" panose="020B0604030504040204" pitchFamily="34" charset="-120"/>
                <a:ea typeface="微軟正黑體" panose="020B0604030504040204" pitchFamily="34" charset="-120"/>
              </a:defRPr>
            </a:lvl2pPr>
            <a:lvl3pPr>
              <a:lnSpc>
                <a:spcPct val="150000"/>
              </a:lnSpc>
              <a:spcBef>
                <a:spcPts val="0"/>
              </a:spcBef>
              <a:defRPr sz="2800">
                <a:latin typeface="微軟正黑體" panose="020B0604030504040204" pitchFamily="34" charset="-120"/>
                <a:ea typeface="微軟正黑體" panose="020B0604030504040204" pitchFamily="34" charset="-120"/>
              </a:defRPr>
            </a:lvl3pPr>
            <a:lvl4pPr>
              <a:lnSpc>
                <a:spcPct val="150000"/>
              </a:lnSpc>
              <a:spcBef>
                <a:spcPts val="0"/>
              </a:spcBef>
              <a:defRPr sz="2800">
                <a:latin typeface="微軟正黑體" panose="020B0604030504040204" pitchFamily="34" charset="-120"/>
                <a:ea typeface="微軟正黑體" panose="020B0604030504040204" pitchFamily="34" charset="-120"/>
              </a:defRPr>
            </a:lvl4pPr>
            <a:lvl5pPr>
              <a:lnSpc>
                <a:spcPct val="150000"/>
              </a:lnSpc>
              <a:spcBef>
                <a:spcPts val="0"/>
              </a:spcBef>
              <a:defRPr sz="2800">
                <a:latin typeface="微軟正黑體" panose="020B0604030504040204" pitchFamily="34" charset="-120"/>
                <a:ea typeface="微軟正黑體" panose="020B0604030504040204" pitchFamily="34" charset="-120"/>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矩形: 圓角 3">
            <a:extLst>
              <a:ext uri="{FF2B5EF4-FFF2-40B4-BE49-F238E27FC236}">
                <a16:creationId xmlns:a16="http://schemas.microsoft.com/office/drawing/2014/main" id="{1EEBE546-083E-4989-B058-695A40B6DADB}"/>
              </a:ext>
            </a:extLst>
          </p:cNvPr>
          <p:cNvSpPr/>
          <p:nvPr userDrawn="1"/>
        </p:nvSpPr>
        <p:spPr>
          <a:xfrm>
            <a:off x="309854" y="1463831"/>
            <a:ext cx="5600699" cy="4719723"/>
          </a:xfrm>
          <a:prstGeom prst="roundRect">
            <a:avLst>
              <a:gd name="adj" fmla="val 9200"/>
            </a:avLst>
          </a:prstGeom>
          <a:noFill/>
          <a:ln w="28575">
            <a:solidFill>
              <a:srgbClr val="E3D0B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圖片版面配置區 5">
            <a:extLst>
              <a:ext uri="{FF2B5EF4-FFF2-40B4-BE49-F238E27FC236}">
                <a16:creationId xmlns:a16="http://schemas.microsoft.com/office/drawing/2014/main" id="{30CF3B19-1A52-4B9E-9D0C-3D80B3F74ABB}"/>
              </a:ext>
            </a:extLst>
          </p:cNvPr>
          <p:cNvSpPr>
            <a:spLocks noGrp="1"/>
          </p:cNvSpPr>
          <p:nvPr>
            <p:ph type="pic" sz="quarter" idx="11"/>
          </p:nvPr>
        </p:nvSpPr>
        <p:spPr>
          <a:xfrm>
            <a:off x="309563" y="1443875"/>
            <a:ext cx="5600700" cy="4731500"/>
          </a:xfrm>
        </p:spPr>
        <p:txBody>
          <a:bodyPr/>
          <a:lstStyle/>
          <a:p>
            <a:endParaRPr lang="zh-TW" altLang="en-US" dirty="0"/>
          </a:p>
        </p:txBody>
      </p:sp>
      <p:sp>
        <p:nvSpPr>
          <p:cNvPr id="21" name="內容版面配置區 2">
            <a:extLst>
              <a:ext uri="{FF2B5EF4-FFF2-40B4-BE49-F238E27FC236}">
                <a16:creationId xmlns:a16="http://schemas.microsoft.com/office/drawing/2014/main" id="{BD109193-D7A7-49E0-82B1-8ED4E1AE5F7D}"/>
              </a:ext>
            </a:extLst>
          </p:cNvPr>
          <p:cNvSpPr>
            <a:spLocks noGrp="1"/>
          </p:cNvSpPr>
          <p:nvPr>
            <p:ph idx="12" hasCustomPrompt="1"/>
          </p:nvPr>
        </p:nvSpPr>
        <p:spPr>
          <a:xfrm>
            <a:off x="6365633" y="5204125"/>
            <a:ext cx="5426316" cy="971249"/>
          </a:xfrm>
        </p:spPr>
        <p:txBody>
          <a:bodyPr>
            <a:normAutofit/>
          </a:bodyPr>
          <a:lstStyle>
            <a:lvl1pPr marL="228600" indent="-228600" algn="l">
              <a:lnSpc>
                <a:spcPct val="100000"/>
              </a:lnSpc>
              <a:spcBef>
                <a:spcPts val="0"/>
              </a:spcBef>
              <a:buFont typeface="微軟正黑體" panose="020B0604030504040204" pitchFamily="34" charset="-120"/>
              <a:buChar char="◎"/>
              <a:defRPr sz="1400">
                <a:latin typeface="微軟正黑體" panose="020B0604030504040204" pitchFamily="34" charset="-120"/>
                <a:ea typeface="微軟正黑體" panose="020B0604030504040204" pitchFamily="34" charset="-120"/>
              </a:defRPr>
            </a:lvl1pPr>
            <a:lvl2pPr marL="6858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2pPr>
            <a:lvl3pPr marL="11430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3pPr>
            <a:lvl4pPr marL="16002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4pPr>
            <a:lvl5pPr marL="20574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5pPr>
          </a:lstStyle>
          <a:p>
            <a:pPr lvl="0"/>
            <a:r>
              <a:rPr kumimoji="1" lang="zh-TW" altLang="en-US" dirty="0"/>
              <a:t>圖片來源：網址</a:t>
            </a:r>
            <a:endParaRPr kumimoji="1" lang="en-US" altLang="zh-TW" dirty="0"/>
          </a:p>
        </p:txBody>
      </p:sp>
    </p:spTree>
    <p:extLst>
      <p:ext uri="{BB962C8B-B14F-4D97-AF65-F5344CB8AC3E}">
        <p14:creationId xmlns:p14="http://schemas.microsoft.com/office/powerpoint/2010/main" val="158270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內容">
    <p:spTree>
      <p:nvGrpSpPr>
        <p:cNvPr id="1" name=""/>
        <p:cNvGrpSpPr/>
        <p:nvPr/>
      </p:nvGrpSpPr>
      <p:grpSpPr>
        <a:xfrm>
          <a:off x="0" y="0"/>
          <a:ext cx="0" cy="0"/>
          <a:chOff x="0" y="0"/>
          <a:chExt cx="0" cy="0"/>
        </a:xfrm>
      </p:grpSpPr>
      <p:grpSp>
        <p:nvGrpSpPr>
          <p:cNvPr id="35" name="群組 34">
            <a:extLst>
              <a:ext uri="{FF2B5EF4-FFF2-40B4-BE49-F238E27FC236}">
                <a16:creationId xmlns:a16="http://schemas.microsoft.com/office/drawing/2014/main" id="{A3E300A3-E85E-49FB-8584-63A2DBA7727D}"/>
              </a:ext>
            </a:extLst>
          </p:cNvPr>
          <p:cNvGrpSpPr/>
          <p:nvPr userDrawn="1"/>
        </p:nvGrpSpPr>
        <p:grpSpPr>
          <a:xfrm>
            <a:off x="5331728" y="5954598"/>
            <a:ext cx="7128437" cy="1032216"/>
            <a:chOff x="5331728" y="5954598"/>
            <a:chExt cx="7128437" cy="1032216"/>
          </a:xfrm>
        </p:grpSpPr>
        <p:grpSp>
          <p:nvGrpSpPr>
            <p:cNvPr id="21" name="群組 20">
              <a:extLst>
                <a:ext uri="{FF2B5EF4-FFF2-40B4-BE49-F238E27FC236}">
                  <a16:creationId xmlns:a16="http://schemas.microsoft.com/office/drawing/2014/main" id="{94DE9D20-A896-394F-83CD-718AB4871B1F}"/>
                </a:ext>
              </a:extLst>
            </p:cNvPr>
            <p:cNvGrpSpPr/>
            <p:nvPr userDrawn="1"/>
          </p:nvGrpSpPr>
          <p:grpSpPr>
            <a:xfrm>
              <a:off x="5331728" y="6291943"/>
              <a:ext cx="6917422" cy="694871"/>
              <a:chOff x="6112778" y="6291943"/>
              <a:chExt cx="6917422" cy="694871"/>
            </a:xfrm>
          </p:grpSpPr>
          <p:sp>
            <p:nvSpPr>
              <p:cNvPr id="26" name="圓角化對角線角落矩形 25">
                <a:extLst>
                  <a:ext uri="{FF2B5EF4-FFF2-40B4-BE49-F238E27FC236}">
                    <a16:creationId xmlns:a16="http://schemas.microsoft.com/office/drawing/2014/main" id="{ABD1B341-9BD3-C245-9630-9F524F7239CC}"/>
                  </a:ext>
                </a:extLst>
              </p:cNvPr>
              <p:cNvSpPr/>
              <p:nvPr/>
            </p:nvSpPr>
            <p:spPr>
              <a:xfrm>
                <a:off x="6422571" y="6291943"/>
                <a:ext cx="6607629" cy="674914"/>
              </a:xfrm>
              <a:prstGeom prst="round2DiagRect">
                <a:avLst>
                  <a:gd name="adj1" fmla="val 18317"/>
                  <a:gd name="adj2" fmla="val 0"/>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7" name="三角形 26">
                <a:extLst>
                  <a:ext uri="{FF2B5EF4-FFF2-40B4-BE49-F238E27FC236}">
                    <a16:creationId xmlns:a16="http://schemas.microsoft.com/office/drawing/2014/main" id="{AD2A6401-D685-994E-9224-3156FFBEC8DF}"/>
                  </a:ext>
                </a:extLst>
              </p:cNvPr>
              <p:cNvSpPr/>
              <p:nvPr/>
            </p:nvSpPr>
            <p:spPr>
              <a:xfrm>
                <a:off x="6112778" y="6311900"/>
                <a:ext cx="696686" cy="674914"/>
              </a:xfrm>
              <a:prstGeom prst="triangle">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nvGrpSpPr>
            <p:cNvPr id="22" name="群組 21">
              <a:extLst>
                <a:ext uri="{FF2B5EF4-FFF2-40B4-BE49-F238E27FC236}">
                  <a16:creationId xmlns:a16="http://schemas.microsoft.com/office/drawing/2014/main" id="{EBC90E41-0BDA-394F-BA30-0C2A0D9647C2}"/>
                </a:ext>
              </a:extLst>
            </p:cNvPr>
            <p:cNvGrpSpPr/>
            <p:nvPr userDrawn="1"/>
          </p:nvGrpSpPr>
          <p:grpSpPr>
            <a:xfrm>
              <a:off x="5641521" y="6282872"/>
              <a:ext cx="6818644" cy="694871"/>
              <a:chOff x="6112778" y="6291943"/>
              <a:chExt cx="6818644" cy="694871"/>
            </a:xfrm>
            <a:solidFill>
              <a:srgbClr val="F3E6E0"/>
            </a:solidFill>
          </p:grpSpPr>
          <p:sp>
            <p:nvSpPr>
              <p:cNvPr id="24" name="圓角化對角線角落矩形 23">
                <a:extLst>
                  <a:ext uri="{FF2B5EF4-FFF2-40B4-BE49-F238E27FC236}">
                    <a16:creationId xmlns:a16="http://schemas.microsoft.com/office/drawing/2014/main" id="{264D0BD0-A0A3-A344-9E1F-88763EFE3AF6}"/>
                  </a:ext>
                </a:extLst>
              </p:cNvPr>
              <p:cNvSpPr/>
              <p:nvPr/>
            </p:nvSpPr>
            <p:spPr>
              <a:xfrm>
                <a:off x="6422571" y="6291943"/>
                <a:ext cx="6508851" cy="674914"/>
              </a:xfrm>
              <a:prstGeom prst="round2DiagRect">
                <a:avLst>
                  <a:gd name="adj1" fmla="val 18317"/>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5" name="三角形 24">
                <a:extLst>
                  <a:ext uri="{FF2B5EF4-FFF2-40B4-BE49-F238E27FC236}">
                    <a16:creationId xmlns:a16="http://schemas.microsoft.com/office/drawing/2014/main" id="{E9340923-8DDA-0C41-AA86-7FE13512A450}"/>
                  </a:ext>
                </a:extLst>
              </p:cNvPr>
              <p:cNvSpPr/>
              <p:nvPr/>
            </p:nvSpPr>
            <p:spPr>
              <a:xfrm>
                <a:off x="6112778" y="6311900"/>
                <a:ext cx="696686" cy="6749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nvGrpSpPr>
            <p:cNvPr id="33" name="群組 32">
              <a:extLst>
                <a:ext uri="{FF2B5EF4-FFF2-40B4-BE49-F238E27FC236}">
                  <a16:creationId xmlns:a16="http://schemas.microsoft.com/office/drawing/2014/main" id="{686EE732-8982-4B9B-9B4A-24727DC83A15}"/>
                </a:ext>
              </a:extLst>
            </p:cNvPr>
            <p:cNvGrpSpPr/>
            <p:nvPr userDrawn="1"/>
          </p:nvGrpSpPr>
          <p:grpSpPr>
            <a:xfrm>
              <a:off x="10919871" y="5954598"/>
              <a:ext cx="1097924" cy="1032216"/>
              <a:chOff x="10919871" y="5954598"/>
              <a:chExt cx="1097924" cy="1032216"/>
            </a:xfrm>
          </p:grpSpPr>
          <p:pic>
            <p:nvPicPr>
              <p:cNvPr id="20" name="圖片 19" descr="一張含有 文字 的圖片&#10;&#10;自動產生的描述">
                <a:extLst>
                  <a:ext uri="{FF2B5EF4-FFF2-40B4-BE49-F238E27FC236}">
                    <a16:creationId xmlns:a16="http://schemas.microsoft.com/office/drawing/2014/main" id="{BD998C11-86A6-914E-A6E4-04466F431E77}"/>
                  </a:ext>
                </a:extLst>
              </p:cNvPr>
              <p:cNvPicPr>
                <a:picLocks noChangeAspect="1"/>
              </p:cNvPicPr>
              <p:nvPr/>
            </p:nvPicPr>
            <p:blipFill rotWithShape="1">
              <a:blip r:embed="rId2">
                <a:clrChange>
                  <a:clrFrom>
                    <a:srgbClr val="F2E5DD"/>
                  </a:clrFrom>
                  <a:clrTo>
                    <a:srgbClr val="F2E5DD">
                      <a:alpha val="0"/>
                    </a:srgbClr>
                  </a:clrTo>
                </a:clrChange>
                <a:extLst>
                  <a:ext uri="{BEBA8EAE-BF5A-486C-A8C5-ECC9F3942E4B}">
                    <a14:imgProps xmlns:a14="http://schemas.microsoft.com/office/drawing/2010/main">
                      <a14:imgLayer r:embed="rId3">
                        <a14:imgEffect>
                          <a14:backgroundRemoval t="2414" b="21730" l="82666" r="98074"/>
                        </a14:imgEffect>
                      </a14:imgLayer>
                    </a14:imgProps>
                  </a:ext>
                </a:extLst>
              </a:blip>
              <a:srcRect l="80740" b="75856"/>
              <a:stretch/>
            </p:blipFill>
            <p:spPr>
              <a:xfrm>
                <a:off x="10919871" y="5954598"/>
                <a:ext cx="1097924" cy="1032216"/>
              </a:xfrm>
              <a:prstGeom prst="rect">
                <a:avLst/>
              </a:prstGeom>
            </p:spPr>
          </p:pic>
          <p:sp>
            <p:nvSpPr>
              <p:cNvPr id="7" name="矩形 6">
                <a:extLst>
                  <a:ext uri="{FF2B5EF4-FFF2-40B4-BE49-F238E27FC236}">
                    <a16:creationId xmlns:a16="http://schemas.microsoft.com/office/drawing/2014/main" id="{3CDE0E06-DB9A-4CC2-A72B-5CDF3B5BD454}"/>
                  </a:ext>
                </a:extLst>
              </p:cNvPr>
              <p:cNvSpPr/>
              <p:nvPr userDrawn="1"/>
            </p:nvSpPr>
            <p:spPr>
              <a:xfrm>
                <a:off x="11342833" y="6176963"/>
                <a:ext cx="387544" cy="287728"/>
              </a:xfrm>
              <a:prstGeom prst="rect">
                <a:avLst/>
              </a:prstGeom>
              <a:solidFill>
                <a:srgbClr val="E9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9" name="文字方塊 28">
              <a:extLst>
                <a:ext uri="{FF2B5EF4-FFF2-40B4-BE49-F238E27FC236}">
                  <a16:creationId xmlns:a16="http://schemas.microsoft.com/office/drawing/2014/main" id="{BB2A4163-51E9-463D-93FC-AC556CC80024}"/>
                </a:ext>
              </a:extLst>
            </p:cNvPr>
            <p:cNvSpPr txBox="1"/>
            <p:nvPr userDrawn="1"/>
          </p:nvSpPr>
          <p:spPr>
            <a:xfrm>
              <a:off x="6365633" y="6411939"/>
              <a:ext cx="4886274" cy="369332"/>
            </a:xfrm>
            <a:prstGeom prst="rect">
              <a:avLst/>
            </a:prstGeom>
            <a:noFill/>
          </p:spPr>
          <p:txBody>
            <a:bodyPr wrap="none" rtlCol="0">
              <a:spAutoFit/>
            </a:bodyPr>
            <a:lstStyle/>
            <a:p>
              <a:r>
                <a:rPr kumimoji="1" lang="en-US" altLang="zh-TW" baseline="0" dirty="0">
                  <a:latin typeface="微軟正黑體" panose="020B0604030504040204" pitchFamily="34" charset="-120"/>
                  <a:ea typeface="微軟正黑體" panose="020B0604030504040204" pitchFamily="34" charset="-120"/>
                </a:rPr>
                <a:t>110</a:t>
              </a:r>
              <a:r>
                <a:rPr kumimoji="1" lang="zh-TW" altLang="en-US" baseline="0" dirty="0">
                  <a:latin typeface="微軟正黑體" panose="020B0604030504040204" pitchFamily="34" charset="-120"/>
                  <a:ea typeface="微軟正黑體" panose="020B0604030504040204" pitchFamily="34" charset="-120"/>
                </a:rPr>
                <a:t>學年度</a:t>
              </a:r>
              <a:r>
                <a:rPr kumimoji="1" lang="en-US" altLang="zh-TW" baseline="0" dirty="0">
                  <a:latin typeface="微軟正黑體" panose="020B0604030504040204" pitchFamily="34" charset="-120"/>
                  <a:ea typeface="微軟正黑體" panose="020B0604030504040204" pitchFamily="34" charset="-120"/>
                </a:rPr>
                <a:t>STEM</a:t>
              </a:r>
              <a:r>
                <a:rPr kumimoji="1" lang="zh-TW" altLang="en-US" baseline="0" dirty="0">
                  <a:latin typeface="微軟正黑體" panose="020B0604030504040204" pitchFamily="34" charset="-120"/>
                  <a:ea typeface="微軟正黑體" panose="020B0604030504040204" pitchFamily="34" charset="-120"/>
                </a:rPr>
                <a:t>領域及女性研發人才培育計畫</a:t>
              </a:r>
            </a:p>
          </p:txBody>
        </p:sp>
      </p:grpSp>
      <p:sp>
        <p:nvSpPr>
          <p:cNvPr id="34" name="文字方塊 33">
            <a:extLst>
              <a:ext uri="{FF2B5EF4-FFF2-40B4-BE49-F238E27FC236}">
                <a16:creationId xmlns:a16="http://schemas.microsoft.com/office/drawing/2014/main" id="{A01DADD5-E191-4F4D-BBDC-F48E6DAFE5D9}"/>
              </a:ext>
            </a:extLst>
          </p:cNvPr>
          <p:cNvSpPr txBox="1"/>
          <p:nvPr userDrawn="1"/>
        </p:nvSpPr>
        <p:spPr>
          <a:xfrm>
            <a:off x="11248489" y="6175551"/>
            <a:ext cx="633657" cy="369332"/>
          </a:xfrm>
          <a:prstGeom prst="rect">
            <a:avLst/>
          </a:prstGeom>
          <a:noFill/>
        </p:spPr>
        <p:txBody>
          <a:bodyPr wrap="square" rtlCol="0">
            <a:spAutoFit/>
          </a:bodyPr>
          <a:lstStyle/>
          <a:p>
            <a:pPr algn="ctr"/>
            <a:fld id="{87090624-E5CB-4B11-89EB-951D278D45EE}" type="slidenum">
              <a:rPr lang="zh-TW" altLang="en-US" b="1" smtClean="0">
                <a:solidFill>
                  <a:schemeClr val="tx1">
                    <a:lumMod val="50000"/>
                    <a:lumOff val="50000"/>
                  </a:schemeClr>
                </a:solidFill>
                <a:latin typeface="微軟正黑體" panose="020B0604030504040204" pitchFamily="34" charset="-120"/>
                <a:ea typeface="微軟正黑體" panose="020B0604030504040204" pitchFamily="34" charset="-120"/>
              </a:rPr>
              <a:t>‹#›</a:t>
            </a:fld>
            <a:endParaRPr lang="zh-TW" altLang="en-US" b="1"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42" name="內容版面配置區 2">
            <a:extLst>
              <a:ext uri="{FF2B5EF4-FFF2-40B4-BE49-F238E27FC236}">
                <a16:creationId xmlns:a16="http://schemas.microsoft.com/office/drawing/2014/main" id="{85BB2CB8-A3E8-4963-8CCB-24BBA8D78735}"/>
              </a:ext>
            </a:extLst>
          </p:cNvPr>
          <p:cNvSpPr>
            <a:spLocks noGrp="1"/>
          </p:cNvSpPr>
          <p:nvPr>
            <p:ph idx="1" hasCustomPrompt="1"/>
          </p:nvPr>
        </p:nvSpPr>
        <p:spPr>
          <a:xfrm>
            <a:off x="495300" y="5668515"/>
            <a:ext cx="11201397" cy="473920"/>
          </a:xfrm>
        </p:spPr>
        <p:txBody>
          <a:bodyPr>
            <a:normAutofit/>
          </a:bodyPr>
          <a:lstStyle>
            <a:lvl1pPr marL="228600" indent="-228600" algn="ctr">
              <a:lnSpc>
                <a:spcPct val="150000"/>
              </a:lnSpc>
              <a:spcBef>
                <a:spcPts val="0"/>
              </a:spcBef>
              <a:buFont typeface="微軟正黑體" panose="020B0604030504040204" pitchFamily="34" charset="-120"/>
              <a:buChar char="▲"/>
              <a:defRPr sz="1800">
                <a:latin typeface="微軟正黑體" panose="020B0604030504040204" pitchFamily="34" charset="-120"/>
                <a:ea typeface="微軟正黑體" panose="020B0604030504040204" pitchFamily="34" charset="-120"/>
              </a:defRPr>
            </a:lvl1pPr>
            <a:lvl2pPr marL="6858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2pPr>
            <a:lvl3pPr marL="11430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3pPr>
            <a:lvl4pPr marL="16002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4pPr>
            <a:lvl5pPr marL="20574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5pPr>
          </a:lstStyle>
          <a:p>
            <a:pPr lvl="0"/>
            <a:r>
              <a:rPr kumimoji="1" lang="zh-TW" altLang="en-US" dirty="0"/>
              <a:t>按一下以編輯母片文字樣式</a:t>
            </a:r>
          </a:p>
        </p:txBody>
      </p:sp>
      <p:sp>
        <p:nvSpPr>
          <p:cNvPr id="43" name="矩形: 圓角 42">
            <a:extLst>
              <a:ext uri="{FF2B5EF4-FFF2-40B4-BE49-F238E27FC236}">
                <a16:creationId xmlns:a16="http://schemas.microsoft.com/office/drawing/2014/main" id="{F9CEEA88-4D51-41CB-A8B6-7E8407CF83DB}"/>
              </a:ext>
            </a:extLst>
          </p:cNvPr>
          <p:cNvSpPr/>
          <p:nvPr userDrawn="1"/>
        </p:nvSpPr>
        <p:spPr>
          <a:xfrm>
            <a:off x="495301" y="513006"/>
            <a:ext cx="11201396" cy="5056192"/>
          </a:xfrm>
          <a:prstGeom prst="roundRect">
            <a:avLst>
              <a:gd name="adj" fmla="val 9200"/>
            </a:avLst>
          </a:prstGeom>
          <a:noFill/>
          <a:ln w="28575">
            <a:solidFill>
              <a:srgbClr val="E3D0B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圖片版面配置區 5">
            <a:extLst>
              <a:ext uri="{FF2B5EF4-FFF2-40B4-BE49-F238E27FC236}">
                <a16:creationId xmlns:a16="http://schemas.microsoft.com/office/drawing/2014/main" id="{1057C73C-DCA7-48AB-9A94-7350CE682D70}"/>
              </a:ext>
            </a:extLst>
          </p:cNvPr>
          <p:cNvSpPr>
            <a:spLocks noGrp="1"/>
          </p:cNvSpPr>
          <p:nvPr>
            <p:ph type="pic" sz="quarter" idx="11"/>
          </p:nvPr>
        </p:nvSpPr>
        <p:spPr>
          <a:xfrm>
            <a:off x="495301" y="504825"/>
            <a:ext cx="11201397" cy="5056193"/>
          </a:xfrm>
        </p:spPr>
        <p:txBody>
          <a:bodyPr/>
          <a:lstStyle/>
          <a:p>
            <a:endParaRPr lang="zh-TW" altLang="en-US" dirty="0"/>
          </a:p>
        </p:txBody>
      </p:sp>
      <p:sp>
        <p:nvSpPr>
          <p:cNvPr id="46" name="內容版面配置區 2">
            <a:extLst>
              <a:ext uri="{FF2B5EF4-FFF2-40B4-BE49-F238E27FC236}">
                <a16:creationId xmlns:a16="http://schemas.microsoft.com/office/drawing/2014/main" id="{6774A6FD-41ED-46EA-806F-8A472DABDFEC}"/>
              </a:ext>
            </a:extLst>
          </p:cNvPr>
          <p:cNvSpPr>
            <a:spLocks noGrp="1"/>
          </p:cNvSpPr>
          <p:nvPr>
            <p:ph idx="12" hasCustomPrompt="1"/>
          </p:nvPr>
        </p:nvSpPr>
        <p:spPr>
          <a:xfrm>
            <a:off x="496947" y="6163733"/>
            <a:ext cx="5053648" cy="674914"/>
          </a:xfrm>
        </p:spPr>
        <p:txBody>
          <a:bodyPr>
            <a:normAutofit/>
          </a:bodyPr>
          <a:lstStyle>
            <a:lvl1pPr marL="228600" indent="-228600" algn="l">
              <a:lnSpc>
                <a:spcPct val="100000"/>
              </a:lnSpc>
              <a:spcBef>
                <a:spcPts val="0"/>
              </a:spcBef>
              <a:buFont typeface="微軟正黑體" panose="020B0604030504040204" pitchFamily="34" charset="-120"/>
              <a:buChar char="◎"/>
              <a:defRPr sz="1400">
                <a:latin typeface="微軟正黑體" panose="020B0604030504040204" pitchFamily="34" charset="-120"/>
                <a:ea typeface="微軟正黑體" panose="020B0604030504040204" pitchFamily="34" charset="-120"/>
              </a:defRPr>
            </a:lvl1pPr>
            <a:lvl2pPr marL="6858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2pPr>
            <a:lvl3pPr marL="11430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3pPr>
            <a:lvl4pPr marL="16002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4pPr>
            <a:lvl5pPr marL="2057400" indent="-228600">
              <a:lnSpc>
                <a:spcPct val="150000"/>
              </a:lnSpc>
              <a:spcBef>
                <a:spcPts val="0"/>
              </a:spcBef>
              <a:buFont typeface="微軟正黑體" panose="020B0604030504040204" pitchFamily="34" charset="-120"/>
              <a:buChar char="▲"/>
              <a:defRPr sz="2800">
                <a:latin typeface="微軟正黑體" panose="020B0604030504040204" pitchFamily="34" charset="-120"/>
                <a:ea typeface="微軟正黑體" panose="020B0604030504040204" pitchFamily="34" charset="-120"/>
              </a:defRPr>
            </a:lvl5pPr>
          </a:lstStyle>
          <a:p>
            <a:pPr lvl="0"/>
            <a:r>
              <a:rPr kumimoji="1" lang="zh-TW" altLang="en-US" dirty="0"/>
              <a:t>圖片來源：網址</a:t>
            </a:r>
            <a:endParaRPr kumimoji="1" lang="en-US" altLang="zh-TW" dirty="0"/>
          </a:p>
        </p:txBody>
      </p:sp>
    </p:spTree>
    <p:extLst>
      <p:ext uri="{BB962C8B-B14F-4D97-AF65-F5344CB8AC3E}">
        <p14:creationId xmlns:p14="http://schemas.microsoft.com/office/powerpoint/2010/main" val="412434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C84180-503D-A045-88E6-AEFB6CF5E751}"/>
              </a:ext>
            </a:extLst>
          </p:cNvPr>
          <p:cNvSpPr>
            <a:spLocks noGrp="1"/>
          </p:cNvSpPr>
          <p:nvPr>
            <p:ph type="title"/>
          </p:nvPr>
        </p:nvSpPr>
        <p:spPr>
          <a:xfrm>
            <a:off x="147145" y="29879"/>
            <a:ext cx="11206655" cy="1325563"/>
          </a:xfrm>
        </p:spPr>
        <p:txBody>
          <a:bodyPr>
            <a:normAutofit/>
          </a:bodyPr>
          <a:lstStyle>
            <a:lvl1pPr>
              <a:defRPr sz="4000" b="1">
                <a:solidFill>
                  <a:schemeClr val="tx1">
                    <a:lumMod val="65000"/>
                    <a:lumOff val="35000"/>
                  </a:schemeClr>
                </a:solidFill>
                <a:latin typeface="微軟正黑體" panose="020B0604030504040204" pitchFamily="34" charset="-120"/>
                <a:ea typeface="微軟正黑體" panose="020B0604030504040204" pitchFamily="34" charset="-120"/>
              </a:defRPr>
            </a:lvl1pPr>
          </a:lstStyle>
          <a:p>
            <a:endParaRPr kumimoji="1" lang="zh-TW" altLang="en-US" dirty="0"/>
          </a:p>
        </p:txBody>
      </p:sp>
      <p:sp>
        <p:nvSpPr>
          <p:cNvPr id="3" name="內容版面配置區 2">
            <a:extLst>
              <a:ext uri="{FF2B5EF4-FFF2-40B4-BE49-F238E27FC236}">
                <a16:creationId xmlns:a16="http://schemas.microsoft.com/office/drawing/2014/main" id="{5C05F371-9B1B-A740-AA56-0AB61924D9A4}"/>
              </a:ext>
            </a:extLst>
          </p:cNvPr>
          <p:cNvSpPr>
            <a:spLocks noGrp="1"/>
          </p:cNvSpPr>
          <p:nvPr>
            <p:ph idx="1"/>
          </p:nvPr>
        </p:nvSpPr>
        <p:spPr>
          <a:xfrm>
            <a:off x="838200" y="1455828"/>
            <a:ext cx="10515600" cy="4699766"/>
          </a:xfrm>
        </p:spPr>
        <p:txBody>
          <a:bodyPr>
            <a:normAutofit/>
          </a:bodyPr>
          <a:lstStyle>
            <a:lvl1pPr>
              <a:lnSpc>
                <a:spcPct val="150000"/>
              </a:lnSpc>
              <a:spcBef>
                <a:spcPts val="0"/>
              </a:spcBef>
              <a:defRPr sz="2800">
                <a:latin typeface="微軟正黑體" panose="020B0604030504040204" pitchFamily="34" charset="-120"/>
                <a:ea typeface="微軟正黑體" panose="020B0604030504040204" pitchFamily="34" charset="-120"/>
              </a:defRPr>
            </a:lvl1pPr>
            <a:lvl2pPr>
              <a:lnSpc>
                <a:spcPct val="150000"/>
              </a:lnSpc>
              <a:spcBef>
                <a:spcPts val="0"/>
              </a:spcBef>
              <a:defRPr sz="2800">
                <a:latin typeface="微軟正黑體" panose="020B0604030504040204" pitchFamily="34" charset="-120"/>
                <a:ea typeface="微軟正黑體" panose="020B0604030504040204" pitchFamily="34" charset="-120"/>
              </a:defRPr>
            </a:lvl2pPr>
            <a:lvl3pPr>
              <a:lnSpc>
                <a:spcPct val="150000"/>
              </a:lnSpc>
              <a:spcBef>
                <a:spcPts val="0"/>
              </a:spcBef>
              <a:defRPr sz="2800">
                <a:latin typeface="微軟正黑體" panose="020B0604030504040204" pitchFamily="34" charset="-120"/>
                <a:ea typeface="微軟正黑體" panose="020B0604030504040204" pitchFamily="34" charset="-120"/>
              </a:defRPr>
            </a:lvl3pPr>
            <a:lvl4pPr>
              <a:lnSpc>
                <a:spcPct val="150000"/>
              </a:lnSpc>
              <a:spcBef>
                <a:spcPts val="0"/>
              </a:spcBef>
              <a:defRPr sz="2800">
                <a:latin typeface="微軟正黑體" panose="020B0604030504040204" pitchFamily="34" charset="-120"/>
                <a:ea typeface="微軟正黑體" panose="020B0604030504040204" pitchFamily="34" charset="-120"/>
              </a:defRPr>
            </a:lvl4pPr>
            <a:lvl5pPr>
              <a:lnSpc>
                <a:spcPct val="150000"/>
              </a:lnSpc>
              <a:spcBef>
                <a:spcPts val="0"/>
              </a:spcBef>
              <a:defRPr sz="2800">
                <a:latin typeface="微軟正黑體" panose="020B0604030504040204" pitchFamily="34" charset="-120"/>
                <a:ea typeface="微軟正黑體" panose="020B0604030504040204" pitchFamily="34" charset="-120"/>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grpSp>
        <p:nvGrpSpPr>
          <p:cNvPr id="71" name="群組 70">
            <a:extLst>
              <a:ext uri="{FF2B5EF4-FFF2-40B4-BE49-F238E27FC236}">
                <a16:creationId xmlns:a16="http://schemas.microsoft.com/office/drawing/2014/main" id="{85295A63-512D-4066-A69A-6A6B43504502}"/>
              </a:ext>
            </a:extLst>
          </p:cNvPr>
          <p:cNvGrpSpPr/>
          <p:nvPr userDrawn="1"/>
        </p:nvGrpSpPr>
        <p:grpSpPr>
          <a:xfrm>
            <a:off x="5331728" y="5954598"/>
            <a:ext cx="7128437" cy="1032216"/>
            <a:chOff x="5331728" y="5954598"/>
            <a:chExt cx="7128437" cy="1032216"/>
          </a:xfrm>
        </p:grpSpPr>
        <p:grpSp>
          <p:nvGrpSpPr>
            <p:cNvPr id="72" name="群組 71">
              <a:extLst>
                <a:ext uri="{FF2B5EF4-FFF2-40B4-BE49-F238E27FC236}">
                  <a16:creationId xmlns:a16="http://schemas.microsoft.com/office/drawing/2014/main" id="{01F55575-89FF-4BA6-9F84-D482B4756FE0}"/>
                </a:ext>
              </a:extLst>
            </p:cNvPr>
            <p:cNvGrpSpPr/>
            <p:nvPr/>
          </p:nvGrpSpPr>
          <p:grpSpPr>
            <a:xfrm>
              <a:off x="5331728" y="6291943"/>
              <a:ext cx="6917422" cy="694871"/>
              <a:chOff x="6112778" y="6291943"/>
              <a:chExt cx="6917422" cy="694871"/>
            </a:xfrm>
          </p:grpSpPr>
          <p:sp>
            <p:nvSpPr>
              <p:cNvPr id="80" name="圓角化對角線角落矩形 25">
                <a:extLst>
                  <a:ext uri="{FF2B5EF4-FFF2-40B4-BE49-F238E27FC236}">
                    <a16:creationId xmlns:a16="http://schemas.microsoft.com/office/drawing/2014/main" id="{BD08810D-BE8E-4EDE-85F3-DE750673F391}"/>
                  </a:ext>
                </a:extLst>
              </p:cNvPr>
              <p:cNvSpPr/>
              <p:nvPr/>
            </p:nvSpPr>
            <p:spPr>
              <a:xfrm>
                <a:off x="6422571" y="6291943"/>
                <a:ext cx="6607629" cy="674914"/>
              </a:xfrm>
              <a:prstGeom prst="round2DiagRect">
                <a:avLst>
                  <a:gd name="adj1" fmla="val 18317"/>
                  <a:gd name="adj2" fmla="val 0"/>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三角形 26">
                <a:extLst>
                  <a:ext uri="{FF2B5EF4-FFF2-40B4-BE49-F238E27FC236}">
                    <a16:creationId xmlns:a16="http://schemas.microsoft.com/office/drawing/2014/main" id="{B703B2EE-C026-4626-95C5-3323F4D2F3F7}"/>
                  </a:ext>
                </a:extLst>
              </p:cNvPr>
              <p:cNvSpPr/>
              <p:nvPr/>
            </p:nvSpPr>
            <p:spPr>
              <a:xfrm>
                <a:off x="6112778" y="6311900"/>
                <a:ext cx="696686" cy="674914"/>
              </a:xfrm>
              <a:prstGeom prst="triangle">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nvGrpSpPr>
            <p:cNvPr id="73" name="群組 72">
              <a:extLst>
                <a:ext uri="{FF2B5EF4-FFF2-40B4-BE49-F238E27FC236}">
                  <a16:creationId xmlns:a16="http://schemas.microsoft.com/office/drawing/2014/main" id="{92826751-47C5-475E-A992-3FC7AB14F7F1}"/>
                </a:ext>
              </a:extLst>
            </p:cNvPr>
            <p:cNvGrpSpPr/>
            <p:nvPr/>
          </p:nvGrpSpPr>
          <p:grpSpPr>
            <a:xfrm>
              <a:off x="5641521" y="6282872"/>
              <a:ext cx="6818644" cy="694871"/>
              <a:chOff x="6112778" y="6291943"/>
              <a:chExt cx="6818644" cy="694871"/>
            </a:xfrm>
            <a:solidFill>
              <a:srgbClr val="F3E6E0"/>
            </a:solidFill>
          </p:grpSpPr>
          <p:sp>
            <p:nvSpPr>
              <p:cNvPr id="78" name="圓角化對角線角落矩形 23">
                <a:extLst>
                  <a:ext uri="{FF2B5EF4-FFF2-40B4-BE49-F238E27FC236}">
                    <a16:creationId xmlns:a16="http://schemas.microsoft.com/office/drawing/2014/main" id="{66F62D37-C7F2-41D3-BB8E-70F5E7EB422C}"/>
                  </a:ext>
                </a:extLst>
              </p:cNvPr>
              <p:cNvSpPr/>
              <p:nvPr/>
            </p:nvSpPr>
            <p:spPr>
              <a:xfrm>
                <a:off x="6422571" y="6291943"/>
                <a:ext cx="6508851" cy="674914"/>
              </a:xfrm>
              <a:prstGeom prst="round2DiagRect">
                <a:avLst>
                  <a:gd name="adj1" fmla="val 18317"/>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9" name="三角形 24">
                <a:extLst>
                  <a:ext uri="{FF2B5EF4-FFF2-40B4-BE49-F238E27FC236}">
                    <a16:creationId xmlns:a16="http://schemas.microsoft.com/office/drawing/2014/main" id="{5B21BE18-3914-46F0-8371-67C0C929524F}"/>
                  </a:ext>
                </a:extLst>
              </p:cNvPr>
              <p:cNvSpPr/>
              <p:nvPr/>
            </p:nvSpPr>
            <p:spPr>
              <a:xfrm>
                <a:off x="6112778" y="6311900"/>
                <a:ext cx="696686" cy="6749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nvGrpSpPr>
            <p:cNvPr id="74" name="群組 73">
              <a:extLst>
                <a:ext uri="{FF2B5EF4-FFF2-40B4-BE49-F238E27FC236}">
                  <a16:creationId xmlns:a16="http://schemas.microsoft.com/office/drawing/2014/main" id="{8A56E504-E1ED-4EA2-8FCA-E2DA9F99F403}"/>
                </a:ext>
              </a:extLst>
            </p:cNvPr>
            <p:cNvGrpSpPr/>
            <p:nvPr userDrawn="1"/>
          </p:nvGrpSpPr>
          <p:grpSpPr>
            <a:xfrm>
              <a:off x="10919871" y="5954598"/>
              <a:ext cx="1097924" cy="1032216"/>
              <a:chOff x="10919871" y="5954598"/>
              <a:chExt cx="1097924" cy="1032216"/>
            </a:xfrm>
          </p:grpSpPr>
          <p:pic>
            <p:nvPicPr>
              <p:cNvPr id="76" name="圖片 75" descr="一張含有 文字 的圖片&#10;&#10;自動產生的描述">
                <a:extLst>
                  <a:ext uri="{FF2B5EF4-FFF2-40B4-BE49-F238E27FC236}">
                    <a16:creationId xmlns:a16="http://schemas.microsoft.com/office/drawing/2014/main" id="{6E08C091-833F-4448-BC88-3F3CA822F145}"/>
                  </a:ext>
                </a:extLst>
              </p:cNvPr>
              <p:cNvPicPr>
                <a:picLocks noChangeAspect="1"/>
              </p:cNvPicPr>
              <p:nvPr/>
            </p:nvPicPr>
            <p:blipFill rotWithShape="1">
              <a:blip r:embed="rId2">
                <a:clrChange>
                  <a:clrFrom>
                    <a:srgbClr val="F2E5DD"/>
                  </a:clrFrom>
                  <a:clrTo>
                    <a:srgbClr val="F2E5DD">
                      <a:alpha val="0"/>
                    </a:srgbClr>
                  </a:clrTo>
                </a:clrChange>
                <a:extLst>
                  <a:ext uri="{BEBA8EAE-BF5A-486C-A8C5-ECC9F3942E4B}">
                    <a14:imgProps xmlns:a14="http://schemas.microsoft.com/office/drawing/2010/main">
                      <a14:imgLayer r:embed="rId3">
                        <a14:imgEffect>
                          <a14:backgroundRemoval t="2414" b="21730" l="82666" r="98074"/>
                        </a14:imgEffect>
                      </a14:imgLayer>
                    </a14:imgProps>
                  </a:ext>
                </a:extLst>
              </a:blip>
              <a:srcRect l="80740" b="75856"/>
              <a:stretch/>
            </p:blipFill>
            <p:spPr>
              <a:xfrm>
                <a:off x="10919871" y="5954598"/>
                <a:ext cx="1097924" cy="1032216"/>
              </a:xfrm>
              <a:prstGeom prst="rect">
                <a:avLst/>
              </a:prstGeom>
            </p:spPr>
          </p:pic>
          <p:sp>
            <p:nvSpPr>
              <p:cNvPr id="77" name="矩形 76">
                <a:extLst>
                  <a:ext uri="{FF2B5EF4-FFF2-40B4-BE49-F238E27FC236}">
                    <a16:creationId xmlns:a16="http://schemas.microsoft.com/office/drawing/2014/main" id="{A1CB74DD-3B44-46FC-944D-E9DCC9F83247}"/>
                  </a:ext>
                </a:extLst>
              </p:cNvPr>
              <p:cNvSpPr/>
              <p:nvPr userDrawn="1"/>
            </p:nvSpPr>
            <p:spPr>
              <a:xfrm>
                <a:off x="11342833" y="6176963"/>
                <a:ext cx="387544" cy="287728"/>
              </a:xfrm>
              <a:prstGeom prst="rect">
                <a:avLst/>
              </a:prstGeom>
              <a:solidFill>
                <a:srgbClr val="E9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75" name="文字方塊 74">
              <a:extLst>
                <a:ext uri="{FF2B5EF4-FFF2-40B4-BE49-F238E27FC236}">
                  <a16:creationId xmlns:a16="http://schemas.microsoft.com/office/drawing/2014/main" id="{DC63DD3A-127C-4B40-B89A-64C7EB78DEB3}"/>
                </a:ext>
              </a:extLst>
            </p:cNvPr>
            <p:cNvSpPr txBox="1"/>
            <p:nvPr userDrawn="1"/>
          </p:nvSpPr>
          <p:spPr>
            <a:xfrm>
              <a:off x="6365633" y="6411939"/>
              <a:ext cx="4886274" cy="369332"/>
            </a:xfrm>
            <a:prstGeom prst="rect">
              <a:avLst/>
            </a:prstGeom>
            <a:noFill/>
          </p:spPr>
          <p:txBody>
            <a:bodyPr wrap="none" rtlCol="0">
              <a:spAutoFit/>
            </a:bodyPr>
            <a:lstStyle/>
            <a:p>
              <a:r>
                <a:rPr kumimoji="1" lang="en-US" altLang="zh-TW" baseline="0" dirty="0">
                  <a:latin typeface="微軟正黑體" panose="020B0604030504040204" pitchFamily="34" charset="-120"/>
                  <a:ea typeface="微軟正黑體" panose="020B0604030504040204" pitchFamily="34" charset="-120"/>
                </a:rPr>
                <a:t>110</a:t>
              </a:r>
              <a:r>
                <a:rPr kumimoji="1" lang="zh-TW" altLang="en-US" baseline="0" dirty="0">
                  <a:latin typeface="微軟正黑體" panose="020B0604030504040204" pitchFamily="34" charset="-120"/>
                  <a:ea typeface="微軟正黑體" panose="020B0604030504040204" pitchFamily="34" charset="-120"/>
                </a:rPr>
                <a:t>學年度</a:t>
              </a:r>
              <a:r>
                <a:rPr kumimoji="1" lang="en-US" altLang="zh-TW" baseline="0" dirty="0">
                  <a:latin typeface="微軟正黑體" panose="020B0604030504040204" pitchFamily="34" charset="-120"/>
                  <a:ea typeface="微軟正黑體" panose="020B0604030504040204" pitchFamily="34" charset="-120"/>
                </a:rPr>
                <a:t>STEM</a:t>
              </a:r>
              <a:r>
                <a:rPr kumimoji="1" lang="zh-TW" altLang="en-US" baseline="0" dirty="0">
                  <a:latin typeface="微軟正黑體" panose="020B0604030504040204" pitchFamily="34" charset="-120"/>
                  <a:ea typeface="微軟正黑體" panose="020B0604030504040204" pitchFamily="34" charset="-120"/>
                </a:rPr>
                <a:t>領域及女性研發人才培育計畫</a:t>
              </a:r>
            </a:p>
          </p:txBody>
        </p:sp>
      </p:grpSp>
      <p:sp>
        <p:nvSpPr>
          <p:cNvPr id="82" name="文字方塊 81">
            <a:extLst>
              <a:ext uri="{FF2B5EF4-FFF2-40B4-BE49-F238E27FC236}">
                <a16:creationId xmlns:a16="http://schemas.microsoft.com/office/drawing/2014/main" id="{A8B114E2-24EF-492D-BEF5-F8DA7A79681D}"/>
              </a:ext>
            </a:extLst>
          </p:cNvPr>
          <p:cNvSpPr txBox="1"/>
          <p:nvPr userDrawn="1"/>
        </p:nvSpPr>
        <p:spPr>
          <a:xfrm>
            <a:off x="11248489" y="6175551"/>
            <a:ext cx="633657" cy="369332"/>
          </a:xfrm>
          <a:prstGeom prst="rect">
            <a:avLst/>
          </a:prstGeom>
          <a:noFill/>
        </p:spPr>
        <p:txBody>
          <a:bodyPr wrap="square" rtlCol="0">
            <a:spAutoFit/>
          </a:bodyPr>
          <a:lstStyle/>
          <a:p>
            <a:pPr algn="ctr"/>
            <a:fld id="{87090624-E5CB-4B11-89EB-951D278D45EE}" type="slidenum">
              <a:rPr lang="zh-TW" altLang="en-US" b="1" smtClean="0">
                <a:solidFill>
                  <a:schemeClr val="tx1">
                    <a:lumMod val="50000"/>
                    <a:lumOff val="50000"/>
                  </a:schemeClr>
                </a:solidFill>
                <a:latin typeface="微軟正黑體" panose="020B0604030504040204" pitchFamily="34" charset="-120"/>
                <a:ea typeface="微軟正黑體" panose="020B0604030504040204" pitchFamily="34" charset="-120"/>
              </a:rPr>
              <a:t>‹#›</a:t>
            </a:fld>
            <a:endParaRPr lang="zh-TW" altLang="en-US" b="1"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60000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C84180-503D-A045-88E6-AEFB6CF5E751}"/>
              </a:ext>
            </a:extLst>
          </p:cNvPr>
          <p:cNvSpPr>
            <a:spLocks noGrp="1"/>
          </p:cNvSpPr>
          <p:nvPr>
            <p:ph type="title"/>
          </p:nvPr>
        </p:nvSpPr>
        <p:spPr>
          <a:xfrm>
            <a:off x="147145" y="29879"/>
            <a:ext cx="11206655" cy="1325563"/>
          </a:xfrm>
        </p:spPr>
        <p:txBody>
          <a:bodyPr>
            <a:normAutofit/>
          </a:bodyPr>
          <a:lstStyle>
            <a:lvl1pPr>
              <a:defRPr sz="4000" b="1">
                <a:solidFill>
                  <a:schemeClr val="tx1">
                    <a:lumMod val="65000"/>
                    <a:lumOff val="35000"/>
                  </a:schemeClr>
                </a:solidFill>
                <a:latin typeface="微軟正黑體" panose="020B0604030504040204" pitchFamily="34" charset="-120"/>
                <a:ea typeface="微軟正黑體" panose="020B0604030504040204" pitchFamily="34" charset="-120"/>
              </a:defRPr>
            </a:lvl1pPr>
          </a:lstStyle>
          <a:p>
            <a:endParaRPr kumimoji="1" lang="zh-TW" altLang="en-US" dirty="0"/>
          </a:p>
        </p:txBody>
      </p:sp>
      <p:sp>
        <p:nvSpPr>
          <p:cNvPr id="3" name="內容版面配置區 2">
            <a:extLst>
              <a:ext uri="{FF2B5EF4-FFF2-40B4-BE49-F238E27FC236}">
                <a16:creationId xmlns:a16="http://schemas.microsoft.com/office/drawing/2014/main" id="{5C05F371-9B1B-A740-AA56-0AB61924D9A4}"/>
              </a:ext>
            </a:extLst>
          </p:cNvPr>
          <p:cNvSpPr>
            <a:spLocks noGrp="1"/>
          </p:cNvSpPr>
          <p:nvPr>
            <p:ph idx="1"/>
          </p:nvPr>
        </p:nvSpPr>
        <p:spPr>
          <a:xfrm>
            <a:off x="838200" y="1455828"/>
            <a:ext cx="10515600" cy="4699766"/>
          </a:xfrm>
        </p:spPr>
        <p:txBody>
          <a:bodyPr>
            <a:normAutofit/>
          </a:bodyPr>
          <a:lstStyle>
            <a:lvl1pPr>
              <a:lnSpc>
                <a:spcPct val="150000"/>
              </a:lnSpc>
              <a:spcBef>
                <a:spcPts val="0"/>
              </a:spcBef>
              <a:defRPr sz="2800">
                <a:latin typeface="微軟正黑體" panose="020B0604030504040204" pitchFamily="34" charset="-120"/>
                <a:ea typeface="微軟正黑體" panose="020B0604030504040204" pitchFamily="34" charset="-120"/>
              </a:defRPr>
            </a:lvl1pPr>
            <a:lvl2pPr>
              <a:lnSpc>
                <a:spcPct val="150000"/>
              </a:lnSpc>
              <a:spcBef>
                <a:spcPts val="0"/>
              </a:spcBef>
              <a:defRPr sz="2800">
                <a:latin typeface="微軟正黑體" panose="020B0604030504040204" pitchFamily="34" charset="-120"/>
                <a:ea typeface="微軟正黑體" panose="020B0604030504040204" pitchFamily="34" charset="-120"/>
              </a:defRPr>
            </a:lvl2pPr>
            <a:lvl3pPr>
              <a:lnSpc>
                <a:spcPct val="150000"/>
              </a:lnSpc>
              <a:spcBef>
                <a:spcPts val="0"/>
              </a:spcBef>
              <a:defRPr sz="2800">
                <a:latin typeface="微軟正黑體" panose="020B0604030504040204" pitchFamily="34" charset="-120"/>
                <a:ea typeface="微軟正黑體" panose="020B0604030504040204" pitchFamily="34" charset="-120"/>
              </a:defRPr>
            </a:lvl3pPr>
            <a:lvl4pPr>
              <a:lnSpc>
                <a:spcPct val="150000"/>
              </a:lnSpc>
              <a:spcBef>
                <a:spcPts val="0"/>
              </a:spcBef>
              <a:defRPr sz="2800">
                <a:latin typeface="微軟正黑體" panose="020B0604030504040204" pitchFamily="34" charset="-120"/>
                <a:ea typeface="微軟正黑體" panose="020B0604030504040204" pitchFamily="34" charset="-120"/>
              </a:defRPr>
            </a:lvl4pPr>
            <a:lvl5pPr>
              <a:lnSpc>
                <a:spcPct val="150000"/>
              </a:lnSpc>
              <a:spcBef>
                <a:spcPts val="0"/>
              </a:spcBef>
              <a:defRPr sz="2800">
                <a:latin typeface="微軟正黑體" panose="020B0604030504040204" pitchFamily="34" charset="-120"/>
                <a:ea typeface="微軟正黑體" panose="020B0604030504040204" pitchFamily="34" charset="-120"/>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Tree>
    <p:extLst>
      <p:ext uri="{BB962C8B-B14F-4D97-AF65-F5344CB8AC3E}">
        <p14:creationId xmlns:p14="http://schemas.microsoft.com/office/powerpoint/2010/main" val="734177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les 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B6841-7834-8F41-82D0-06987ED8FBA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
          <a:stretch/>
        </p:blipFill>
        <p:spPr>
          <a:xfrm>
            <a:off x="0" y="-1"/>
            <a:ext cx="12192000" cy="6858001"/>
          </a:xfrm>
          <a:prstGeom prst="rect">
            <a:avLst/>
          </a:prstGeom>
        </p:spPr>
      </p:pic>
      <p:sp>
        <p:nvSpPr>
          <p:cNvPr id="4" name="Rectangle 3">
            <a:extLst>
              <a:ext uri="{FF2B5EF4-FFF2-40B4-BE49-F238E27FC236}">
                <a16:creationId xmlns:a16="http://schemas.microsoft.com/office/drawing/2014/main" id="{E7354A0B-C17E-D14F-BE02-D88A99CE0CA8}"/>
              </a:ext>
            </a:extLst>
          </p:cNvPr>
          <p:cNvSpPr/>
          <p:nvPr userDrawn="1"/>
        </p:nvSpPr>
        <p:spPr>
          <a:xfrm>
            <a:off x="0" y="4063999"/>
            <a:ext cx="12192000" cy="2178756"/>
          </a:xfrm>
          <a:prstGeom prst="rect">
            <a:avLst/>
          </a:prstGeom>
          <a:solidFill>
            <a:srgbClr val="E75424">
              <a:alpha val="86000"/>
            </a:srgbClr>
          </a:solidFill>
          <a:ln w="9525" cap="flat" cmpd="sng" algn="ctr">
            <a:noFill/>
            <a:prstDash val="solid"/>
          </a:ln>
          <a:effectLst/>
        </p:spPr>
        <p:txBody>
          <a:bodyPr lIns="335999" tIns="1502400" rtlCol="0" anchor="ctr"/>
          <a:lstStyle/>
          <a:p>
            <a:pPr marL="457178" indent="-457178" defTabSz="1219140">
              <a:lnSpc>
                <a:spcPts val="2133"/>
              </a:lnSpc>
              <a:spcAft>
                <a:spcPts val="1600"/>
              </a:spcAft>
              <a:buFont typeface="+mj-lt"/>
              <a:buAutoNum type="arabicPeriod"/>
              <a:defRPr/>
            </a:pPr>
            <a:endParaRPr lang="en-US" sz="1400" b="1" kern="0">
              <a:solidFill>
                <a:srgbClr val="3A4248">
                  <a:lumMod val="20000"/>
                  <a:lumOff val="80000"/>
                </a:srgbClr>
              </a:solidFill>
              <a:latin typeface="Open Sans Light" charset="0"/>
              <a:ea typeface="Open Sans Light" charset="0"/>
              <a:cs typeface="Open Sans Light" charset="0"/>
            </a:endParaRPr>
          </a:p>
        </p:txBody>
      </p:sp>
      <p:sp>
        <p:nvSpPr>
          <p:cNvPr id="5" name="Rectangle 10">
            <a:extLst>
              <a:ext uri="{FF2B5EF4-FFF2-40B4-BE49-F238E27FC236}">
                <a16:creationId xmlns:a16="http://schemas.microsoft.com/office/drawing/2014/main" id="{B5A63B93-31BD-084E-BAD9-6FE0DAD2C82E}"/>
              </a:ext>
            </a:extLst>
          </p:cNvPr>
          <p:cNvSpPr/>
          <p:nvPr userDrawn="1"/>
        </p:nvSpPr>
        <p:spPr>
          <a:xfrm flipH="1">
            <a:off x="6748355" y="5525328"/>
            <a:ext cx="5443647" cy="899509"/>
          </a:xfrm>
          <a:custGeom>
            <a:avLst/>
            <a:gdLst>
              <a:gd name="connsiteX0" fmla="*/ 0 w 4961459"/>
              <a:gd name="connsiteY0" fmla="*/ 0 h 824459"/>
              <a:gd name="connsiteX1" fmla="*/ 4961459 w 4961459"/>
              <a:gd name="connsiteY1" fmla="*/ 0 h 824459"/>
              <a:gd name="connsiteX2" fmla="*/ 4961459 w 4961459"/>
              <a:gd name="connsiteY2" fmla="*/ 824459 h 824459"/>
              <a:gd name="connsiteX3" fmla="*/ 0 w 4961459"/>
              <a:gd name="connsiteY3" fmla="*/ 824459 h 824459"/>
              <a:gd name="connsiteX4" fmla="*/ 0 w 4961459"/>
              <a:gd name="connsiteY4" fmla="*/ 0 h 824459"/>
              <a:gd name="connsiteX0" fmla="*/ 0 w 4961459"/>
              <a:gd name="connsiteY0" fmla="*/ 0 h 824459"/>
              <a:gd name="connsiteX1" fmla="*/ 4961459 w 4961459"/>
              <a:gd name="connsiteY1" fmla="*/ 0 h 824459"/>
              <a:gd name="connsiteX2" fmla="*/ 4165592 w 4961459"/>
              <a:gd name="connsiteY2" fmla="*/ 824459 h 824459"/>
              <a:gd name="connsiteX3" fmla="*/ 0 w 4961459"/>
              <a:gd name="connsiteY3" fmla="*/ 824459 h 824459"/>
              <a:gd name="connsiteX4" fmla="*/ 0 w 4961459"/>
              <a:gd name="connsiteY4" fmla="*/ 0 h 8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459" h="824459">
                <a:moveTo>
                  <a:pt x="0" y="0"/>
                </a:moveTo>
                <a:lnTo>
                  <a:pt x="4961459" y="0"/>
                </a:lnTo>
                <a:lnTo>
                  <a:pt x="4165592" y="824459"/>
                </a:lnTo>
                <a:lnTo>
                  <a:pt x="0" y="824459"/>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35999" tIns="1502400" rtlCol="0" anchor="ctr"/>
          <a:lstStyle/>
          <a:p>
            <a:pPr marL="457178" indent="-457178">
              <a:lnSpc>
                <a:spcPts val="2133"/>
              </a:lnSpc>
              <a:spcAft>
                <a:spcPts val="1600"/>
              </a:spcAft>
              <a:buFont typeface="+mj-lt"/>
              <a:buAutoNum type="arabicPeriod"/>
            </a:pPr>
            <a:endParaRPr lang="en-US" sz="1867" b="1">
              <a:solidFill>
                <a:schemeClr val="accent2">
                  <a:lumMod val="20000"/>
                  <a:lumOff val="80000"/>
                </a:schemeClr>
              </a:solidFill>
              <a:latin typeface="Open Sans Light" charset="0"/>
              <a:ea typeface="Open Sans Light" charset="0"/>
              <a:cs typeface="Open Sans Light" charset="0"/>
            </a:endParaRPr>
          </a:p>
        </p:txBody>
      </p:sp>
      <p:pic>
        <p:nvPicPr>
          <p:cNvPr id="6" name="Picture 5">
            <a:extLst>
              <a:ext uri="{FF2B5EF4-FFF2-40B4-BE49-F238E27FC236}">
                <a16:creationId xmlns:a16="http://schemas.microsoft.com/office/drawing/2014/main" id="{1F7276FC-EFB9-5C4C-9610-AF20BE707E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1152" y="5593704"/>
            <a:ext cx="2791485" cy="761853"/>
          </a:xfrm>
          <a:prstGeom prst="rect">
            <a:avLst/>
          </a:prstGeom>
        </p:spPr>
      </p:pic>
      <p:sp>
        <p:nvSpPr>
          <p:cNvPr id="10" name="Text Placeholder 3">
            <a:extLst>
              <a:ext uri="{FF2B5EF4-FFF2-40B4-BE49-F238E27FC236}">
                <a16:creationId xmlns:a16="http://schemas.microsoft.com/office/drawing/2014/main" id="{E4373807-B5FB-274E-8191-6D3D63A98B98}"/>
              </a:ext>
            </a:extLst>
          </p:cNvPr>
          <p:cNvSpPr>
            <a:spLocks noGrp="1"/>
          </p:cNvSpPr>
          <p:nvPr>
            <p:ph type="body" sz="quarter" idx="12" hasCustomPrompt="1"/>
          </p:nvPr>
        </p:nvSpPr>
        <p:spPr>
          <a:xfrm>
            <a:off x="371242" y="5588496"/>
            <a:ext cx="5145617" cy="488587"/>
          </a:xfrm>
          <a:prstGeom prst="rect">
            <a:avLst/>
          </a:prstGeom>
        </p:spPr>
        <p:txBody>
          <a:bodyPr anchor="ctr">
            <a:normAutofit/>
          </a:bodyPr>
          <a:lstStyle>
            <a:lvl1pPr marL="0" indent="0" algn="l">
              <a:buNone/>
              <a:defRPr sz="16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Presenter name</a:t>
            </a:r>
          </a:p>
        </p:txBody>
      </p:sp>
      <p:sp>
        <p:nvSpPr>
          <p:cNvPr id="2" name="Title 1">
            <a:extLst>
              <a:ext uri="{FF2B5EF4-FFF2-40B4-BE49-F238E27FC236}">
                <a16:creationId xmlns:a16="http://schemas.microsoft.com/office/drawing/2014/main" id="{B3473993-FA50-4A41-AC19-3890BAF1CAFD}"/>
              </a:ext>
            </a:extLst>
          </p:cNvPr>
          <p:cNvSpPr>
            <a:spLocks noGrp="1"/>
          </p:cNvSpPr>
          <p:nvPr>
            <p:ph type="title"/>
          </p:nvPr>
        </p:nvSpPr>
        <p:spPr>
          <a:xfrm>
            <a:off x="371060" y="4256412"/>
            <a:ext cx="11451403" cy="1179684"/>
          </a:xfrm>
          <a:prstGeom prst="rect">
            <a:avLst/>
          </a:prstGeom>
        </p:spPr>
        <p:txBody>
          <a:bodyPr/>
          <a:lstStyle>
            <a:lvl1pPr>
              <a:lnSpc>
                <a:spcPct val="100000"/>
              </a:lnSpc>
              <a:defRPr sz="4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9" name="Date Placeholder 2">
            <a:extLst>
              <a:ext uri="{FF2B5EF4-FFF2-40B4-BE49-F238E27FC236}">
                <a16:creationId xmlns:a16="http://schemas.microsoft.com/office/drawing/2014/main" id="{DFC4AA45-1618-4845-AF3B-B916DAF7F252}"/>
              </a:ext>
            </a:extLst>
          </p:cNvPr>
          <p:cNvSpPr>
            <a:spLocks noGrp="1"/>
          </p:cNvSpPr>
          <p:nvPr>
            <p:ph type="dt" sz="half" idx="14"/>
          </p:nvPr>
        </p:nvSpPr>
        <p:spPr>
          <a:xfrm>
            <a:off x="371061" y="6355556"/>
            <a:ext cx="4108173" cy="350043"/>
          </a:xfrm>
          <a:prstGeom prst="rect">
            <a:avLst/>
          </a:prstGeom>
        </p:spPr>
        <p:txBody>
          <a:bodyPr/>
          <a:lstStyle>
            <a:lvl1pPr algn="l">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781767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les Cover + Partner">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5DF2C1B-AE9B-BE44-822B-2B38308E44E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
          <a:stretch/>
        </p:blipFill>
        <p:spPr>
          <a:xfrm>
            <a:off x="0" y="-1"/>
            <a:ext cx="12192000" cy="6858001"/>
          </a:xfrm>
          <a:prstGeom prst="rect">
            <a:avLst/>
          </a:prstGeom>
        </p:spPr>
      </p:pic>
      <p:sp>
        <p:nvSpPr>
          <p:cNvPr id="4" name="Rectangle 3">
            <a:extLst>
              <a:ext uri="{FF2B5EF4-FFF2-40B4-BE49-F238E27FC236}">
                <a16:creationId xmlns:a16="http://schemas.microsoft.com/office/drawing/2014/main" id="{E7354A0B-C17E-D14F-BE02-D88A99CE0CA8}"/>
              </a:ext>
            </a:extLst>
          </p:cNvPr>
          <p:cNvSpPr/>
          <p:nvPr userDrawn="1"/>
        </p:nvSpPr>
        <p:spPr>
          <a:xfrm>
            <a:off x="0" y="4063999"/>
            <a:ext cx="12192000" cy="2178756"/>
          </a:xfrm>
          <a:prstGeom prst="rect">
            <a:avLst/>
          </a:prstGeom>
          <a:solidFill>
            <a:srgbClr val="E75424">
              <a:alpha val="86000"/>
            </a:srgbClr>
          </a:solidFill>
          <a:ln w="9525" cap="flat" cmpd="sng" algn="ctr">
            <a:noFill/>
            <a:prstDash val="solid"/>
          </a:ln>
          <a:effectLst/>
        </p:spPr>
        <p:txBody>
          <a:bodyPr lIns="335999" tIns="1502400" rtlCol="0" anchor="ctr"/>
          <a:lstStyle/>
          <a:p>
            <a:pPr marL="457178" indent="-457178" defTabSz="1219140">
              <a:lnSpc>
                <a:spcPts val="2133"/>
              </a:lnSpc>
              <a:spcAft>
                <a:spcPts val="1600"/>
              </a:spcAft>
              <a:buFont typeface="+mj-lt"/>
              <a:buAutoNum type="arabicPeriod"/>
              <a:defRPr/>
            </a:pPr>
            <a:endParaRPr lang="en-US" sz="1400" b="1" kern="0">
              <a:solidFill>
                <a:srgbClr val="3A4248">
                  <a:lumMod val="20000"/>
                  <a:lumOff val="80000"/>
                </a:srgbClr>
              </a:solidFill>
              <a:latin typeface="Open Sans Light" charset="0"/>
              <a:ea typeface="Open Sans Light" charset="0"/>
              <a:cs typeface="Open Sans Light" charset="0"/>
            </a:endParaRPr>
          </a:p>
        </p:txBody>
      </p:sp>
      <p:sp>
        <p:nvSpPr>
          <p:cNvPr id="5" name="Rectangle 10">
            <a:extLst>
              <a:ext uri="{FF2B5EF4-FFF2-40B4-BE49-F238E27FC236}">
                <a16:creationId xmlns:a16="http://schemas.microsoft.com/office/drawing/2014/main" id="{B5A63B93-31BD-084E-BAD9-6FE0DAD2C82E}"/>
              </a:ext>
            </a:extLst>
          </p:cNvPr>
          <p:cNvSpPr/>
          <p:nvPr userDrawn="1"/>
        </p:nvSpPr>
        <p:spPr>
          <a:xfrm flipH="1">
            <a:off x="5410925" y="5525328"/>
            <a:ext cx="6781075" cy="899509"/>
          </a:xfrm>
          <a:custGeom>
            <a:avLst/>
            <a:gdLst>
              <a:gd name="connsiteX0" fmla="*/ 0 w 4961459"/>
              <a:gd name="connsiteY0" fmla="*/ 0 h 824459"/>
              <a:gd name="connsiteX1" fmla="*/ 4961459 w 4961459"/>
              <a:gd name="connsiteY1" fmla="*/ 0 h 824459"/>
              <a:gd name="connsiteX2" fmla="*/ 4961459 w 4961459"/>
              <a:gd name="connsiteY2" fmla="*/ 824459 h 824459"/>
              <a:gd name="connsiteX3" fmla="*/ 0 w 4961459"/>
              <a:gd name="connsiteY3" fmla="*/ 824459 h 824459"/>
              <a:gd name="connsiteX4" fmla="*/ 0 w 4961459"/>
              <a:gd name="connsiteY4" fmla="*/ 0 h 824459"/>
              <a:gd name="connsiteX0" fmla="*/ 0 w 4961459"/>
              <a:gd name="connsiteY0" fmla="*/ 0 h 824459"/>
              <a:gd name="connsiteX1" fmla="*/ 4961459 w 4961459"/>
              <a:gd name="connsiteY1" fmla="*/ 0 h 824459"/>
              <a:gd name="connsiteX2" fmla="*/ 4165592 w 4961459"/>
              <a:gd name="connsiteY2" fmla="*/ 824459 h 824459"/>
              <a:gd name="connsiteX3" fmla="*/ 0 w 4961459"/>
              <a:gd name="connsiteY3" fmla="*/ 824459 h 824459"/>
              <a:gd name="connsiteX4" fmla="*/ 0 w 4961459"/>
              <a:gd name="connsiteY4" fmla="*/ 0 h 8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459" h="824459">
                <a:moveTo>
                  <a:pt x="0" y="0"/>
                </a:moveTo>
                <a:lnTo>
                  <a:pt x="4961459" y="0"/>
                </a:lnTo>
                <a:lnTo>
                  <a:pt x="4165592" y="824459"/>
                </a:lnTo>
                <a:lnTo>
                  <a:pt x="0" y="824459"/>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35999" tIns="1502400" rtlCol="0" anchor="ctr"/>
          <a:lstStyle/>
          <a:p>
            <a:pPr marL="457178" indent="-457178">
              <a:lnSpc>
                <a:spcPts val="2133"/>
              </a:lnSpc>
              <a:spcAft>
                <a:spcPts val="1600"/>
              </a:spcAft>
              <a:buFont typeface="+mj-lt"/>
              <a:buAutoNum type="arabicPeriod"/>
            </a:pPr>
            <a:endParaRPr lang="en-US" sz="1867" b="1">
              <a:solidFill>
                <a:schemeClr val="accent2">
                  <a:lumMod val="20000"/>
                  <a:lumOff val="80000"/>
                </a:schemeClr>
              </a:solidFill>
              <a:latin typeface="Open Sans Light" charset="0"/>
              <a:ea typeface="Open Sans Light" charset="0"/>
              <a:cs typeface="Open Sans Light" charset="0"/>
            </a:endParaRPr>
          </a:p>
        </p:txBody>
      </p:sp>
      <p:pic>
        <p:nvPicPr>
          <p:cNvPr id="10" name="Picture 9">
            <a:extLst>
              <a:ext uri="{FF2B5EF4-FFF2-40B4-BE49-F238E27FC236}">
                <a16:creationId xmlns:a16="http://schemas.microsoft.com/office/drawing/2014/main" id="{46CF3B83-5FB8-3B4F-B6EC-2BD0C378B32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570273" y="5632357"/>
            <a:ext cx="2657444" cy="725271"/>
          </a:xfrm>
          <a:prstGeom prst="rect">
            <a:avLst/>
          </a:prstGeom>
        </p:spPr>
      </p:pic>
      <p:cxnSp>
        <p:nvCxnSpPr>
          <p:cNvPr id="12" name="Straight Connector 11">
            <a:extLst>
              <a:ext uri="{FF2B5EF4-FFF2-40B4-BE49-F238E27FC236}">
                <a16:creationId xmlns:a16="http://schemas.microsoft.com/office/drawing/2014/main" id="{1D37F5A4-02D6-5E4C-A308-C57259B591C6}"/>
              </a:ext>
            </a:extLst>
          </p:cNvPr>
          <p:cNvCxnSpPr/>
          <p:nvPr userDrawn="1"/>
        </p:nvCxnSpPr>
        <p:spPr>
          <a:xfrm>
            <a:off x="9365453" y="5654124"/>
            <a:ext cx="0" cy="615233"/>
          </a:xfrm>
          <a:prstGeom prst="line">
            <a:avLst/>
          </a:prstGeom>
          <a:ln w="889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3">
            <a:extLst>
              <a:ext uri="{FF2B5EF4-FFF2-40B4-BE49-F238E27FC236}">
                <a16:creationId xmlns:a16="http://schemas.microsoft.com/office/drawing/2014/main" id="{0A608921-153F-2149-8790-88C2AEB04A5C}"/>
              </a:ext>
            </a:extLst>
          </p:cNvPr>
          <p:cNvSpPr>
            <a:spLocks noGrp="1"/>
          </p:cNvSpPr>
          <p:nvPr>
            <p:ph type="body" sz="quarter" idx="12" hasCustomPrompt="1"/>
          </p:nvPr>
        </p:nvSpPr>
        <p:spPr>
          <a:xfrm>
            <a:off x="371242" y="5588496"/>
            <a:ext cx="5145617" cy="488587"/>
          </a:xfrm>
          <a:prstGeom prst="rect">
            <a:avLst/>
          </a:prstGeom>
        </p:spPr>
        <p:txBody>
          <a:bodyPr anchor="ctr">
            <a:normAutofit/>
          </a:bodyPr>
          <a:lstStyle>
            <a:lvl1pPr marL="0" indent="0" algn="l">
              <a:buNone/>
              <a:defRPr sz="16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Presenter name</a:t>
            </a:r>
          </a:p>
        </p:txBody>
      </p:sp>
      <p:sp>
        <p:nvSpPr>
          <p:cNvPr id="11" name="Title 1">
            <a:extLst>
              <a:ext uri="{FF2B5EF4-FFF2-40B4-BE49-F238E27FC236}">
                <a16:creationId xmlns:a16="http://schemas.microsoft.com/office/drawing/2014/main" id="{D838C5EF-93FD-5348-A3EE-78C65F15717C}"/>
              </a:ext>
            </a:extLst>
          </p:cNvPr>
          <p:cNvSpPr>
            <a:spLocks noGrp="1"/>
          </p:cNvSpPr>
          <p:nvPr>
            <p:ph type="title"/>
          </p:nvPr>
        </p:nvSpPr>
        <p:spPr>
          <a:xfrm>
            <a:off x="371060" y="4256412"/>
            <a:ext cx="11451403" cy="1179684"/>
          </a:xfrm>
          <a:prstGeom prst="rect">
            <a:avLst/>
          </a:prstGeom>
        </p:spPr>
        <p:txBody>
          <a:bodyPr/>
          <a:lstStyle>
            <a:lvl1pPr>
              <a:lnSpc>
                <a:spcPct val="100000"/>
              </a:lnSpc>
              <a:defRPr sz="4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3" name="Date Placeholder 2">
            <a:extLst>
              <a:ext uri="{FF2B5EF4-FFF2-40B4-BE49-F238E27FC236}">
                <a16:creationId xmlns:a16="http://schemas.microsoft.com/office/drawing/2014/main" id="{6197CC76-AB07-854F-82B3-D5A4977CA80A}"/>
              </a:ext>
            </a:extLst>
          </p:cNvPr>
          <p:cNvSpPr>
            <a:spLocks noGrp="1"/>
          </p:cNvSpPr>
          <p:nvPr>
            <p:ph type="dt" sz="half" idx="14"/>
          </p:nvPr>
        </p:nvSpPr>
        <p:spPr>
          <a:xfrm>
            <a:off x="371061" y="6355556"/>
            <a:ext cx="4108173" cy="350043"/>
          </a:xfrm>
          <a:prstGeom prst="rect">
            <a:avLst/>
          </a:prstGeom>
        </p:spPr>
        <p:txBody>
          <a:bodyPr/>
          <a:lstStyle>
            <a:lvl1pPr algn="l">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965303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image" Target="../media/image3.png"/><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759449F-6136-8C4F-A80B-5114D45490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75E60843-120B-8647-BED9-F40985B03D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947573A-FCC9-A149-A956-E14C259FC5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8E7B9-1B9C-4D1B-8E76-10A1FAD1B126}" type="datetime1">
              <a:rPr kumimoji="1" lang="zh-TW" altLang="en-US" smtClean="0"/>
              <a:t>2022/1/8</a:t>
            </a:fld>
            <a:endParaRPr kumimoji="1" lang="zh-TW" altLang="en-US"/>
          </a:p>
        </p:txBody>
      </p:sp>
      <p:sp>
        <p:nvSpPr>
          <p:cNvPr id="5" name="頁尾版面配置區 4">
            <a:extLst>
              <a:ext uri="{FF2B5EF4-FFF2-40B4-BE49-F238E27FC236}">
                <a16:creationId xmlns:a16="http://schemas.microsoft.com/office/drawing/2014/main" id="{7BEAF120-AB93-0442-AFD4-EB2D3FC94C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C10A707A-4084-DB41-A2F1-DFAD29F9B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7B402-8FD4-2946-B079-F1D34D137AAE}" type="slidenum">
              <a:rPr kumimoji="1" lang="zh-TW" altLang="en-US" smtClean="0"/>
              <a:t>‹#›</a:t>
            </a:fld>
            <a:endParaRPr kumimoji="1" lang="zh-TW" altLang="en-US"/>
          </a:p>
        </p:txBody>
      </p:sp>
    </p:spTree>
    <p:extLst>
      <p:ext uri="{BB962C8B-B14F-4D97-AF65-F5344CB8AC3E}">
        <p14:creationId xmlns:p14="http://schemas.microsoft.com/office/powerpoint/2010/main" val="243120731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63" r:id="rId4"/>
    <p:sldLayoutId id="2147483662" r:id="rId5"/>
    <p:sldLayoutId id="2147483710" r:id="rId6"/>
    <p:sldLayoutId id="2147483711"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07FC5A8-DC2F-774A-9E9B-020F4121DED8}"/>
              </a:ext>
            </a:extLst>
          </p:cNvPr>
          <p:cNvGrpSpPr/>
          <p:nvPr userDrawn="1"/>
        </p:nvGrpSpPr>
        <p:grpSpPr>
          <a:xfrm>
            <a:off x="11543132" y="-6983"/>
            <a:ext cx="661060" cy="661060"/>
            <a:chOff x="11543132" y="-6983"/>
            <a:chExt cx="661060" cy="661060"/>
          </a:xfrm>
        </p:grpSpPr>
        <p:sp>
          <p:nvSpPr>
            <p:cNvPr id="39" name="Rectangle 38">
              <a:extLst>
                <a:ext uri="{FF2B5EF4-FFF2-40B4-BE49-F238E27FC236}">
                  <a16:creationId xmlns:a16="http://schemas.microsoft.com/office/drawing/2014/main" id="{833A8D2B-5E51-5D43-A61B-87E8A0304621}"/>
                </a:ext>
              </a:extLst>
            </p:cNvPr>
            <p:cNvSpPr>
              <a:spLocks noChangeAspect="1"/>
            </p:cNvSpPr>
            <p:nvPr userDrawn="1"/>
          </p:nvSpPr>
          <p:spPr>
            <a:xfrm>
              <a:off x="11543132" y="-6983"/>
              <a:ext cx="661060" cy="661060"/>
            </a:xfrm>
            <a:prstGeom prst="rect">
              <a:avLst/>
            </a:prstGeom>
            <a:solidFill>
              <a:srgbClr val="E75424"/>
            </a:solidFill>
            <a:ln w="9525" cap="flat" cmpd="sng" algn="ctr">
              <a:noFill/>
              <a:prstDash val="solid"/>
            </a:ln>
            <a:effectLst/>
          </p:spPr>
          <p:txBody>
            <a:bodyPr rtlCol="0" anchor="b"/>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charset="0"/>
                <a:ea typeface="+mn-ea"/>
                <a:cs typeface="Open Sans Light" charset="0"/>
              </a:endParaRPr>
            </a:p>
          </p:txBody>
        </p:sp>
        <p:pic>
          <p:nvPicPr>
            <p:cNvPr id="12" name="Picture 11" descr="A close up of a logo&#10;&#10;Description automatically generated">
              <a:extLst>
                <a:ext uri="{FF2B5EF4-FFF2-40B4-BE49-F238E27FC236}">
                  <a16:creationId xmlns:a16="http://schemas.microsoft.com/office/drawing/2014/main" id="{91C5E75D-51EB-2948-ACD8-4215D14591A6}"/>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11672895" y="94947"/>
              <a:ext cx="401533" cy="457200"/>
            </a:xfrm>
            <a:prstGeom prst="rect">
              <a:avLst/>
            </a:prstGeom>
          </p:spPr>
        </p:pic>
      </p:grpSp>
      <p:sp>
        <p:nvSpPr>
          <p:cNvPr id="18" name="Slide Number Placeholder 17">
            <a:extLst>
              <a:ext uri="{FF2B5EF4-FFF2-40B4-BE49-F238E27FC236}">
                <a16:creationId xmlns:a16="http://schemas.microsoft.com/office/drawing/2014/main" id="{99DA58B9-427C-F248-8F71-C2B228A7DCB9}"/>
              </a:ext>
            </a:extLst>
          </p:cNvPr>
          <p:cNvSpPr>
            <a:spLocks noGrp="1"/>
          </p:cNvSpPr>
          <p:nvPr>
            <p:ph type="sldNum" sz="quarter" idx="4"/>
          </p:nvPr>
        </p:nvSpPr>
        <p:spPr>
          <a:xfrm>
            <a:off x="11746992" y="6492875"/>
            <a:ext cx="457200" cy="365125"/>
          </a:xfrm>
          <a:prstGeom prst="rect">
            <a:avLst/>
          </a:prstGeom>
        </p:spPr>
        <p:txBody>
          <a:bodyPr vert="horz" lIns="91440" tIns="45720" rIns="91440" bIns="45720" rtlCol="0" anchor="ctr"/>
          <a:lstStyle>
            <a:lvl1pPr algn="ctr">
              <a:defRPr sz="1000" b="0" i="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FCD4D030-AEDA-C64C-84A4-1E571AB05A7E}" type="slidenum">
              <a:rPr lang="en-US" smtClean="0"/>
              <a:pPr/>
              <a:t>‹#›</a:t>
            </a:fld>
            <a:endParaRPr lang="en-US"/>
          </a:p>
        </p:txBody>
      </p:sp>
    </p:spTree>
    <p:extLst>
      <p:ext uri="{BB962C8B-B14F-4D97-AF65-F5344CB8AC3E}">
        <p14:creationId xmlns:p14="http://schemas.microsoft.com/office/powerpoint/2010/main" val="287729801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96">
          <p15:clr>
            <a:srgbClr val="F26B43"/>
          </p15:clr>
        </p15:guide>
        <p15:guide id="2" pos="384">
          <p15:clr>
            <a:srgbClr val="F26B43"/>
          </p15:clr>
        </p15:guide>
        <p15:guide id="3" orient="horz" pos="1049">
          <p15:clr>
            <a:srgbClr val="F26B43"/>
          </p15:clr>
        </p15:guide>
        <p15:guide id="5" orient="horz" pos="3929">
          <p15:clr>
            <a:srgbClr val="F26B43"/>
          </p15:clr>
        </p15:guide>
        <p15:guide id="6" orient="horz" pos="2160">
          <p15:clr>
            <a:srgbClr val="F26B43"/>
          </p15:clr>
        </p15:guide>
        <p15:guide id="7"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hyperlink" Target="https://ithelp.ithome.com.tw/articles/10216054" TargetMode="External"/><Relationship Id="rId2" Type="http://schemas.openxmlformats.org/officeDocument/2006/relationships/notesSlide" Target="../notesSlides/notesSlide100.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hyperlink" Target="https://cc0.wfublog.com/" TargetMode="External"/><Relationship Id="rId5" Type="http://schemas.openxmlformats.org/officeDocument/2006/relationships/image" Target="../media/image121.jpeg"/><Relationship Id="rId4" Type="http://schemas.openxmlformats.org/officeDocument/2006/relationships/image" Target="../media/image120.jpeg"/></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teachablemachine.withgoogle.com/" TargetMode="External"/><Relationship Id="rId5" Type="http://schemas.openxmlformats.org/officeDocument/2006/relationships/image" Target="../media/image123.png"/><Relationship Id="rId4"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1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9.xml"/><Relationship Id="rId1" Type="http://schemas.openxmlformats.org/officeDocument/2006/relationships/slideLayout" Target="../slideLayouts/slideLayout4.xml"/><Relationship Id="rId4" Type="http://schemas.openxmlformats.org/officeDocument/2006/relationships/hyperlink" Target="https://teachablemachine.withgoogle.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10.xml"/><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111.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128.gif"/></Relationships>
</file>

<file path=ppt/slides/_rels/slide112.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29.gif"/></Relationships>
</file>

<file path=ppt/slides/_rels/slide113.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30.gif"/></Relationships>
</file>

<file path=ppt/slides/_rels/slide114.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115.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132.gif"/></Relationships>
</file>

<file path=ppt/slides/_rels/slide116.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129.gif"/></Relationships>
</file>

<file path=ppt/slides/_rels/slide117.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17.xml"/><Relationship Id="rId1" Type="http://schemas.openxmlformats.org/officeDocument/2006/relationships/slideLayout" Target="../slideLayouts/slideLayout4.xml"/><Relationship Id="rId4" Type="http://schemas.openxmlformats.org/officeDocument/2006/relationships/image" Target="../media/image133.gif"/></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hyperlink" Target="https://zhuanlan.zhihu.com/p/172121380"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www.ithome.com.tw/news/107617" TargetMode="External"/><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hyperlink" Target="https://kknews.cc/news/4j6ze8g.html"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news.housefun.com.tw/news/article/140580138031.html" TargetMode="External"/><Relationship Id="rId2" Type="http://schemas.openxmlformats.org/officeDocument/2006/relationships/notesSlide" Target="../notesSlides/notesSlide124.xml"/><Relationship Id="rId1"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28.xml"/><Relationship Id="rId1" Type="http://schemas.openxmlformats.org/officeDocument/2006/relationships/slideLayout" Target="../slideLayouts/slideLayout3.xml"/><Relationship Id="rId6" Type="http://schemas.openxmlformats.org/officeDocument/2006/relationships/hyperlink" Target="https://sites.google.com/a/skes.ntpc.edu.tw/60418li-yu-han/wo-de-xi-hao/mayday-wu-yue-tian" TargetMode="External"/><Relationship Id="rId5" Type="http://schemas.openxmlformats.org/officeDocument/2006/relationships/image" Target="../media/image144.png"/><Relationship Id="rId4" Type="http://schemas.openxmlformats.org/officeDocument/2006/relationships/image" Target="../media/image143.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3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30.xml"/><Relationship Id="rId1" Type="http://schemas.openxmlformats.org/officeDocument/2006/relationships/slideLayout" Target="../slideLayouts/slideLayout3.xml"/><Relationship Id="rId5" Type="http://schemas.openxmlformats.org/officeDocument/2006/relationships/hyperlink" Target="https://www.money.com.tw/magezine/article/31" TargetMode="External"/><Relationship Id="rId4" Type="http://schemas.openxmlformats.org/officeDocument/2006/relationships/hyperlink" Target="https://oosga.com/thinking/difference-between-supervised-learning-and-unsupervised-learning/"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38.xml"/><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png"/></Relationships>
</file>

<file path=ppt/slides/_rels/slide139.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notesSlide" Target="../notesSlides/notesSlide139.xml"/><Relationship Id="rId1" Type="http://schemas.openxmlformats.org/officeDocument/2006/relationships/slideLayout" Target="../slideLayouts/slideLayout3.xml"/><Relationship Id="rId4" Type="http://schemas.openxmlformats.org/officeDocument/2006/relationships/image" Target="../media/image190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3.xml"/><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1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4.xml"/><Relationship Id="rId1" Type="http://schemas.openxmlformats.org/officeDocument/2006/relationships/slideLayout" Target="../slideLayouts/slideLayout4.xml"/><Relationship Id="rId5" Type="http://schemas.openxmlformats.org/officeDocument/2006/relationships/image" Target="../media/image161.png"/><Relationship Id="rId4" Type="http://schemas.openxmlformats.org/officeDocument/2006/relationships/image" Target="../media/image160.png"/></Relationships>
</file>

<file path=ppt/slides/_rels/slide14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45.xml"/><Relationship Id="rId1" Type="http://schemas.openxmlformats.org/officeDocument/2006/relationships/slideLayout" Target="../slideLayouts/slideLayout4.xml"/><Relationship Id="rId4" Type="http://schemas.openxmlformats.org/officeDocument/2006/relationships/image" Target="../media/image163.png"/></Relationships>
</file>

<file path=ppt/slides/_rels/slide14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6.xml"/><Relationship Id="rId1" Type="http://schemas.openxmlformats.org/officeDocument/2006/relationships/slideLayout" Target="../slideLayouts/slideLayout4.xml"/><Relationship Id="rId5" Type="http://schemas.openxmlformats.org/officeDocument/2006/relationships/image" Target="../media/image164.png"/><Relationship Id="rId4" Type="http://schemas.openxmlformats.org/officeDocument/2006/relationships/image" Target="../media/image160.png"/></Relationships>
</file>

<file path=ppt/slides/_rels/slide1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47.xml"/><Relationship Id="rId1" Type="http://schemas.openxmlformats.org/officeDocument/2006/relationships/slideLayout" Target="../slideLayouts/slideLayout4.xml"/><Relationship Id="rId5" Type="http://schemas.openxmlformats.org/officeDocument/2006/relationships/image" Target="../media/image167.png"/><Relationship Id="rId4" Type="http://schemas.openxmlformats.org/officeDocument/2006/relationships/image" Target="../media/image166.png"/></Relationships>
</file>

<file path=ppt/slides/_rels/slide1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59.xml"/><Relationship Id="rId1" Type="http://schemas.openxmlformats.org/officeDocument/2006/relationships/slideLayout" Target="../slideLayouts/slideLayout4.xml"/><Relationship Id="rId4" Type="http://schemas.openxmlformats.org/officeDocument/2006/relationships/image" Target="../media/image173.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0.xml"/><Relationship Id="rId1" Type="http://schemas.openxmlformats.org/officeDocument/2006/relationships/slideLayout" Target="../slideLayouts/slideLayout4.xml"/><Relationship Id="rId5" Type="http://schemas.openxmlformats.org/officeDocument/2006/relationships/image" Target="../media/image176.png"/><Relationship Id="rId4" Type="http://schemas.openxmlformats.org/officeDocument/2006/relationships/image" Target="../media/image175.png"/></Relationships>
</file>

<file path=ppt/slides/_rels/slide16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1.xml"/><Relationship Id="rId1" Type="http://schemas.openxmlformats.org/officeDocument/2006/relationships/slideLayout" Target="../slideLayouts/slideLayout4.xml"/><Relationship Id="rId5" Type="http://schemas.openxmlformats.org/officeDocument/2006/relationships/image" Target="../media/image179.png"/><Relationship Id="rId4" Type="http://schemas.openxmlformats.org/officeDocument/2006/relationships/image" Target="../media/image178.png"/></Relationships>
</file>

<file path=ppt/slides/_rels/slide1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2.xml"/><Relationship Id="rId1" Type="http://schemas.openxmlformats.org/officeDocument/2006/relationships/slideLayout" Target="../slideLayouts/slideLayout4.xml"/><Relationship Id="rId5" Type="http://schemas.openxmlformats.org/officeDocument/2006/relationships/image" Target="../media/image180.png"/><Relationship Id="rId4" Type="http://schemas.openxmlformats.org/officeDocument/2006/relationships/image" Target="../media/image160.png"/></Relationships>
</file>

<file path=ppt/slides/_rels/slide16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63.xml"/><Relationship Id="rId1" Type="http://schemas.openxmlformats.org/officeDocument/2006/relationships/slideLayout" Target="../slideLayouts/slideLayout4.xml"/><Relationship Id="rId4" Type="http://schemas.openxmlformats.org/officeDocument/2006/relationships/image" Target="../media/image182.png"/></Relationships>
</file>

<file path=ppt/slides/_rels/slide16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64.xml"/><Relationship Id="rId1" Type="http://schemas.openxmlformats.org/officeDocument/2006/relationships/slideLayout" Target="../slideLayouts/slideLayout4.xml"/><Relationship Id="rId4" Type="http://schemas.openxmlformats.org/officeDocument/2006/relationships/image" Target="../media/image184.png"/></Relationships>
</file>

<file path=ppt/slides/_rels/slide16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65.xml"/><Relationship Id="rId1" Type="http://schemas.openxmlformats.org/officeDocument/2006/relationships/slideLayout" Target="../slideLayouts/slideLayout4.xml"/><Relationship Id="rId4" Type="http://schemas.openxmlformats.org/officeDocument/2006/relationships/image" Target="../media/image186.png"/></Relationships>
</file>

<file path=ppt/slides/_rels/slide16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67.xml"/><Relationship Id="rId1" Type="http://schemas.openxmlformats.org/officeDocument/2006/relationships/slideLayout" Target="../slideLayouts/slideLayout5.xml"/><Relationship Id="rId4" Type="http://schemas.openxmlformats.org/officeDocument/2006/relationships/image" Target="../media/image189.png"/></Relationships>
</file>

<file path=ppt/slides/_rels/slide16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69.xml"/><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70.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71.xml"/><Relationship Id="rId1" Type="http://schemas.openxmlformats.org/officeDocument/2006/relationships/slideLayout" Target="../slideLayouts/slideLayout4.xml"/><Relationship Id="rId4" Type="http://schemas.openxmlformats.org/officeDocument/2006/relationships/image" Target="../media/image195.png"/></Relationships>
</file>

<file path=ppt/slides/_rels/slide1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74.xml"/><Relationship Id="rId1" Type="http://schemas.openxmlformats.org/officeDocument/2006/relationships/slideLayout" Target="../slideLayouts/slideLayout3.xml"/><Relationship Id="rId4" Type="http://schemas.openxmlformats.org/officeDocument/2006/relationships/image" Target="../media/image198.png"/></Relationships>
</file>

<file path=ppt/slides/_rels/slide175.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920.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930.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image" Target="../media/image202.emf"/></Relationships>
</file>

<file path=ppt/slides/_rels/slide182.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3.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hyperlink" Target="https://trends.google.com.tw/trends/?geo=TW" TargetMode="External"/><Relationship Id="rId7" Type="http://schemas.openxmlformats.org/officeDocument/2006/relationships/image" Target="../media/image228.png"/><Relationship Id="rId2" Type="http://schemas.openxmlformats.org/officeDocument/2006/relationships/notesSlide" Target="../notesSlides/notesSlide204.xml"/><Relationship Id="rId1" Type="http://schemas.openxmlformats.org/officeDocument/2006/relationships/slideLayout" Target="../slideLayouts/slideLayout3.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image" Target="../media/image233.png"/><Relationship Id="rId4" Type="http://schemas.openxmlformats.org/officeDocument/2006/relationships/image" Target="../media/image232.png"/></Relationships>
</file>

<file path=ppt/slides/_rels/slide20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07.xml"/><Relationship Id="rId1" Type="http://schemas.openxmlformats.org/officeDocument/2006/relationships/slideLayout" Target="../slideLayouts/slideLayout3.xml"/><Relationship Id="rId4" Type="http://schemas.openxmlformats.org/officeDocument/2006/relationships/image" Target="../media/image235.png"/></Relationships>
</file>

<file path=ppt/slides/_rels/slide20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08.xml"/><Relationship Id="rId1" Type="http://schemas.openxmlformats.org/officeDocument/2006/relationships/slideLayout" Target="../slideLayouts/slideLayout3.xml"/><Relationship Id="rId4" Type="http://schemas.openxmlformats.org/officeDocument/2006/relationships/image" Target="../media/image2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rapidminer.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7.sv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7.sv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2.png"/><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oosga.com/thinking/difference-between-supervised-learning-and-unsupervised-learning/" TargetMode="External"/><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www.kaggle.com/mysarahmadbhat/lung-cancer" TargetMode="External"/><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2.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93.xml.rels><?xml version="1.0" encoding="UTF-8" standalone="yes"?>
<Relationships xmlns="http://schemas.openxmlformats.org/package/2006/relationships"><Relationship Id="rId3" Type="http://schemas.openxmlformats.org/officeDocument/2006/relationships/hyperlink" Target="https://www.kaggle.com/tolgahancepel/toyota-corolla" TargetMode="External"/><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34F23BE-4744-420A-8E95-0530F1063716}"/>
              </a:ext>
            </a:extLst>
          </p:cNvPr>
          <p:cNvSpPr>
            <a:spLocks noGrp="1"/>
          </p:cNvSpPr>
          <p:nvPr>
            <p:ph type="ctrTitle"/>
          </p:nvPr>
        </p:nvSpPr>
        <p:spPr/>
        <p:txBody>
          <a:bodyPr/>
          <a:lstStyle/>
          <a:p>
            <a:r>
              <a:rPr lang="zh-TW" altLang="en-US" dirty="0">
                <a:sym typeface="+mn-ea"/>
              </a:rPr>
              <a:t>Rapid</a:t>
            </a:r>
            <a:r>
              <a:rPr lang="en-US" altLang="zh-TW" dirty="0">
                <a:sym typeface="+mn-ea"/>
              </a:rPr>
              <a:t>M</a:t>
            </a:r>
            <a:r>
              <a:rPr lang="zh-TW" altLang="en-US" dirty="0">
                <a:sym typeface="+mn-ea"/>
              </a:rPr>
              <a:t>iner</a:t>
            </a:r>
            <a:br>
              <a:rPr lang="en-US" altLang="zh-TW" dirty="0">
                <a:sym typeface="+mn-ea"/>
              </a:rPr>
            </a:br>
            <a:r>
              <a:rPr lang="zh-TW" altLang="en-US" dirty="0">
                <a:sym typeface="+mn-ea"/>
              </a:rPr>
              <a:t>分析環境建置</a:t>
            </a:r>
            <a:endParaRPr lang="zh-TW" altLang="en-US" dirty="0"/>
          </a:p>
        </p:txBody>
      </p:sp>
      <p:sp>
        <p:nvSpPr>
          <p:cNvPr id="4" name="文字版面配置區 3">
            <a:extLst>
              <a:ext uri="{FF2B5EF4-FFF2-40B4-BE49-F238E27FC236}">
                <a16:creationId xmlns:a16="http://schemas.microsoft.com/office/drawing/2014/main" id="{0F9DE38F-6134-4070-813A-F754E3CFB6F5}"/>
              </a:ext>
            </a:extLst>
          </p:cNvPr>
          <p:cNvSpPr>
            <a:spLocks noGrp="1"/>
          </p:cNvSpPr>
          <p:nvPr>
            <p:ph type="body" sz="quarter" idx="11"/>
          </p:nvPr>
        </p:nvSpPr>
        <p:spPr/>
        <p:txBody>
          <a:bodyPr/>
          <a:lstStyle/>
          <a:p>
            <a:r>
              <a:rPr lang="zh-TW" altLang="en-US" dirty="0"/>
              <a:t>主題 </a:t>
            </a:r>
            <a:r>
              <a:rPr lang="en-US" altLang="zh-TW" dirty="0"/>
              <a:t>1</a:t>
            </a:r>
            <a:endParaRPr lang="zh-TW" altLang="en-US" dirty="0"/>
          </a:p>
        </p:txBody>
      </p:sp>
      <p:sp>
        <p:nvSpPr>
          <p:cNvPr id="5" name="副標題 1">
            <a:extLst>
              <a:ext uri="{FF2B5EF4-FFF2-40B4-BE49-F238E27FC236}">
                <a16:creationId xmlns:a16="http://schemas.microsoft.com/office/drawing/2014/main" id="{7DBE9366-7B24-4764-B2BE-58336EF3A70F}"/>
              </a:ext>
            </a:extLst>
          </p:cNvPr>
          <p:cNvSpPr txBox="1">
            <a:spLocks/>
          </p:cNvSpPr>
          <p:nvPr/>
        </p:nvSpPr>
        <p:spPr>
          <a:xfrm>
            <a:off x="1357311" y="4461114"/>
            <a:ext cx="9782175" cy="2482611"/>
          </a:xfrm>
          <a:prstGeom prst="rect">
            <a:avLst/>
          </a:prstGeom>
        </p:spPr>
        <p:txBody>
          <a:bodyPr vert="horz" lIns="91440" tIns="45720" rIns="91440" bIns="45720" rtlCol="0">
            <a:normAutofit/>
          </a:bodyPr>
          <a:lstStyle>
            <a:lvl1pPr marL="342900" indent="-342900" algn="ctr" defTabSz="914400" rtl="0" eaLnBrk="1" latinLnBrk="0" hangingPunct="1">
              <a:lnSpc>
                <a:spcPct val="150000"/>
              </a:lnSpc>
              <a:spcBef>
                <a:spcPts val="1000"/>
              </a:spcBef>
              <a:buFont typeface="Wingdings" panose="05000000000000000000" pitchFamily="2" charset="2"/>
              <a:buChar char="ü"/>
              <a:defRPr sz="2800" b="1"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en-US" altLang="zh-TW" dirty="0">
                <a:sym typeface="+mn-ea"/>
              </a:rPr>
              <a:t>RapidMiner</a:t>
            </a:r>
            <a:r>
              <a:rPr kumimoji="1" lang="zh-TW" altLang="en-US" dirty="0">
                <a:sym typeface="+mn-ea"/>
              </a:rPr>
              <a:t>教育授權及簡介</a:t>
            </a:r>
            <a:endParaRPr kumimoji="1" lang="zh-TW" altLang="en-US" dirty="0"/>
          </a:p>
          <a:p>
            <a:r>
              <a:rPr kumimoji="1" lang="zh-TW" altLang="en-US" dirty="0">
                <a:sym typeface="+mn-ea"/>
              </a:rPr>
              <a:t>軟體安裝及環境設定</a:t>
            </a:r>
            <a:endParaRPr lang="zh-TW" altLang="en-US" dirty="0"/>
          </a:p>
        </p:txBody>
      </p:sp>
    </p:spTree>
    <p:extLst>
      <p:ext uri="{BB962C8B-B14F-4D97-AF65-F5344CB8AC3E}">
        <p14:creationId xmlns:p14="http://schemas.microsoft.com/office/powerpoint/2010/main" val="361505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DD5917-1A5D-45C7-A54A-8EAF08764028}"/>
              </a:ext>
            </a:extLst>
          </p:cNvPr>
          <p:cNvSpPr>
            <a:spLocks noGrp="1"/>
          </p:cNvSpPr>
          <p:nvPr>
            <p:ph type="title"/>
          </p:nvPr>
        </p:nvSpPr>
        <p:spPr/>
        <p:txBody>
          <a:bodyPr/>
          <a:lstStyle/>
          <a:p>
            <a:r>
              <a:rPr lang="zh-TW" altLang="en-US" dirty="0"/>
              <a:t>資料來源</a:t>
            </a:r>
            <a:r>
              <a:rPr lang="en-US" altLang="zh-TW" dirty="0"/>
              <a:t>-</a:t>
            </a:r>
            <a:r>
              <a:rPr lang="zh-TW" altLang="en-US" dirty="0"/>
              <a:t>大數據猜測</a:t>
            </a:r>
          </a:p>
        </p:txBody>
      </p:sp>
      <p:pic>
        <p:nvPicPr>
          <p:cNvPr id="4" name="Google Shape;580;g1098fc8e051_4_0">
            <a:extLst>
              <a:ext uri="{FF2B5EF4-FFF2-40B4-BE49-F238E27FC236}">
                <a16:creationId xmlns:a16="http://schemas.microsoft.com/office/drawing/2014/main" id="{EE0608A8-CA5F-4A04-A3EA-7B6A91416521}"/>
              </a:ext>
            </a:extLst>
          </p:cNvPr>
          <p:cNvPicPr preferRelativeResize="0"/>
          <p:nvPr/>
        </p:nvPicPr>
        <p:blipFill rotWithShape="1">
          <a:blip r:embed="rId3">
            <a:alphaModFix/>
          </a:blip>
          <a:srcRect/>
          <a:stretch/>
        </p:blipFill>
        <p:spPr>
          <a:xfrm>
            <a:off x="443883" y="2085757"/>
            <a:ext cx="5810066" cy="2817882"/>
          </a:xfrm>
          <a:prstGeom prst="rect">
            <a:avLst/>
          </a:prstGeom>
          <a:noFill/>
          <a:ln>
            <a:noFill/>
          </a:ln>
        </p:spPr>
      </p:pic>
      <p:pic>
        <p:nvPicPr>
          <p:cNvPr id="5" name="Google Shape;581;g1098fc8e051_4_0">
            <a:extLst>
              <a:ext uri="{FF2B5EF4-FFF2-40B4-BE49-F238E27FC236}">
                <a16:creationId xmlns:a16="http://schemas.microsoft.com/office/drawing/2014/main" id="{D8BDB3AA-7459-47A2-8969-70C455F81933}"/>
              </a:ext>
            </a:extLst>
          </p:cNvPr>
          <p:cNvPicPr preferRelativeResize="0"/>
          <p:nvPr/>
        </p:nvPicPr>
        <p:blipFill rotWithShape="1">
          <a:blip r:embed="rId4">
            <a:alphaModFix/>
          </a:blip>
          <a:srcRect/>
          <a:stretch/>
        </p:blipFill>
        <p:spPr>
          <a:xfrm>
            <a:off x="6023268" y="2085757"/>
            <a:ext cx="5171474" cy="2817882"/>
          </a:xfrm>
          <a:prstGeom prst="rect">
            <a:avLst/>
          </a:prstGeom>
          <a:noFill/>
          <a:ln>
            <a:noFill/>
          </a:ln>
        </p:spPr>
      </p:pic>
    </p:spTree>
    <p:extLst>
      <p:ext uri="{BB962C8B-B14F-4D97-AF65-F5344CB8AC3E}">
        <p14:creationId xmlns:p14="http://schemas.microsoft.com/office/powerpoint/2010/main" val="7178764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a:xfrm>
            <a:off x="1676400" y="29879"/>
            <a:ext cx="9677400" cy="1325563"/>
          </a:xfrm>
        </p:spPr>
        <p:txBody>
          <a:bodyPr/>
          <a:lstStyle/>
          <a:p>
            <a:r>
              <a:rPr lang="zh-TW" altLang="en-US" dirty="0"/>
              <a:t>評估模型 </a:t>
            </a:r>
            <a:r>
              <a:rPr lang="en-US" altLang="zh-TW" dirty="0"/>
              <a:t>-</a:t>
            </a:r>
            <a:r>
              <a:rPr lang="zh-TW" altLang="en-US" dirty="0"/>
              <a:t> </a:t>
            </a:r>
            <a:r>
              <a:rPr lang="zh-TW" altLang="en-US" sz="4000" dirty="0"/>
              <a:t>均方誤差、均方根誤差</a:t>
            </a:r>
            <a:endParaRPr lang="zh-TW" altLang="en-US" dirty="0"/>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sz="1800" dirty="0"/>
              <a:t>Square error</a:t>
            </a:r>
            <a:r>
              <a:rPr lang="zh-TW" altLang="en-US" sz="1800" dirty="0"/>
              <a:t>、</a:t>
            </a:r>
            <a:r>
              <a:rPr lang="en-US" altLang="zh-TW" sz="1800" dirty="0"/>
              <a:t> Root mean square error</a:t>
            </a:r>
            <a:r>
              <a:rPr lang="zh-TW" altLang="en-US" sz="1800" dirty="0"/>
              <a:t> </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p:txBody>
          <a:bodyPr>
            <a:normAutofit/>
          </a:bodyPr>
          <a:lstStyle/>
          <a:p>
            <a:r>
              <a:rPr lang="en-US" altLang="zh-TW" dirty="0"/>
              <a:t>Squared error </a:t>
            </a:r>
            <a:r>
              <a:rPr lang="zh-TW" altLang="en-US" dirty="0"/>
              <a:t>均方誤差</a:t>
            </a:r>
            <a:endParaRPr lang="en-US" altLang="zh-TW" dirty="0"/>
          </a:p>
          <a:p>
            <a:pPr marL="230400" indent="0">
              <a:buNone/>
            </a:pPr>
            <a:r>
              <a:rPr lang="zh-TW" altLang="en-US" sz="1800" dirty="0">
                <a:solidFill>
                  <a:srgbClr val="000000"/>
                </a:solidFill>
                <a:latin typeface="Arial" panose="020B0604020202020204" pitchFamily="34" charset="0"/>
              </a:rPr>
              <a:t>均方誤差 </a:t>
            </a:r>
            <a:r>
              <a:rPr lang="en-US" altLang="zh-TW" sz="1800" dirty="0">
                <a:solidFill>
                  <a:srgbClr val="000000"/>
                </a:solidFill>
                <a:latin typeface="Arial" panose="020B0604020202020204" pitchFamily="34" charset="0"/>
              </a:rPr>
              <a:t>(MSE) </a:t>
            </a:r>
            <a:r>
              <a:rPr lang="zh-TW" altLang="en-US" sz="1800" dirty="0">
                <a:solidFill>
                  <a:srgbClr val="000000"/>
                </a:solidFill>
                <a:latin typeface="Arial" panose="020B0604020202020204" pitchFamily="34" charset="0"/>
              </a:rPr>
              <a:t>是最常用的迴歸損失函數，計算方法是求預測值與真實值之間距離的平方和，愈小表示模型愈準確</a:t>
            </a:r>
            <a:endParaRPr lang="en-US" altLang="zh-TW" sz="1800" dirty="0">
              <a:solidFill>
                <a:srgbClr val="000000"/>
              </a:solidFill>
              <a:latin typeface="Arial" panose="020B0604020202020204" pitchFamily="34" charset="0"/>
            </a:endParaRPr>
          </a:p>
          <a:p>
            <a:r>
              <a:rPr lang="en-US" altLang="zh-TW" dirty="0"/>
              <a:t>RMSE </a:t>
            </a:r>
            <a:r>
              <a:rPr lang="zh-TW" altLang="en-US" dirty="0"/>
              <a:t>均方根誤差</a:t>
            </a:r>
            <a:endParaRPr lang="en-US" altLang="zh-TW" dirty="0"/>
          </a:p>
          <a:p>
            <a:pPr marL="230400" indent="0">
              <a:buNone/>
            </a:pPr>
            <a:r>
              <a:rPr lang="en-US" altLang="zh-TW" sz="1800" b="0" i="0" u="none" strike="noStrike" dirty="0">
                <a:solidFill>
                  <a:srgbClr val="000000"/>
                </a:solidFill>
                <a:effectLst/>
                <a:latin typeface="Arial" panose="020B0604020202020204" pitchFamily="34" charset="0"/>
              </a:rPr>
              <a:t>(MSE)</a:t>
            </a:r>
            <a:r>
              <a:rPr lang="zh-TW" altLang="en-US" sz="1800" b="0" i="0" u="none" strike="noStrike" dirty="0">
                <a:solidFill>
                  <a:srgbClr val="000000"/>
                </a:solidFill>
                <a:effectLst/>
                <a:latin typeface="Arial" panose="020B0604020202020204" pitchFamily="34" charset="0"/>
              </a:rPr>
              <a:t>開根號</a:t>
            </a:r>
            <a:r>
              <a:rPr lang="zh-TW" altLang="en-US" sz="1800" dirty="0">
                <a:solidFill>
                  <a:srgbClr val="000000"/>
                </a:solidFill>
                <a:latin typeface="Arial" panose="020B0604020202020204" pitchFamily="34" charset="0"/>
              </a:rPr>
              <a:t>，</a:t>
            </a:r>
            <a:r>
              <a:rPr lang="en-US" altLang="zh-TW" sz="1800" dirty="0">
                <a:solidFill>
                  <a:srgbClr val="000000"/>
                </a:solidFill>
                <a:latin typeface="Arial" panose="020B0604020202020204" pitchFamily="34" charset="0"/>
              </a:rPr>
              <a:t>RMSE</a:t>
            </a:r>
            <a:r>
              <a:rPr lang="zh-TW" altLang="en-US" sz="1800" dirty="0">
                <a:solidFill>
                  <a:srgbClr val="000000"/>
                </a:solidFill>
                <a:latin typeface="Arial" panose="020B0604020202020204" pitchFamily="34" charset="0"/>
              </a:rPr>
              <a:t>是預測值與真實值的誤差平方根的均值，用來衡量觀測值同真值之間的偏差</a:t>
            </a:r>
            <a:endParaRPr lang="en-US" altLang="zh-TW" sz="1800" dirty="0">
              <a:solidFill>
                <a:srgbClr val="000000"/>
              </a:solidFill>
              <a:latin typeface="Arial" panose="020B0604020202020204" pitchFamily="34" charset="0"/>
            </a:endParaRPr>
          </a:p>
          <a:p>
            <a:endParaRPr lang="en-US" altLang="zh-TW" sz="2400" dirty="0"/>
          </a:p>
          <a:p>
            <a:endParaRPr lang="en-US" altLang="zh-TW" sz="2400"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r>
              <a:rPr lang="zh-TW" altLang="en-US" dirty="0"/>
              <a:t>資料來源：</a:t>
            </a:r>
            <a:r>
              <a:rPr lang="en-US" altLang="zh-TW" dirty="0">
                <a:hlinkClick r:id="rId3"/>
              </a:rPr>
              <a:t>https://ithelp.ithome.com.tw/articles/10216054</a:t>
            </a:r>
            <a:endParaRPr lang="en-US" altLang="zh-TW" dirty="0"/>
          </a:p>
          <a:p>
            <a:endParaRPr lang="zh-TW" altLang="en-US" dirty="0"/>
          </a:p>
        </p:txBody>
      </p:sp>
      <p:pic>
        <p:nvPicPr>
          <p:cNvPr id="5" name="圖片 4">
            <a:extLst>
              <a:ext uri="{FF2B5EF4-FFF2-40B4-BE49-F238E27FC236}">
                <a16:creationId xmlns:a16="http://schemas.microsoft.com/office/drawing/2014/main" id="{CB384BA3-08D5-4E7A-AEB5-51963A1F015D}"/>
              </a:ext>
            </a:extLst>
          </p:cNvPr>
          <p:cNvPicPr>
            <a:picLocks noChangeAspect="1"/>
          </p:cNvPicPr>
          <p:nvPr/>
        </p:nvPicPr>
        <p:blipFill>
          <a:blip r:embed="rId4"/>
          <a:stretch>
            <a:fillRect/>
          </a:stretch>
        </p:blipFill>
        <p:spPr>
          <a:xfrm>
            <a:off x="9533541" y="211647"/>
            <a:ext cx="1533525" cy="962025"/>
          </a:xfrm>
          <a:prstGeom prst="rect">
            <a:avLst/>
          </a:prstGeom>
        </p:spPr>
      </p:pic>
      <p:pic>
        <p:nvPicPr>
          <p:cNvPr id="14" name="圖片 13">
            <a:extLst>
              <a:ext uri="{FF2B5EF4-FFF2-40B4-BE49-F238E27FC236}">
                <a16:creationId xmlns:a16="http://schemas.microsoft.com/office/drawing/2014/main" id="{8340FB31-40E1-46E5-96E4-2EF93C54A2F6}"/>
              </a:ext>
            </a:extLst>
          </p:cNvPr>
          <p:cNvPicPr>
            <a:picLocks noChangeAspect="1"/>
          </p:cNvPicPr>
          <p:nvPr/>
        </p:nvPicPr>
        <p:blipFill>
          <a:blip r:embed="rId5"/>
          <a:stretch>
            <a:fillRect/>
          </a:stretch>
        </p:blipFill>
        <p:spPr>
          <a:xfrm>
            <a:off x="888441" y="3634650"/>
            <a:ext cx="4758582" cy="1662800"/>
          </a:xfrm>
          <a:prstGeom prst="rect">
            <a:avLst/>
          </a:prstGeom>
        </p:spPr>
      </p:pic>
      <p:pic>
        <p:nvPicPr>
          <p:cNvPr id="25" name="圖片 24">
            <a:extLst>
              <a:ext uri="{FF2B5EF4-FFF2-40B4-BE49-F238E27FC236}">
                <a16:creationId xmlns:a16="http://schemas.microsoft.com/office/drawing/2014/main" id="{387C020D-1A29-4F9A-9DD2-BCE5659E0ADB}"/>
              </a:ext>
            </a:extLst>
          </p:cNvPr>
          <p:cNvPicPr>
            <a:picLocks noChangeAspect="1"/>
          </p:cNvPicPr>
          <p:nvPr/>
        </p:nvPicPr>
        <p:blipFill>
          <a:blip r:embed="rId6"/>
          <a:stretch>
            <a:fillRect/>
          </a:stretch>
        </p:blipFill>
        <p:spPr>
          <a:xfrm>
            <a:off x="888441" y="1990024"/>
            <a:ext cx="4493406" cy="1438976"/>
          </a:xfrm>
          <a:prstGeom prst="rect">
            <a:avLst/>
          </a:prstGeom>
        </p:spPr>
      </p:pic>
    </p:spTree>
    <p:extLst>
      <p:ext uri="{BB962C8B-B14F-4D97-AF65-F5344CB8AC3E}">
        <p14:creationId xmlns:p14="http://schemas.microsoft.com/office/powerpoint/2010/main" val="23767098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D3D957-39EB-4587-B410-BCA20634181F}"/>
              </a:ext>
            </a:extLst>
          </p:cNvPr>
          <p:cNvSpPr>
            <a:spLocks noGrp="1"/>
          </p:cNvSpPr>
          <p:nvPr>
            <p:ph type="title"/>
          </p:nvPr>
        </p:nvSpPr>
        <p:spPr/>
        <p:txBody>
          <a:bodyPr/>
          <a:lstStyle/>
          <a:p>
            <a:r>
              <a:rPr lang="zh-TW" altLang="en-US" dirty="0"/>
              <a:t>評估模型 </a:t>
            </a:r>
            <a:r>
              <a:rPr lang="en-US" altLang="zh-TW" dirty="0"/>
              <a:t>-</a:t>
            </a:r>
            <a:r>
              <a:rPr lang="zh-TW" altLang="en-US" dirty="0"/>
              <a:t> 解釋線性迴歸</a:t>
            </a:r>
          </a:p>
        </p:txBody>
      </p:sp>
      <p:sp>
        <p:nvSpPr>
          <p:cNvPr id="3" name="內容版面配置區 2">
            <a:extLst>
              <a:ext uri="{FF2B5EF4-FFF2-40B4-BE49-F238E27FC236}">
                <a16:creationId xmlns:a16="http://schemas.microsoft.com/office/drawing/2014/main" id="{6BB17A0A-D53D-447A-91A0-5B9713F66FA4}"/>
              </a:ext>
            </a:extLst>
          </p:cNvPr>
          <p:cNvSpPr>
            <a:spLocks noGrp="1"/>
          </p:cNvSpPr>
          <p:nvPr>
            <p:ph idx="1"/>
          </p:nvPr>
        </p:nvSpPr>
        <p:spPr/>
        <p:txBody>
          <a:bodyPr/>
          <a:lstStyle/>
          <a:p>
            <a:endParaRPr lang="zh-TW" altLang="en-US" dirty="0"/>
          </a:p>
        </p:txBody>
      </p:sp>
      <p:sp>
        <p:nvSpPr>
          <p:cNvPr id="4" name="內容版面配置區 3">
            <a:extLst>
              <a:ext uri="{FF2B5EF4-FFF2-40B4-BE49-F238E27FC236}">
                <a16:creationId xmlns:a16="http://schemas.microsoft.com/office/drawing/2014/main" id="{BC668AE9-5C26-408F-A23D-943BE8523305}"/>
              </a:ext>
            </a:extLst>
          </p:cNvPr>
          <p:cNvSpPr>
            <a:spLocks noGrp="1"/>
          </p:cNvSpPr>
          <p:nvPr>
            <p:ph idx="10"/>
          </p:nvPr>
        </p:nvSpPr>
        <p:spPr>
          <a:xfrm>
            <a:off x="6267979" y="1364210"/>
            <a:ext cx="5426316" cy="3631729"/>
          </a:xfrm>
        </p:spPr>
        <p:txBody>
          <a:bodyPr>
            <a:normAutofit/>
          </a:bodyPr>
          <a:lstStyle/>
          <a:p>
            <a:r>
              <a:rPr lang="en-US" altLang="zh-TW" dirty="0"/>
              <a:t>Coefficient</a:t>
            </a:r>
            <a:endParaRPr lang="en-US" altLang="zh-TW" dirty="0">
              <a:solidFill>
                <a:srgbClr val="333333"/>
              </a:solidFill>
              <a:latin typeface="Microsoft JhengHei" panose="020B0604030504040204" pitchFamily="34" charset="-120"/>
              <a:ea typeface="Microsoft JhengHei" panose="020B0604030504040204" pitchFamily="34" charset="-120"/>
            </a:endParaRPr>
          </a:p>
          <a:p>
            <a:pPr marL="0" indent="0">
              <a:buNone/>
            </a:pPr>
            <a:r>
              <a:rPr lang="zh-TW" altLang="en-US" dirty="0">
                <a:solidFill>
                  <a:srgbClr val="333333"/>
                </a:solidFill>
                <a:latin typeface="Microsoft JhengHei" panose="020B0604030504040204" pitchFamily="34" charset="-120"/>
                <a:ea typeface="Microsoft JhengHei" panose="020B0604030504040204" pitchFamily="34" charset="-120"/>
              </a:rPr>
              <a:t>  </a:t>
            </a:r>
            <a:r>
              <a:rPr lang="zh-TW" altLang="en-US" sz="1600" dirty="0">
                <a:solidFill>
                  <a:srgbClr val="333333"/>
                </a:solidFill>
                <a:latin typeface="Microsoft JhengHei" panose="020B0604030504040204" pitchFamily="34" charset="-120"/>
                <a:ea typeface="Microsoft JhengHei" panose="020B0604030504040204" pitchFamily="34" charset="-120"/>
              </a:rPr>
              <a:t> </a:t>
            </a:r>
            <a:r>
              <a:rPr lang="zh-TW" altLang="en-US" dirty="0">
                <a:solidFill>
                  <a:srgbClr val="333333"/>
                </a:solidFill>
                <a:latin typeface="Microsoft JhengHei" panose="020B0604030504040204" pitchFamily="34" charset="-120"/>
                <a:ea typeface="Microsoft JhengHei" panose="020B0604030504040204" pitchFamily="34" charset="-120"/>
              </a:rPr>
              <a:t>迴</a:t>
            </a:r>
            <a:r>
              <a:rPr lang="zh-TW" altLang="en-US" b="0" i="0" dirty="0">
                <a:solidFill>
                  <a:srgbClr val="333333"/>
                </a:solidFill>
                <a:effectLst/>
                <a:latin typeface="Microsoft JhengHei" panose="020B0604030504040204" pitchFamily="34" charset="-120"/>
                <a:ea typeface="Microsoft JhengHei" panose="020B0604030504040204" pitchFamily="34" charset="-120"/>
              </a:rPr>
              <a:t>歸係數越大表示</a:t>
            </a:r>
            <a:r>
              <a:rPr lang="en-US" altLang="zh-TW" b="0" i="0" dirty="0">
                <a:solidFill>
                  <a:srgbClr val="333333"/>
                </a:solidFill>
                <a:effectLst/>
                <a:latin typeface="Microsoft JhengHei" panose="020B0604030504040204" pitchFamily="34" charset="-120"/>
                <a:ea typeface="Microsoft JhengHei" panose="020B0604030504040204" pitchFamily="34" charset="-120"/>
              </a:rPr>
              <a:t>x</a:t>
            </a:r>
            <a:r>
              <a:rPr lang="zh-TW" altLang="en-US" b="0" i="0" dirty="0">
                <a:solidFill>
                  <a:srgbClr val="333333"/>
                </a:solidFill>
                <a:effectLst/>
                <a:latin typeface="Microsoft JhengHei" panose="020B0604030504040204" pitchFamily="34" charset="-120"/>
                <a:ea typeface="Microsoft JhengHei" panose="020B0604030504040204" pitchFamily="34" charset="-120"/>
              </a:rPr>
              <a:t>對</a:t>
            </a:r>
            <a:r>
              <a:rPr lang="en-US" altLang="zh-TW" b="0" i="0" dirty="0">
                <a:solidFill>
                  <a:srgbClr val="333333"/>
                </a:solidFill>
                <a:effectLst/>
                <a:latin typeface="Microsoft JhengHei" panose="020B0604030504040204" pitchFamily="34" charset="-120"/>
                <a:ea typeface="Microsoft JhengHei" panose="020B0604030504040204" pitchFamily="34" charset="-120"/>
              </a:rPr>
              <a:t>y</a:t>
            </a:r>
            <a:r>
              <a:rPr lang="zh-TW" altLang="en-US" b="0" i="0" dirty="0">
                <a:solidFill>
                  <a:srgbClr val="333333"/>
                </a:solidFill>
                <a:effectLst/>
                <a:latin typeface="Microsoft JhengHei" panose="020B0604030504040204" pitchFamily="34" charset="-120"/>
                <a:ea typeface="Microsoft JhengHei" panose="020B0604030504040204" pitchFamily="34" charset="-120"/>
              </a:rPr>
              <a:t>影響越大</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r>
              <a:rPr lang="en-US" altLang="zh-TW" dirty="0"/>
              <a:t>Code</a:t>
            </a:r>
          </a:p>
          <a:p>
            <a:pPr marL="0" indent="0">
              <a:buNone/>
            </a:pPr>
            <a:r>
              <a:rPr lang="zh-TW" altLang="en-US" b="0" i="0" u="none" strike="noStrike" dirty="0">
                <a:solidFill>
                  <a:srgbClr val="000000"/>
                </a:solidFill>
                <a:effectLst/>
                <a:latin typeface="Arial" panose="020B0604020202020204" pitchFamily="34" charset="0"/>
              </a:rPr>
              <a:t>  代表顯著程度</a:t>
            </a:r>
            <a:endParaRPr lang="en-US" altLang="zh-TW" dirty="0"/>
          </a:p>
        </p:txBody>
      </p:sp>
      <p:grpSp>
        <p:nvGrpSpPr>
          <p:cNvPr id="18" name="群組 17">
            <a:extLst>
              <a:ext uri="{FF2B5EF4-FFF2-40B4-BE49-F238E27FC236}">
                <a16:creationId xmlns:a16="http://schemas.microsoft.com/office/drawing/2014/main" id="{8F98F5B5-466C-49BE-9282-AF4BF3D8A7AC}"/>
              </a:ext>
            </a:extLst>
          </p:cNvPr>
          <p:cNvGrpSpPr/>
          <p:nvPr/>
        </p:nvGrpSpPr>
        <p:grpSpPr>
          <a:xfrm>
            <a:off x="1087688" y="1920625"/>
            <a:ext cx="4045030" cy="3855266"/>
            <a:chOff x="176212" y="1271586"/>
            <a:chExt cx="4475549" cy="4314826"/>
          </a:xfrm>
        </p:grpSpPr>
        <p:pic>
          <p:nvPicPr>
            <p:cNvPr id="15" name="圖片 14">
              <a:extLst>
                <a:ext uri="{FF2B5EF4-FFF2-40B4-BE49-F238E27FC236}">
                  <a16:creationId xmlns:a16="http://schemas.microsoft.com/office/drawing/2014/main" id="{1A555097-973D-41D2-938A-EFC869253F77}"/>
                </a:ext>
              </a:extLst>
            </p:cNvPr>
            <p:cNvPicPr>
              <a:picLocks noChangeAspect="1"/>
            </p:cNvPicPr>
            <p:nvPr/>
          </p:nvPicPr>
          <p:blipFill rotWithShape="1">
            <a:blip r:embed="rId3"/>
            <a:srcRect r="74869"/>
            <a:stretch/>
          </p:blipFill>
          <p:spPr>
            <a:xfrm>
              <a:off x="176212" y="1271587"/>
              <a:ext cx="2975361" cy="4314825"/>
            </a:xfrm>
            <a:prstGeom prst="rect">
              <a:avLst/>
            </a:prstGeom>
          </p:spPr>
        </p:pic>
        <p:pic>
          <p:nvPicPr>
            <p:cNvPr id="17" name="圖片 16">
              <a:extLst>
                <a:ext uri="{FF2B5EF4-FFF2-40B4-BE49-F238E27FC236}">
                  <a16:creationId xmlns:a16="http://schemas.microsoft.com/office/drawing/2014/main" id="{D41899D3-5D17-43C2-9D79-AC76DD45CEF2}"/>
                </a:ext>
              </a:extLst>
            </p:cNvPr>
            <p:cNvPicPr>
              <a:picLocks noChangeAspect="1"/>
            </p:cNvPicPr>
            <p:nvPr/>
          </p:nvPicPr>
          <p:blipFill rotWithShape="1">
            <a:blip r:embed="rId3"/>
            <a:srcRect l="87329"/>
            <a:stretch/>
          </p:blipFill>
          <p:spPr>
            <a:xfrm>
              <a:off x="3151574" y="1271586"/>
              <a:ext cx="1500187" cy="4314825"/>
            </a:xfrm>
            <a:prstGeom prst="rect">
              <a:avLst/>
            </a:prstGeom>
          </p:spPr>
        </p:pic>
      </p:grpSp>
    </p:spTree>
    <p:extLst>
      <p:ext uri="{BB962C8B-B14F-4D97-AF65-F5344CB8AC3E}">
        <p14:creationId xmlns:p14="http://schemas.microsoft.com/office/powerpoint/2010/main" val="37926916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A883BC-45BE-42CF-BA12-142283ABD625}"/>
              </a:ext>
            </a:extLst>
          </p:cNvPr>
          <p:cNvSpPr>
            <a:spLocks noGrp="1"/>
          </p:cNvSpPr>
          <p:nvPr>
            <p:ph type="title"/>
          </p:nvPr>
        </p:nvSpPr>
        <p:spPr/>
        <p:txBody>
          <a:bodyPr/>
          <a:lstStyle/>
          <a:p>
            <a:r>
              <a:rPr lang="zh-TW" altLang="en-US" dirty="0"/>
              <a:t>評估模型 </a:t>
            </a:r>
            <a:r>
              <a:rPr lang="en-US" altLang="zh-TW" dirty="0"/>
              <a:t>-</a:t>
            </a:r>
            <a:r>
              <a:rPr lang="zh-TW" altLang="en-US" dirty="0"/>
              <a:t> 實際值與預測值比較圖表</a:t>
            </a:r>
          </a:p>
        </p:txBody>
      </p:sp>
      <p:pic>
        <p:nvPicPr>
          <p:cNvPr id="4" name="圖片 3">
            <a:extLst>
              <a:ext uri="{FF2B5EF4-FFF2-40B4-BE49-F238E27FC236}">
                <a16:creationId xmlns:a16="http://schemas.microsoft.com/office/drawing/2014/main" id="{08793077-2DB3-451A-B76F-84B9C884812B}"/>
              </a:ext>
            </a:extLst>
          </p:cNvPr>
          <p:cNvPicPr>
            <a:picLocks noChangeAspect="1"/>
          </p:cNvPicPr>
          <p:nvPr/>
        </p:nvPicPr>
        <p:blipFill rotWithShape="1">
          <a:blip r:embed="rId3"/>
          <a:srcRect r="81567"/>
          <a:stretch/>
        </p:blipFill>
        <p:spPr>
          <a:xfrm>
            <a:off x="1051107" y="1566756"/>
            <a:ext cx="1349405" cy="4595279"/>
          </a:xfrm>
          <a:prstGeom prst="rect">
            <a:avLst/>
          </a:prstGeom>
        </p:spPr>
      </p:pic>
      <p:pic>
        <p:nvPicPr>
          <p:cNvPr id="5" name="圖片 4">
            <a:extLst>
              <a:ext uri="{FF2B5EF4-FFF2-40B4-BE49-F238E27FC236}">
                <a16:creationId xmlns:a16="http://schemas.microsoft.com/office/drawing/2014/main" id="{4C5575E6-1328-4827-8F77-E319EE68B86F}"/>
              </a:ext>
            </a:extLst>
          </p:cNvPr>
          <p:cNvPicPr>
            <a:picLocks noChangeAspect="1"/>
          </p:cNvPicPr>
          <p:nvPr/>
        </p:nvPicPr>
        <p:blipFill>
          <a:blip r:embed="rId4"/>
          <a:stretch>
            <a:fillRect/>
          </a:stretch>
        </p:blipFill>
        <p:spPr>
          <a:xfrm>
            <a:off x="2684735" y="1455828"/>
            <a:ext cx="8384842" cy="4716474"/>
          </a:xfrm>
          <a:prstGeom prst="rect">
            <a:avLst/>
          </a:prstGeom>
          <a:ln w="6350">
            <a:solidFill>
              <a:schemeClr val="tx1"/>
            </a:solidFill>
          </a:ln>
        </p:spPr>
      </p:pic>
    </p:spTree>
    <p:extLst>
      <p:ext uri="{BB962C8B-B14F-4D97-AF65-F5344CB8AC3E}">
        <p14:creationId xmlns:p14="http://schemas.microsoft.com/office/powerpoint/2010/main" val="22266286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34F23BE-4744-420A-8E95-0530F1063716}"/>
              </a:ext>
            </a:extLst>
          </p:cNvPr>
          <p:cNvSpPr>
            <a:spLocks noGrp="1"/>
          </p:cNvSpPr>
          <p:nvPr>
            <p:ph type="ctrTitle"/>
          </p:nvPr>
        </p:nvSpPr>
        <p:spPr/>
        <p:txBody>
          <a:bodyPr>
            <a:normAutofit/>
          </a:bodyPr>
          <a:lstStyle/>
          <a:p>
            <a:r>
              <a:rPr lang="zh-TW" altLang="zh-TW" kern="100" dirty="0"/>
              <a:t>聽說這個很有戲</a:t>
            </a:r>
            <a:r>
              <a:rPr lang="zh-TW" altLang="en-US" kern="100" dirty="0"/>
              <a:t>：</a:t>
            </a:r>
            <a:br>
              <a:rPr lang="en-US" altLang="zh-TW" kern="100" dirty="0"/>
            </a:br>
            <a:r>
              <a:rPr lang="zh-TW" altLang="zh-TW" kern="100" dirty="0"/>
              <a:t>深度學習</a:t>
            </a:r>
            <a:endParaRPr lang="zh-TW" altLang="en-US" dirty="0"/>
          </a:p>
        </p:txBody>
      </p:sp>
      <p:sp>
        <p:nvSpPr>
          <p:cNvPr id="4" name="文字版面配置區 3">
            <a:extLst>
              <a:ext uri="{FF2B5EF4-FFF2-40B4-BE49-F238E27FC236}">
                <a16:creationId xmlns:a16="http://schemas.microsoft.com/office/drawing/2014/main" id="{0F9DE38F-6134-4070-813A-F754E3CFB6F5}"/>
              </a:ext>
            </a:extLst>
          </p:cNvPr>
          <p:cNvSpPr>
            <a:spLocks noGrp="1"/>
          </p:cNvSpPr>
          <p:nvPr>
            <p:ph type="body" sz="quarter" idx="11"/>
          </p:nvPr>
        </p:nvSpPr>
        <p:spPr/>
        <p:txBody>
          <a:bodyPr/>
          <a:lstStyle/>
          <a:p>
            <a:r>
              <a:rPr lang="zh-TW" altLang="en-US" dirty="0"/>
              <a:t>主題 </a:t>
            </a:r>
            <a:r>
              <a:rPr lang="en-US" altLang="zh-TW" dirty="0"/>
              <a:t>4</a:t>
            </a:r>
            <a:endParaRPr lang="zh-TW" altLang="en-US" dirty="0"/>
          </a:p>
        </p:txBody>
      </p:sp>
      <p:sp>
        <p:nvSpPr>
          <p:cNvPr id="5" name="副標題 1">
            <a:extLst>
              <a:ext uri="{FF2B5EF4-FFF2-40B4-BE49-F238E27FC236}">
                <a16:creationId xmlns:a16="http://schemas.microsoft.com/office/drawing/2014/main" id="{7DBE9366-7B24-4764-B2BE-58336EF3A70F}"/>
              </a:ext>
            </a:extLst>
          </p:cNvPr>
          <p:cNvSpPr txBox="1">
            <a:spLocks/>
          </p:cNvSpPr>
          <p:nvPr/>
        </p:nvSpPr>
        <p:spPr>
          <a:xfrm>
            <a:off x="1357311" y="4461114"/>
            <a:ext cx="9782175" cy="2482611"/>
          </a:xfrm>
          <a:prstGeom prst="rect">
            <a:avLst/>
          </a:prstGeom>
        </p:spPr>
        <p:txBody>
          <a:bodyPr vert="horz" lIns="91440" tIns="45720" rIns="91440" bIns="45720" rtlCol="0">
            <a:normAutofit/>
          </a:bodyPr>
          <a:lstStyle>
            <a:lvl1pPr marL="342900" indent="-342900" algn="ctr" defTabSz="914400" rtl="0" eaLnBrk="1" latinLnBrk="0" hangingPunct="1">
              <a:lnSpc>
                <a:spcPct val="150000"/>
              </a:lnSpc>
              <a:spcBef>
                <a:spcPts val="1000"/>
              </a:spcBef>
              <a:buFont typeface="Wingdings" panose="05000000000000000000" pitchFamily="2" charset="2"/>
              <a:buChar char="ü"/>
              <a:defRPr sz="2800" b="1"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kern="100" dirty="0"/>
              <a:t>神經網路</a:t>
            </a:r>
            <a:endParaRPr lang="en-US" altLang="zh-TW" kern="100" dirty="0"/>
          </a:p>
          <a:p>
            <a:r>
              <a:rPr kumimoji="1" lang="en-US" altLang="zh-TW" dirty="0">
                <a:sym typeface="+mn-ea"/>
              </a:rPr>
              <a:t>Teachable Machine</a:t>
            </a:r>
          </a:p>
        </p:txBody>
      </p:sp>
    </p:spTree>
    <p:extLst>
      <p:ext uri="{BB962C8B-B14F-4D97-AF65-F5344CB8AC3E}">
        <p14:creationId xmlns:p14="http://schemas.microsoft.com/office/powerpoint/2010/main" val="29624547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5B1BE4-D55C-4125-A987-9F0A0F2E5570}"/>
              </a:ext>
            </a:extLst>
          </p:cNvPr>
          <p:cNvSpPr>
            <a:spLocks noGrp="1"/>
          </p:cNvSpPr>
          <p:nvPr>
            <p:ph type="title"/>
          </p:nvPr>
        </p:nvSpPr>
        <p:spPr/>
        <p:txBody>
          <a:bodyPr/>
          <a:lstStyle/>
          <a:p>
            <a:r>
              <a:rPr lang="zh-TW" altLang="en-US" dirty="0"/>
              <a:t>深度學習</a:t>
            </a:r>
            <a:r>
              <a:rPr lang="en-US" altLang="zh-TW" dirty="0"/>
              <a:t>(Deep Learning)</a:t>
            </a:r>
            <a:endParaRPr lang="zh-TW" altLang="en-US" dirty="0"/>
          </a:p>
        </p:txBody>
      </p:sp>
      <p:sp>
        <p:nvSpPr>
          <p:cNvPr id="31" name="矩形 30">
            <a:extLst>
              <a:ext uri="{FF2B5EF4-FFF2-40B4-BE49-F238E27FC236}">
                <a16:creationId xmlns:a16="http://schemas.microsoft.com/office/drawing/2014/main" id="{F78A3320-6FEA-4CD6-BA7E-C1295009B31A}"/>
              </a:ext>
            </a:extLst>
          </p:cNvPr>
          <p:cNvSpPr/>
          <p:nvPr/>
        </p:nvSpPr>
        <p:spPr>
          <a:xfrm>
            <a:off x="909439" y="1173019"/>
            <a:ext cx="10515600" cy="4181920"/>
          </a:xfrm>
          <a:prstGeom prst="rect">
            <a:avLst/>
          </a:prstGeom>
          <a:solidFill>
            <a:srgbClr val="FCF4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FF28288A-4558-4944-8E63-AE21A441C2B2}"/>
              </a:ext>
            </a:extLst>
          </p:cNvPr>
          <p:cNvSpPr/>
          <p:nvPr/>
        </p:nvSpPr>
        <p:spPr>
          <a:xfrm>
            <a:off x="4258228" y="2105846"/>
            <a:ext cx="7166811" cy="3313075"/>
          </a:xfrm>
          <a:prstGeom prst="rect">
            <a:avLst/>
          </a:prstGeom>
          <a:solidFill>
            <a:srgbClr val="F4D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矩形 32">
            <a:extLst>
              <a:ext uri="{FF2B5EF4-FFF2-40B4-BE49-F238E27FC236}">
                <a16:creationId xmlns:a16="http://schemas.microsoft.com/office/drawing/2014/main" id="{2C01A3AB-C2D3-4E67-9F78-A7624CCEB618}"/>
              </a:ext>
            </a:extLst>
          </p:cNvPr>
          <p:cNvSpPr/>
          <p:nvPr/>
        </p:nvSpPr>
        <p:spPr>
          <a:xfrm>
            <a:off x="7306229" y="3168096"/>
            <a:ext cx="4118810" cy="2333374"/>
          </a:xfrm>
          <a:prstGeom prst="rect">
            <a:avLst/>
          </a:prstGeom>
          <a:solidFill>
            <a:srgbClr val="E9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7FAD747F-D6B5-4E82-9F58-F232EE3C7737}"/>
              </a:ext>
            </a:extLst>
          </p:cNvPr>
          <p:cNvSpPr txBox="1"/>
          <p:nvPr/>
        </p:nvSpPr>
        <p:spPr>
          <a:xfrm>
            <a:off x="1023044" y="1234414"/>
            <a:ext cx="3807381" cy="954107"/>
          </a:xfrm>
          <a:prstGeom prst="rect">
            <a:avLst/>
          </a:prstGeom>
          <a:noFill/>
        </p:spPr>
        <p:txBody>
          <a:bodyPr wrap="square" rtlCol="0">
            <a:spAutoFit/>
          </a:bodyPr>
          <a:lstStyle/>
          <a:p>
            <a:r>
              <a:rPr lang="zh-TW" altLang="en-US" sz="2800" b="1" dirty="0">
                <a:solidFill>
                  <a:schemeClr val="tx1">
                    <a:lumMod val="50000"/>
                    <a:lumOff val="50000"/>
                  </a:schemeClr>
                </a:solidFill>
                <a:latin typeface="微軟正黑體" panose="020B0604030504040204" pitchFamily="34" charset="-120"/>
                <a:ea typeface="微軟正黑體" panose="020B0604030504040204" pitchFamily="34" charset="-120"/>
              </a:rPr>
              <a:t>人工智慧</a:t>
            </a:r>
            <a:endParaRPr lang="en-US" altLang="zh-TW" sz="2800" b="1" dirty="0">
              <a:solidFill>
                <a:schemeClr val="tx1">
                  <a:lumMod val="50000"/>
                  <a:lumOff val="50000"/>
                </a:schemeClr>
              </a:solidFill>
              <a:latin typeface="微軟正黑體" panose="020B0604030504040204" pitchFamily="34" charset="-120"/>
              <a:ea typeface="微軟正黑體" panose="020B0604030504040204" pitchFamily="34" charset="-120"/>
            </a:endParaRPr>
          </a:p>
          <a:p>
            <a:r>
              <a:rPr lang="en-US" altLang="zh-TW" sz="2800" b="1" dirty="0">
                <a:solidFill>
                  <a:schemeClr val="tx1">
                    <a:lumMod val="50000"/>
                    <a:lumOff val="50000"/>
                  </a:schemeClr>
                </a:solidFill>
                <a:latin typeface="微軟正黑體" panose="020B0604030504040204" pitchFamily="34" charset="-120"/>
                <a:ea typeface="微軟正黑體" panose="020B0604030504040204" pitchFamily="34" charset="-120"/>
              </a:rPr>
              <a:t>Artificial Intelligence</a:t>
            </a:r>
            <a:endParaRPr lang="zh-TW" altLang="en-US" sz="2800" b="1"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35" name="文字方塊 34">
            <a:extLst>
              <a:ext uri="{FF2B5EF4-FFF2-40B4-BE49-F238E27FC236}">
                <a16:creationId xmlns:a16="http://schemas.microsoft.com/office/drawing/2014/main" id="{2C4CE8AC-94FF-4853-9A95-A91F9CB9B0F4}"/>
              </a:ext>
            </a:extLst>
          </p:cNvPr>
          <p:cNvSpPr txBox="1"/>
          <p:nvPr/>
        </p:nvSpPr>
        <p:spPr>
          <a:xfrm>
            <a:off x="4334427" y="2171099"/>
            <a:ext cx="3395540" cy="954107"/>
          </a:xfrm>
          <a:prstGeom prst="rect">
            <a:avLst/>
          </a:prstGeom>
          <a:noFill/>
        </p:spPr>
        <p:txBody>
          <a:bodyPr wrap="square" rtlCol="0">
            <a:spAutoFit/>
          </a:bodyPr>
          <a:lstStyle/>
          <a:p>
            <a:r>
              <a:rPr lang="zh-TW" altLang="en-US" sz="2800" b="1" dirty="0">
                <a:solidFill>
                  <a:schemeClr val="tx1">
                    <a:lumMod val="50000"/>
                    <a:lumOff val="50000"/>
                  </a:schemeClr>
                </a:solidFill>
                <a:latin typeface="微軟正黑體" panose="020B0604030504040204" pitchFamily="34" charset="-120"/>
                <a:ea typeface="微軟正黑體" panose="020B0604030504040204" pitchFamily="34" charset="-120"/>
              </a:rPr>
              <a:t>機器學習</a:t>
            </a:r>
            <a:endParaRPr lang="en-US" altLang="zh-TW" sz="2800" b="1" dirty="0">
              <a:solidFill>
                <a:schemeClr val="tx1">
                  <a:lumMod val="50000"/>
                  <a:lumOff val="50000"/>
                </a:schemeClr>
              </a:solidFill>
              <a:latin typeface="微軟正黑體" panose="020B0604030504040204" pitchFamily="34" charset="-120"/>
              <a:ea typeface="微軟正黑體" panose="020B0604030504040204" pitchFamily="34" charset="-120"/>
            </a:endParaRPr>
          </a:p>
          <a:p>
            <a:r>
              <a:rPr lang="en-US" altLang="zh-TW" sz="2800" b="1" dirty="0">
                <a:solidFill>
                  <a:schemeClr val="tx1">
                    <a:lumMod val="50000"/>
                    <a:lumOff val="50000"/>
                  </a:schemeClr>
                </a:solidFill>
                <a:latin typeface="微軟正黑體" panose="020B0604030504040204" pitchFamily="34" charset="-120"/>
                <a:ea typeface="微軟正黑體" panose="020B0604030504040204" pitchFamily="34" charset="-120"/>
              </a:rPr>
              <a:t>Machine Learning</a:t>
            </a:r>
            <a:endParaRPr lang="zh-TW" altLang="en-US" sz="2800" b="1"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36" name="文字方塊 35">
            <a:extLst>
              <a:ext uri="{FF2B5EF4-FFF2-40B4-BE49-F238E27FC236}">
                <a16:creationId xmlns:a16="http://schemas.microsoft.com/office/drawing/2014/main" id="{8649A1D3-32C5-4421-94E8-E22B0C5C97E8}"/>
              </a:ext>
            </a:extLst>
          </p:cNvPr>
          <p:cNvSpPr txBox="1"/>
          <p:nvPr/>
        </p:nvSpPr>
        <p:spPr>
          <a:xfrm>
            <a:off x="7274458" y="3163854"/>
            <a:ext cx="4275339"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深度學習 </a:t>
            </a:r>
            <a:r>
              <a:rPr lang="en-US" altLang="zh-TW" sz="2800" b="1" dirty="0">
                <a:solidFill>
                  <a:schemeClr val="bg1"/>
                </a:solidFill>
                <a:latin typeface="微軟正黑體" panose="020B0604030504040204" pitchFamily="34" charset="-120"/>
                <a:ea typeface="微軟正黑體" panose="020B0604030504040204" pitchFamily="34" charset="-120"/>
              </a:rPr>
              <a:t>Deep Learning</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sp>
        <p:nvSpPr>
          <p:cNvPr id="37" name="矩形 36">
            <a:extLst>
              <a:ext uri="{FF2B5EF4-FFF2-40B4-BE49-F238E27FC236}">
                <a16:creationId xmlns:a16="http://schemas.microsoft.com/office/drawing/2014/main" id="{C7A433FC-E30B-4005-B682-A0C9940C3FC0}"/>
              </a:ext>
            </a:extLst>
          </p:cNvPr>
          <p:cNvSpPr/>
          <p:nvPr/>
        </p:nvSpPr>
        <p:spPr>
          <a:xfrm flipH="1">
            <a:off x="1442840" y="5199603"/>
            <a:ext cx="152400" cy="609601"/>
          </a:xfrm>
          <a:prstGeom prst="rect">
            <a:avLst/>
          </a:prstGeom>
          <a:solidFill>
            <a:srgbClr val="93939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755DD3CF-16AC-44EA-BFC3-6303913BAAF9}"/>
              </a:ext>
            </a:extLst>
          </p:cNvPr>
          <p:cNvSpPr/>
          <p:nvPr/>
        </p:nvSpPr>
        <p:spPr>
          <a:xfrm flipH="1">
            <a:off x="2355234" y="5199603"/>
            <a:ext cx="152400" cy="609601"/>
          </a:xfrm>
          <a:prstGeom prst="rect">
            <a:avLst/>
          </a:prstGeom>
          <a:solidFill>
            <a:srgbClr val="93939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3D8867AF-82B2-4E57-8CE8-8E3E42D7FF61}"/>
              </a:ext>
            </a:extLst>
          </p:cNvPr>
          <p:cNvSpPr/>
          <p:nvPr/>
        </p:nvSpPr>
        <p:spPr>
          <a:xfrm flipH="1">
            <a:off x="3237548" y="5199602"/>
            <a:ext cx="152400" cy="609601"/>
          </a:xfrm>
          <a:prstGeom prst="rect">
            <a:avLst/>
          </a:prstGeom>
          <a:solidFill>
            <a:srgbClr val="93939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4DBA24A2-0E8F-4595-A32B-C7187076FFD2}"/>
              </a:ext>
            </a:extLst>
          </p:cNvPr>
          <p:cNvSpPr/>
          <p:nvPr/>
        </p:nvSpPr>
        <p:spPr>
          <a:xfrm flipH="1">
            <a:off x="4182027" y="5208966"/>
            <a:ext cx="152400" cy="609601"/>
          </a:xfrm>
          <a:prstGeom prst="rect">
            <a:avLst/>
          </a:prstGeom>
          <a:solidFill>
            <a:srgbClr val="93939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F6F0856C-E0ED-47CA-8BB0-6D45CAFFE92C}"/>
              </a:ext>
            </a:extLst>
          </p:cNvPr>
          <p:cNvSpPr/>
          <p:nvPr/>
        </p:nvSpPr>
        <p:spPr>
          <a:xfrm flipH="1">
            <a:off x="5263555" y="5199601"/>
            <a:ext cx="152400" cy="609601"/>
          </a:xfrm>
          <a:prstGeom prst="rect">
            <a:avLst/>
          </a:prstGeom>
          <a:solidFill>
            <a:srgbClr val="93939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3E72B974-2EC4-43FD-B827-F7B5177DCCEF}"/>
              </a:ext>
            </a:extLst>
          </p:cNvPr>
          <p:cNvSpPr/>
          <p:nvPr/>
        </p:nvSpPr>
        <p:spPr>
          <a:xfrm flipH="1">
            <a:off x="6224701" y="5203050"/>
            <a:ext cx="152400" cy="609601"/>
          </a:xfrm>
          <a:prstGeom prst="rect">
            <a:avLst/>
          </a:prstGeom>
          <a:solidFill>
            <a:srgbClr val="93939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8F7C7927-C047-4D24-98E1-EB9EF16C5E07}"/>
              </a:ext>
            </a:extLst>
          </p:cNvPr>
          <p:cNvSpPr/>
          <p:nvPr/>
        </p:nvSpPr>
        <p:spPr>
          <a:xfrm flipH="1">
            <a:off x="7274458" y="5226061"/>
            <a:ext cx="152400" cy="609601"/>
          </a:xfrm>
          <a:prstGeom prst="rect">
            <a:avLst/>
          </a:prstGeom>
          <a:solidFill>
            <a:srgbClr val="93939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61B69D6E-7F35-4C5E-997B-1878C5625CE9}"/>
              </a:ext>
            </a:extLst>
          </p:cNvPr>
          <p:cNvSpPr/>
          <p:nvPr/>
        </p:nvSpPr>
        <p:spPr>
          <a:xfrm flipH="1">
            <a:off x="8245261" y="5226061"/>
            <a:ext cx="152400" cy="609601"/>
          </a:xfrm>
          <a:prstGeom prst="rect">
            <a:avLst/>
          </a:prstGeom>
          <a:solidFill>
            <a:srgbClr val="93939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4EE9103B-ADF2-4420-B545-E7B041013947}"/>
              </a:ext>
            </a:extLst>
          </p:cNvPr>
          <p:cNvSpPr/>
          <p:nvPr/>
        </p:nvSpPr>
        <p:spPr>
          <a:xfrm flipH="1">
            <a:off x="9348902" y="5226060"/>
            <a:ext cx="152400" cy="609601"/>
          </a:xfrm>
          <a:prstGeom prst="rect">
            <a:avLst/>
          </a:prstGeom>
          <a:solidFill>
            <a:srgbClr val="93939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65BF5388-3BE2-44EC-A313-38FA3F9BA2E4}"/>
              </a:ext>
            </a:extLst>
          </p:cNvPr>
          <p:cNvSpPr/>
          <p:nvPr/>
        </p:nvSpPr>
        <p:spPr>
          <a:xfrm flipH="1">
            <a:off x="10430430" y="5213248"/>
            <a:ext cx="152400" cy="609601"/>
          </a:xfrm>
          <a:prstGeom prst="rect">
            <a:avLst/>
          </a:prstGeom>
          <a:solidFill>
            <a:srgbClr val="93939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8D195F59-DDA8-479F-B03C-FAAD3834F560}"/>
              </a:ext>
            </a:extLst>
          </p:cNvPr>
          <p:cNvSpPr txBox="1"/>
          <p:nvPr/>
        </p:nvSpPr>
        <p:spPr>
          <a:xfrm>
            <a:off x="1162433" y="5923086"/>
            <a:ext cx="1179153" cy="400110"/>
          </a:xfrm>
          <a:prstGeom prst="rect">
            <a:avLst/>
          </a:prstGeom>
          <a:noFill/>
        </p:spPr>
        <p:txBody>
          <a:bodyPr wrap="square" rtlCol="0">
            <a:spAutoFit/>
          </a:bodyPr>
          <a:lstStyle/>
          <a:p>
            <a:r>
              <a:rPr lang="en-US" altLang="zh-TW" sz="2000" b="1" dirty="0">
                <a:solidFill>
                  <a:srgbClr val="717171"/>
                </a:solidFill>
                <a:latin typeface="微軟正黑體" panose="020B0604030504040204" pitchFamily="34" charset="-120"/>
                <a:ea typeface="微軟正黑體" panose="020B0604030504040204" pitchFamily="34" charset="-120"/>
              </a:rPr>
              <a:t>1950</a:t>
            </a:r>
            <a:endParaRPr lang="zh-TW" altLang="en-US" sz="2000" b="1" dirty="0">
              <a:solidFill>
                <a:srgbClr val="717171"/>
              </a:solidFill>
              <a:latin typeface="微軟正黑體" panose="020B0604030504040204" pitchFamily="34" charset="-120"/>
              <a:ea typeface="微軟正黑體" panose="020B0604030504040204" pitchFamily="34" charset="-120"/>
            </a:endParaRPr>
          </a:p>
        </p:txBody>
      </p:sp>
      <p:sp>
        <p:nvSpPr>
          <p:cNvPr id="48" name="文字方塊 47">
            <a:extLst>
              <a:ext uri="{FF2B5EF4-FFF2-40B4-BE49-F238E27FC236}">
                <a16:creationId xmlns:a16="http://schemas.microsoft.com/office/drawing/2014/main" id="{899C2DF0-D6F2-4718-88C5-47B27509C8F7}"/>
              </a:ext>
            </a:extLst>
          </p:cNvPr>
          <p:cNvSpPr txBox="1"/>
          <p:nvPr/>
        </p:nvSpPr>
        <p:spPr>
          <a:xfrm>
            <a:off x="2058395" y="5923085"/>
            <a:ext cx="1179153" cy="400110"/>
          </a:xfrm>
          <a:prstGeom prst="rect">
            <a:avLst/>
          </a:prstGeom>
          <a:noFill/>
        </p:spPr>
        <p:txBody>
          <a:bodyPr wrap="square" rtlCol="0">
            <a:spAutoFit/>
          </a:bodyPr>
          <a:lstStyle/>
          <a:p>
            <a:r>
              <a:rPr lang="en-US" altLang="zh-TW" sz="2000" b="1" dirty="0">
                <a:solidFill>
                  <a:srgbClr val="717171"/>
                </a:solidFill>
                <a:latin typeface="微軟正黑體" panose="020B0604030504040204" pitchFamily="34" charset="-120"/>
                <a:ea typeface="微軟正黑體" panose="020B0604030504040204" pitchFamily="34" charset="-120"/>
              </a:rPr>
              <a:t>1960</a:t>
            </a:r>
            <a:endParaRPr lang="zh-TW" altLang="en-US" sz="2000" b="1" dirty="0">
              <a:solidFill>
                <a:srgbClr val="717171"/>
              </a:solidFill>
              <a:latin typeface="微軟正黑體" panose="020B0604030504040204" pitchFamily="34" charset="-120"/>
              <a:ea typeface="微軟正黑體" panose="020B0604030504040204" pitchFamily="34" charset="-120"/>
            </a:endParaRPr>
          </a:p>
        </p:txBody>
      </p:sp>
      <p:sp>
        <p:nvSpPr>
          <p:cNvPr id="49" name="文字方塊 48">
            <a:extLst>
              <a:ext uri="{FF2B5EF4-FFF2-40B4-BE49-F238E27FC236}">
                <a16:creationId xmlns:a16="http://schemas.microsoft.com/office/drawing/2014/main" id="{7DC76D37-48A2-4B44-A651-AF9671BDE219}"/>
              </a:ext>
            </a:extLst>
          </p:cNvPr>
          <p:cNvSpPr txBox="1"/>
          <p:nvPr/>
        </p:nvSpPr>
        <p:spPr>
          <a:xfrm>
            <a:off x="2954357" y="5923086"/>
            <a:ext cx="1179153" cy="400110"/>
          </a:xfrm>
          <a:prstGeom prst="rect">
            <a:avLst/>
          </a:prstGeom>
          <a:noFill/>
        </p:spPr>
        <p:txBody>
          <a:bodyPr wrap="square" rtlCol="0">
            <a:spAutoFit/>
          </a:bodyPr>
          <a:lstStyle/>
          <a:p>
            <a:r>
              <a:rPr lang="en-US" altLang="zh-TW" sz="2000" b="1" dirty="0">
                <a:solidFill>
                  <a:srgbClr val="717171"/>
                </a:solidFill>
                <a:latin typeface="微軟正黑體" panose="020B0604030504040204" pitchFamily="34" charset="-120"/>
                <a:ea typeface="微軟正黑體" panose="020B0604030504040204" pitchFamily="34" charset="-120"/>
              </a:rPr>
              <a:t>1970</a:t>
            </a:r>
            <a:endParaRPr lang="zh-TW" altLang="en-US" sz="2000" b="1" dirty="0">
              <a:solidFill>
                <a:srgbClr val="717171"/>
              </a:solidFill>
              <a:latin typeface="微軟正黑體" panose="020B0604030504040204" pitchFamily="34" charset="-120"/>
              <a:ea typeface="微軟正黑體" panose="020B0604030504040204" pitchFamily="34" charset="-120"/>
            </a:endParaRPr>
          </a:p>
        </p:txBody>
      </p:sp>
      <p:sp>
        <p:nvSpPr>
          <p:cNvPr id="50" name="文字方塊 49">
            <a:extLst>
              <a:ext uri="{FF2B5EF4-FFF2-40B4-BE49-F238E27FC236}">
                <a16:creationId xmlns:a16="http://schemas.microsoft.com/office/drawing/2014/main" id="{76B9B11A-125B-406E-B16E-2AFA8F3727BC}"/>
              </a:ext>
            </a:extLst>
          </p:cNvPr>
          <p:cNvSpPr txBox="1"/>
          <p:nvPr/>
        </p:nvSpPr>
        <p:spPr>
          <a:xfrm>
            <a:off x="3840746" y="5923086"/>
            <a:ext cx="1179153" cy="400110"/>
          </a:xfrm>
          <a:prstGeom prst="rect">
            <a:avLst/>
          </a:prstGeom>
          <a:noFill/>
        </p:spPr>
        <p:txBody>
          <a:bodyPr wrap="square" rtlCol="0">
            <a:spAutoFit/>
          </a:bodyPr>
          <a:lstStyle/>
          <a:p>
            <a:r>
              <a:rPr lang="en-US" altLang="zh-TW" sz="2000" b="1" dirty="0">
                <a:solidFill>
                  <a:srgbClr val="717171"/>
                </a:solidFill>
                <a:latin typeface="微軟正黑體" panose="020B0604030504040204" pitchFamily="34" charset="-120"/>
                <a:ea typeface="微軟正黑體" panose="020B0604030504040204" pitchFamily="34" charset="-120"/>
              </a:rPr>
              <a:t>1980</a:t>
            </a:r>
            <a:endParaRPr lang="zh-TW" altLang="en-US" sz="2000" b="1" dirty="0">
              <a:solidFill>
                <a:srgbClr val="717171"/>
              </a:solidFill>
              <a:latin typeface="微軟正黑體" panose="020B0604030504040204" pitchFamily="34" charset="-120"/>
              <a:ea typeface="微軟正黑體" panose="020B0604030504040204" pitchFamily="34" charset="-120"/>
            </a:endParaRPr>
          </a:p>
        </p:txBody>
      </p:sp>
      <p:sp>
        <p:nvSpPr>
          <p:cNvPr id="51" name="文字方塊 50">
            <a:extLst>
              <a:ext uri="{FF2B5EF4-FFF2-40B4-BE49-F238E27FC236}">
                <a16:creationId xmlns:a16="http://schemas.microsoft.com/office/drawing/2014/main" id="{265F93EC-8FB4-4BC2-B54C-BD2B9AB68486}"/>
              </a:ext>
            </a:extLst>
          </p:cNvPr>
          <p:cNvSpPr txBox="1"/>
          <p:nvPr/>
        </p:nvSpPr>
        <p:spPr>
          <a:xfrm>
            <a:off x="4974438" y="5930123"/>
            <a:ext cx="1179153" cy="400110"/>
          </a:xfrm>
          <a:prstGeom prst="rect">
            <a:avLst/>
          </a:prstGeom>
          <a:noFill/>
        </p:spPr>
        <p:txBody>
          <a:bodyPr wrap="square" rtlCol="0">
            <a:spAutoFit/>
          </a:bodyPr>
          <a:lstStyle/>
          <a:p>
            <a:r>
              <a:rPr lang="en-US" altLang="zh-TW" sz="2000" b="1" dirty="0">
                <a:solidFill>
                  <a:srgbClr val="717171"/>
                </a:solidFill>
                <a:latin typeface="微軟正黑體" panose="020B0604030504040204" pitchFamily="34" charset="-120"/>
                <a:ea typeface="微軟正黑體" panose="020B0604030504040204" pitchFamily="34" charset="-120"/>
              </a:rPr>
              <a:t>1990</a:t>
            </a:r>
            <a:endParaRPr lang="zh-TW" altLang="en-US" sz="2000" b="1" dirty="0">
              <a:solidFill>
                <a:srgbClr val="717171"/>
              </a:solidFill>
              <a:latin typeface="微軟正黑體" panose="020B0604030504040204" pitchFamily="34" charset="-120"/>
              <a:ea typeface="微軟正黑體" panose="020B0604030504040204" pitchFamily="34" charset="-120"/>
            </a:endParaRPr>
          </a:p>
        </p:txBody>
      </p:sp>
      <p:sp>
        <p:nvSpPr>
          <p:cNvPr id="52" name="文字方塊 51">
            <a:extLst>
              <a:ext uri="{FF2B5EF4-FFF2-40B4-BE49-F238E27FC236}">
                <a16:creationId xmlns:a16="http://schemas.microsoft.com/office/drawing/2014/main" id="{151352BA-AA04-47DE-B146-1F364E6A8C35}"/>
              </a:ext>
            </a:extLst>
          </p:cNvPr>
          <p:cNvSpPr txBox="1"/>
          <p:nvPr/>
        </p:nvSpPr>
        <p:spPr>
          <a:xfrm>
            <a:off x="5910930" y="5901983"/>
            <a:ext cx="1179153" cy="400110"/>
          </a:xfrm>
          <a:prstGeom prst="rect">
            <a:avLst/>
          </a:prstGeom>
          <a:noFill/>
        </p:spPr>
        <p:txBody>
          <a:bodyPr wrap="square" rtlCol="0">
            <a:spAutoFit/>
          </a:bodyPr>
          <a:lstStyle/>
          <a:p>
            <a:r>
              <a:rPr lang="en-US" altLang="zh-TW" sz="2000" b="1" dirty="0">
                <a:solidFill>
                  <a:srgbClr val="717171"/>
                </a:solidFill>
                <a:latin typeface="微軟正黑體" panose="020B0604030504040204" pitchFamily="34" charset="-120"/>
                <a:ea typeface="微軟正黑體" panose="020B0604030504040204" pitchFamily="34" charset="-120"/>
              </a:rPr>
              <a:t>2000</a:t>
            </a:r>
            <a:endParaRPr lang="zh-TW" altLang="en-US" sz="2000" b="1" dirty="0">
              <a:solidFill>
                <a:srgbClr val="717171"/>
              </a:solidFill>
              <a:latin typeface="微軟正黑體" panose="020B0604030504040204" pitchFamily="34" charset="-120"/>
              <a:ea typeface="微軟正黑體" panose="020B0604030504040204" pitchFamily="34" charset="-120"/>
            </a:endParaRPr>
          </a:p>
        </p:txBody>
      </p:sp>
      <p:sp>
        <p:nvSpPr>
          <p:cNvPr id="53" name="文字方塊 52">
            <a:extLst>
              <a:ext uri="{FF2B5EF4-FFF2-40B4-BE49-F238E27FC236}">
                <a16:creationId xmlns:a16="http://schemas.microsoft.com/office/drawing/2014/main" id="{DA514962-02E6-401B-B8C1-CEBC7B6D4FA5}"/>
              </a:ext>
            </a:extLst>
          </p:cNvPr>
          <p:cNvSpPr txBox="1"/>
          <p:nvPr/>
        </p:nvSpPr>
        <p:spPr>
          <a:xfrm>
            <a:off x="6994519" y="5878552"/>
            <a:ext cx="1179153" cy="400110"/>
          </a:xfrm>
          <a:prstGeom prst="rect">
            <a:avLst/>
          </a:prstGeom>
          <a:noFill/>
        </p:spPr>
        <p:txBody>
          <a:bodyPr wrap="square" rtlCol="0">
            <a:spAutoFit/>
          </a:bodyPr>
          <a:lstStyle/>
          <a:p>
            <a:r>
              <a:rPr lang="en-US" altLang="zh-TW" sz="2000" b="1" dirty="0">
                <a:solidFill>
                  <a:srgbClr val="717171"/>
                </a:solidFill>
                <a:latin typeface="微軟正黑體" panose="020B0604030504040204" pitchFamily="34" charset="-120"/>
                <a:ea typeface="微軟正黑體" panose="020B0604030504040204" pitchFamily="34" charset="-120"/>
              </a:rPr>
              <a:t>2010</a:t>
            </a:r>
            <a:endParaRPr lang="zh-TW" altLang="en-US" sz="2000" b="1" dirty="0">
              <a:solidFill>
                <a:srgbClr val="717171"/>
              </a:solidFill>
              <a:latin typeface="微軟正黑體" panose="020B0604030504040204" pitchFamily="34" charset="-120"/>
              <a:ea typeface="微軟正黑體" panose="020B0604030504040204" pitchFamily="34" charset="-120"/>
            </a:endParaRPr>
          </a:p>
        </p:txBody>
      </p:sp>
      <p:sp>
        <p:nvSpPr>
          <p:cNvPr id="54" name="文字方塊 53">
            <a:extLst>
              <a:ext uri="{FF2B5EF4-FFF2-40B4-BE49-F238E27FC236}">
                <a16:creationId xmlns:a16="http://schemas.microsoft.com/office/drawing/2014/main" id="{CD75E0C2-BBFF-4984-A421-9A1F7EF0EFF5}"/>
              </a:ext>
            </a:extLst>
          </p:cNvPr>
          <p:cNvSpPr txBox="1"/>
          <p:nvPr/>
        </p:nvSpPr>
        <p:spPr>
          <a:xfrm>
            <a:off x="7966533" y="5878552"/>
            <a:ext cx="1179153" cy="400110"/>
          </a:xfrm>
          <a:prstGeom prst="rect">
            <a:avLst/>
          </a:prstGeom>
          <a:noFill/>
        </p:spPr>
        <p:txBody>
          <a:bodyPr wrap="square" rtlCol="0">
            <a:spAutoFit/>
          </a:bodyPr>
          <a:lstStyle/>
          <a:p>
            <a:r>
              <a:rPr lang="en-US" altLang="zh-TW" sz="2000" b="1" dirty="0">
                <a:solidFill>
                  <a:srgbClr val="717171"/>
                </a:solidFill>
                <a:latin typeface="微軟正黑體" panose="020B0604030504040204" pitchFamily="34" charset="-120"/>
                <a:ea typeface="微軟正黑體" panose="020B0604030504040204" pitchFamily="34" charset="-120"/>
              </a:rPr>
              <a:t>2020</a:t>
            </a:r>
            <a:endParaRPr lang="zh-TW" altLang="en-US" sz="2000" b="1" dirty="0">
              <a:solidFill>
                <a:srgbClr val="717171"/>
              </a:solidFill>
              <a:latin typeface="微軟正黑體" panose="020B0604030504040204" pitchFamily="34" charset="-120"/>
              <a:ea typeface="微軟正黑體" panose="020B0604030504040204" pitchFamily="34" charset="-120"/>
            </a:endParaRPr>
          </a:p>
        </p:txBody>
      </p:sp>
      <p:pic>
        <p:nvPicPr>
          <p:cNvPr id="55" name="Picture 2" descr="黑白棋盤遊戲· 免費圖庫相片">
            <a:extLst>
              <a:ext uri="{FF2B5EF4-FFF2-40B4-BE49-F238E27FC236}">
                <a16:creationId xmlns:a16="http://schemas.microsoft.com/office/drawing/2014/main" id="{7409DD89-549F-4CBE-9E92-BF1338DD9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147" y="2371391"/>
            <a:ext cx="3145388" cy="209311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6" name="Picture 6" descr="持有暹羅貓和吉娃娃的人· 免費圖庫相片">
            <a:extLst>
              <a:ext uri="{FF2B5EF4-FFF2-40B4-BE49-F238E27FC236}">
                <a16:creationId xmlns:a16="http://schemas.microsoft.com/office/drawing/2014/main" id="{73E88C6C-E721-4A1C-AC1F-FC5553578B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0781" y="3344633"/>
            <a:ext cx="2962275" cy="154305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7" name="Picture 8" descr="Web Network Programming Artificial - Free image on Pixabay">
            <a:extLst>
              <a:ext uri="{FF2B5EF4-FFF2-40B4-BE49-F238E27FC236}">
                <a16:creationId xmlns:a16="http://schemas.microsoft.com/office/drawing/2014/main" id="{F068BA53-20A1-41ED-B6CB-064C52EDBA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51" t="1569" r="25378"/>
          <a:stretch/>
        </p:blipFill>
        <p:spPr bwMode="auto">
          <a:xfrm>
            <a:off x="7926599" y="3619827"/>
            <a:ext cx="2656231" cy="156546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58" name="內容版面配置區 3">
            <a:extLst>
              <a:ext uri="{FF2B5EF4-FFF2-40B4-BE49-F238E27FC236}">
                <a16:creationId xmlns:a16="http://schemas.microsoft.com/office/drawing/2014/main" id="{CA0D478F-8E0E-427B-AAE0-729327AECECC}"/>
              </a:ext>
            </a:extLst>
          </p:cNvPr>
          <p:cNvSpPr txBox="1">
            <a:spLocks/>
          </p:cNvSpPr>
          <p:nvPr/>
        </p:nvSpPr>
        <p:spPr>
          <a:xfrm>
            <a:off x="496947" y="6287765"/>
            <a:ext cx="5719126" cy="550881"/>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a:t>
            </a:r>
            <a:r>
              <a:rPr lang="en-US" altLang="zh-TW" sz="1800" dirty="0">
                <a:solidFill>
                  <a:schemeClr val="dk1"/>
                </a:solidFill>
                <a:latin typeface="Microsoft JhengHei"/>
                <a:ea typeface="Microsoft JhengHei"/>
                <a:cs typeface="Microsoft JhengHei"/>
                <a:sym typeface="Microsoft JhengHei"/>
                <a:hlinkClick r:id="rId6"/>
              </a:rPr>
              <a:t>https://cc0.wfublog.com/</a:t>
            </a:r>
            <a:endParaRPr lang="en-US" altLang="zh-TW" sz="1800" dirty="0">
              <a:solidFill>
                <a:schemeClr val="dk1"/>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137113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09632-7C7D-4288-BC9D-29EDF3772C83}"/>
              </a:ext>
            </a:extLst>
          </p:cNvPr>
          <p:cNvSpPr>
            <a:spLocks noGrp="1"/>
          </p:cNvSpPr>
          <p:nvPr>
            <p:ph type="title"/>
          </p:nvPr>
        </p:nvSpPr>
        <p:spPr/>
        <p:txBody>
          <a:bodyPr/>
          <a:lstStyle/>
          <a:p>
            <a:r>
              <a:rPr lang="zh-TW" altLang="en-US" dirty="0"/>
              <a:t>深度學習</a:t>
            </a:r>
            <a:r>
              <a:rPr lang="en-US" altLang="zh-TW" dirty="0"/>
              <a:t>(Deep Learning)</a:t>
            </a:r>
            <a:endParaRPr lang="zh-TW" altLang="en-US" dirty="0"/>
          </a:p>
        </p:txBody>
      </p:sp>
      <p:sp>
        <p:nvSpPr>
          <p:cNvPr id="4" name="內容版面配置區 3">
            <a:extLst>
              <a:ext uri="{FF2B5EF4-FFF2-40B4-BE49-F238E27FC236}">
                <a16:creationId xmlns:a16="http://schemas.microsoft.com/office/drawing/2014/main" id="{F1B61CED-F79B-4F4E-A8DC-7E46871EA623}"/>
              </a:ext>
            </a:extLst>
          </p:cNvPr>
          <p:cNvSpPr>
            <a:spLocks noGrp="1"/>
          </p:cNvSpPr>
          <p:nvPr>
            <p:ph idx="10"/>
          </p:nvPr>
        </p:nvSpPr>
        <p:spPr>
          <a:xfrm>
            <a:off x="6365633" y="1455828"/>
            <a:ext cx="5595458" cy="4051935"/>
          </a:xfrm>
        </p:spPr>
        <p:txBody>
          <a:bodyPr>
            <a:normAutofit/>
          </a:bodyPr>
          <a:lstStyle/>
          <a:p>
            <a:r>
              <a:rPr lang="zh-TW" altLang="en-US" dirty="0"/>
              <a:t>基本概念</a:t>
            </a:r>
            <a:endParaRPr lang="en-US" altLang="zh-TW" dirty="0"/>
          </a:p>
          <a:p>
            <a:pPr marL="468000"/>
            <a:endParaRPr lang="en-US" altLang="zh-TW" sz="1800" dirty="0"/>
          </a:p>
          <a:p>
            <a:pPr marL="468000"/>
            <a:r>
              <a:rPr lang="en-US" altLang="zh-TW" sz="1800" dirty="0"/>
              <a:t>ML + Distributed Representation = DL</a:t>
            </a:r>
          </a:p>
          <a:p>
            <a:pPr marL="525150" indent="-285750">
              <a:buFont typeface="Wingdings" panose="05000000000000000000" pitchFamily="2" charset="2"/>
              <a:buChar char="à"/>
            </a:pPr>
            <a:r>
              <a:rPr lang="zh-TW" altLang="en-US" sz="1800" dirty="0"/>
              <a:t>基於機器學習結合多層人工類神經元的學習方式</a:t>
            </a:r>
            <a:endParaRPr lang="en-US" altLang="zh-TW" sz="1800" dirty="0"/>
          </a:p>
          <a:p>
            <a:pPr marL="239400" indent="0">
              <a:buNone/>
            </a:pPr>
            <a:endParaRPr lang="zh-TW" altLang="en-US" sz="1800" dirty="0"/>
          </a:p>
          <a:p>
            <a:pPr marL="468000"/>
            <a:r>
              <a:rPr lang="zh-TW" altLang="en-US" sz="1800" dirty="0"/>
              <a:t>數學單元：又稱為人工神經元，負責接收資料值後進行處理，再輸出終值</a:t>
            </a:r>
            <a:endParaRPr lang="en-US" altLang="zh-TW" sz="1800" dirty="0"/>
          </a:p>
          <a:p>
            <a:pPr marL="239400" indent="0">
              <a:buNone/>
            </a:pPr>
            <a:endParaRPr lang="en-US" altLang="zh-TW" sz="1800" dirty="0"/>
          </a:p>
          <a:p>
            <a:pPr marL="468000"/>
            <a:r>
              <a:rPr lang="zh-TW" altLang="en-US" sz="1800" dirty="0"/>
              <a:t>巨量資料 </a:t>
            </a:r>
            <a:r>
              <a:rPr lang="en-US" altLang="zh-TW" sz="1800" dirty="0"/>
              <a:t>&amp; </a:t>
            </a:r>
            <a:r>
              <a:rPr lang="zh-TW" altLang="en-US" sz="1800" dirty="0"/>
              <a:t>高效硬體 </a:t>
            </a:r>
            <a:r>
              <a:rPr lang="en-US" altLang="zh-TW" sz="1800" dirty="0">
                <a:sym typeface="Wingdings" panose="05000000000000000000" pitchFamily="2" charset="2"/>
              </a:rPr>
              <a:t></a:t>
            </a:r>
            <a:r>
              <a:rPr lang="en-US" altLang="zh-TW" sz="1800" dirty="0"/>
              <a:t> </a:t>
            </a:r>
            <a:r>
              <a:rPr lang="zh-TW" altLang="en-US" sz="1800" dirty="0"/>
              <a:t>迭代運算</a:t>
            </a:r>
          </a:p>
        </p:txBody>
      </p:sp>
      <p:sp>
        <p:nvSpPr>
          <p:cNvPr id="6" name="內容版面配置區 5">
            <a:extLst>
              <a:ext uri="{FF2B5EF4-FFF2-40B4-BE49-F238E27FC236}">
                <a16:creationId xmlns:a16="http://schemas.microsoft.com/office/drawing/2014/main" id="{E15EA835-49A3-40AB-9CF4-CADCE133942A}"/>
              </a:ext>
            </a:extLst>
          </p:cNvPr>
          <p:cNvSpPr>
            <a:spLocks noGrp="1"/>
          </p:cNvSpPr>
          <p:nvPr>
            <p:ph idx="12"/>
          </p:nvPr>
        </p:nvSpPr>
        <p:spPr>
          <a:xfrm>
            <a:off x="6365633" y="5755168"/>
            <a:ext cx="5426316" cy="420206"/>
          </a:xfrm>
        </p:spPr>
        <p:txBody>
          <a:bodyPr/>
          <a:lstStyle/>
          <a:p>
            <a:r>
              <a:rPr lang="zh-TW" altLang="en-US" dirty="0"/>
              <a:t>圖片來源：</a:t>
            </a:r>
            <a:r>
              <a:rPr lang="en-US" altLang="zh-TW" dirty="0"/>
              <a:t>Journal of Physics Conference Series</a:t>
            </a:r>
          </a:p>
        </p:txBody>
      </p:sp>
      <p:pic>
        <p:nvPicPr>
          <p:cNvPr id="7" name="圖片版面配置區 13">
            <a:extLst>
              <a:ext uri="{FF2B5EF4-FFF2-40B4-BE49-F238E27FC236}">
                <a16:creationId xmlns:a16="http://schemas.microsoft.com/office/drawing/2014/main" id="{8198A728-AF5E-4C39-826B-99EC744C3528}"/>
              </a:ext>
            </a:extLst>
          </p:cNvPr>
          <p:cNvPicPr>
            <a:picLocks noGrp="1" noChangeAspect="1"/>
          </p:cNvPicPr>
          <p:nvPr>
            <p:ph type="pic" sz="quarter" idx="11"/>
          </p:nvPr>
        </p:nvPicPr>
        <p:blipFill rotWithShape="1">
          <a:blip r:embed="rId3"/>
          <a:srcRect l="2218" t="3621" r="6336"/>
          <a:stretch/>
        </p:blipFill>
        <p:spPr>
          <a:xfrm>
            <a:off x="712055" y="1492680"/>
            <a:ext cx="4848236" cy="4125250"/>
          </a:xfrm>
        </p:spPr>
      </p:pic>
    </p:spTree>
    <p:extLst>
      <p:ext uri="{BB962C8B-B14F-4D97-AF65-F5344CB8AC3E}">
        <p14:creationId xmlns:p14="http://schemas.microsoft.com/office/powerpoint/2010/main" val="13277419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B1E149-42EF-4C49-987B-57E9EBF0F260}"/>
              </a:ext>
            </a:extLst>
          </p:cNvPr>
          <p:cNvSpPr>
            <a:spLocks noGrp="1"/>
          </p:cNvSpPr>
          <p:nvPr>
            <p:ph type="title"/>
          </p:nvPr>
        </p:nvSpPr>
        <p:spPr/>
        <p:txBody>
          <a:bodyPr/>
          <a:lstStyle/>
          <a:p>
            <a:r>
              <a:rPr kumimoji="1" lang="en-US" altLang="zh-TW" dirty="0"/>
              <a:t>T</a:t>
            </a:r>
            <a:r>
              <a:rPr kumimoji="1" lang="en-US" altLang="zh-CN" dirty="0"/>
              <a:t>eachable Machine</a:t>
            </a:r>
            <a:endParaRPr lang="zh-TW" altLang="en-US" dirty="0"/>
          </a:p>
        </p:txBody>
      </p:sp>
      <p:sp>
        <p:nvSpPr>
          <p:cNvPr id="3" name="內容版面配置區 2">
            <a:extLst>
              <a:ext uri="{FF2B5EF4-FFF2-40B4-BE49-F238E27FC236}">
                <a16:creationId xmlns:a16="http://schemas.microsoft.com/office/drawing/2014/main" id="{C103E20D-7086-4433-9A9C-48F99C310E4E}"/>
              </a:ext>
            </a:extLst>
          </p:cNvPr>
          <p:cNvSpPr>
            <a:spLocks noGrp="1"/>
          </p:cNvSpPr>
          <p:nvPr>
            <p:ph idx="1"/>
          </p:nvPr>
        </p:nvSpPr>
        <p:spPr/>
        <p:txBody>
          <a:bodyPr/>
          <a:lstStyle/>
          <a:p>
            <a:r>
              <a:rPr lang="en-US" altLang="zh-TW" dirty="0"/>
              <a:t>Teachable Machine </a:t>
            </a:r>
            <a:r>
              <a:rPr lang="zh-TW" altLang="en-US" dirty="0"/>
              <a:t>是一種基於 </a:t>
            </a:r>
            <a:r>
              <a:rPr lang="en-US" altLang="zh-TW" dirty="0"/>
              <a:t>Web </a:t>
            </a:r>
            <a:r>
              <a:rPr lang="zh-TW" altLang="en-US" dirty="0"/>
              <a:t>的工具，可讓所有人快速、輕鬆地創建機器學習模型</a:t>
            </a:r>
          </a:p>
          <a:p>
            <a:endParaRPr lang="en-US" altLang="zh-TW" dirty="0"/>
          </a:p>
          <a:p>
            <a:r>
              <a:rPr lang="zh-TW" altLang="en-US" dirty="0"/>
              <a:t>適合任何有想法的人，</a:t>
            </a:r>
            <a:r>
              <a:rPr lang="zh-CN" altLang="en-US" dirty="0"/>
              <a:t>不需要寫程式碼，</a:t>
            </a:r>
            <a:r>
              <a:rPr lang="zh-TW" altLang="en-US" dirty="0"/>
              <a:t> 不需要具備機器學習知識的前提條件</a:t>
            </a:r>
          </a:p>
          <a:p>
            <a:pPr marL="0" indent="0">
              <a:buNone/>
            </a:pPr>
            <a:endParaRPr lang="zh-TW" altLang="en-US" dirty="0"/>
          </a:p>
        </p:txBody>
      </p:sp>
    </p:spTree>
    <p:extLst>
      <p:ext uri="{BB962C8B-B14F-4D97-AF65-F5344CB8AC3E}">
        <p14:creationId xmlns:p14="http://schemas.microsoft.com/office/powerpoint/2010/main" val="37964958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48154B-2105-401C-B6C3-3C416B7DEC1C}"/>
              </a:ext>
            </a:extLst>
          </p:cNvPr>
          <p:cNvSpPr>
            <a:spLocks noGrp="1"/>
          </p:cNvSpPr>
          <p:nvPr>
            <p:ph type="title"/>
          </p:nvPr>
        </p:nvSpPr>
        <p:spPr/>
        <p:txBody>
          <a:bodyPr/>
          <a:lstStyle/>
          <a:p>
            <a:r>
              <a:rPr kumimoji="1" lang="en-US" altLang="zh-TW" dirty="0"/>
              <a:t>T</a:t>
            </a:r>
            <a:r>
              <a:rPr kumimoji="1" lang="en-US" altLang="zh-CN" dirty="0"/>
              <a:t>eachable Machine</a:t>
            </a:r>
            <a:endParaRPr lang="zh-TW" altLang="en-US" dirty="0"/>
          </a:p>
        </p:txBody>
      </p:sp>
      <p:sp>
        <p:nvSpPr>
          <p:cNvPr id="3" name="內容版面配置區 2">
            <a:extLst>
              <a:ext uri="{FF2B5EF4-FFF2-40B4-BE49-F238E27FC236}">
                <a16:creationId xmlns:a16="http://schemas.microsoft.com/office/drawing/2014/main" id="{B051E594-8348-48F9-9A02-43D184D3834F}"/>
              </a:ext>
            </a:extLst>
          </p:cNvPr>
          <p:cNvSpPr>
            <a:spLocks noGrp="1"/>
          </p:cNvSpPr>
          <p:nvPr>
            <p:ph idx="1"/>
          </p:nvPr>
        </p:nvSpPr>
        <p:spPr/>
        <p:txBody>
          <a:bodyPr/>
          <a:lstStyle/>
          <a:p>
            <a:r>
              <a:rPr lang="zh-CN" altLang="en-US" dirty="0"/>
              <a:t>它目前支援圖像、聲音、動作三種模型的訓練。</a:t>
            </a:r>
          </a:p>
          <a:p>
            <a:endParaRPr lang="zh-TW" altLang="en-US" dirty="0"/>
          </a:p>
        </p:txBody>
      </p:sp>
      <p:pic>
        <p:nvPicPr>
          <p:cNvPr id="4" name="prediction">
            <a:hlinkClick r:id="" action="ppaction://media"/>
            <a:extLst>
              <a:ext uri="{FF2B5EF4-FFF2-40B4-BE49-F238E27FC236}">
                <a16:creationId xmlns:a16="http://schemas.microsoft.com/office/drawing/2014/main" id="{AF8A9628-FB84-43CF-BA56-68687CB82D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1382" y="2301014"/>
            <a:ext cx="4262235" cy="4039679"/>
          </a:xfrm>
          <a:prstGeom prst="rect">
            <a:avLst/>
          </a:prstGeom>
        </p:spPr>
      </p:pic>
      <p:sp>
        <p:nvSpPr>
          <p:cNvPr id="5" name="橢圓 4">
            <a:extLst>
              <a:ext uri="{FF2B5EF4-FFF2-40B4-BE49-F238E27FC236}">
                <a16:creationId xmlns:a16="http://schemas.microsoft.com/office/drawing/2014/main" id="{15819152-35D6-4677-A18C-8336A76D613C}"/>
              </a:ext>
            </a:extLst>
          </p:cNvPr>
          <p:cNvSpPr/>
          <p:nvPr/>
        </p:nvSpPr>
        <p:spPr>
          <a:xfrm>
            <a:off x="5184209" y="2571271"/>
            <a:ext cx="1584176" cy="1512168"/>
          </a:xfrm>
          <a:prstGeom prst="ellipse">
            <a:avLst/>
          </a:prstGeom>
          <a:solidFill>
            <a:srgbClr val="F3E6E0"/>
          </a:solidFill>
          <a:ln>
            <a:solidFill>
              <a:srgbClr val="E3D0BE"/>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chemeClr val="tx1"/>
                </a:solidFill>
                <a:latin typeface="Microsoft JhengHei" panose="020B0604030504040204" pitchFamily="34" charset="-120"/>
                <a:ea typeface="Microsoft JhengHei" panose="020B0604030504040204" pitchFamily="34" charset="-120"/>
              </a:rPr>
              <a:t>圖像</a:t>
            </a:r>
          </a:p>
        </p:txBody>
      </p:sp>
      <p:sp>
        <p:nvSpPr>
          <p:cNvPr id="6" name="橢圓 5">
            <a:extLst>
              <a:ext uri="{FF2B5EF4-FFF2-40B4-BE49-F238E27FC236}">
                <a16:creationId xmlns:a16="http://schemas.microsoft.com/office/drawing/2014/main" id="{26F29C36-A0AB-45C3-AA64-1821857EEA98}"/>
              </a:ext>
            </a:extLst>
          </p:cNvPr>
          <p:cNvSpPr/>
          <p:nvPr/>
        </p:nvSpPr>
        <p:spPr>
          <a:xfrm>
            <a:off x="7080872" y="2571271"/>
            <a:ext cx="1584176" cy="1512168"/>
          </a:xfrm>
          <a:prstGeom prst="ellipse">
            <a:avLst/>
          </a:prstGeom>
          <a:solidFill>
            <a:srgbClr val="F3E6E0"/>
          </a:solidFill>
          <a:ln>
            <a:solidFill>
              <a:srgbClr val="E3D0BE"/>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chemeClr val="tx1"/>
                </a:solidFill>
                <a:latin typeface="Microsoft JhengHei" panose="020B0604030504040204" pitchFamily="34" charset="-120"/>
                <a:ea typeface="Microsoft JhengHei" panose="020B0604030504040204" pitchFamily="34" charset="-120"/>
              </a:rPr>
              <a:t>動作</a:t>
            </a:r>
          </a:p>
        </p:txBody>
      </p:sp>
      <p:sp>
        <p:nvSpPr>
          <p:cNvPr id="7" name="橢圓 6">
            <a:extLst>
              <a:ext uri="{FF2B5EF4-FFF2-40B4-BE49-F238E27FC236}">
                <a16:creationId xmlns:a16="http://schemas.microsoft.com/office/drawing/2014/main" id="{00D98B52-3E8A-433A-B1DC-7A93A08E505C}"/>
              </a:ext>
            </a:extLst>
          </p:cNvPr>
          <p:cNvSpPr/>
          <p:nvPr/>
        </p:nvSpPr>
        <p:spPr>
          <a:xfrm>
            <a:off x="8977536" y="2571271"/>
            <a:ext cx="1584176" cy="1512168"/>
          </a:xfrm>
          <a:prstGeom prst="ellipse">
            <a:avLst/>
          </a:prstGeom>
          <a:solidFill>
            <a:srgbClr val="F3E6E0"/>
          </a:solidFill>
          <a:ln>
            <a:solidFill>
              <a:srgbClr val="E3D0BE"/>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chemeClr val="tx1"/>
                </a:solidFill>
                <a:latin typeface="Microsoft JhengHei" panose="020B0604030504040204" pitchFamily="34" charset="-120"/>
                <a:ea typeface="Microsoft JhengHei" panose="020B0604030504040204" pitchFamily="34" charset="-120"/>
              </a:rPr>
              <a:t>聲音</a:t>
            </a:r>
          </a:p>
        </p:txBody>
      </p:sp>
      <p:sp>
        <p:nvSpPr>
          <p:cNvPr id="8" name="內容版面配置區 3">
            <a:extLst>
              <a:ext uri="{FF2B5EF4-FFF2-40B4-BE49-F238E27FC236}">
                <a16:creationId xmlns:a16="http://schemas.microsoft.com/office/drawing/2014/main" id="{D04A3422-9BB8-44C6-8147-5EB25DC45CC7}"/>
              </a:ext>
            </a:extLst>
          </p:cNvPr>
          <p:cNvSpPr txBox="1">
            <a:spLocks/>
          </p:cNvSpPr>
          <p:nvPr/>
        </p:nvSpPr>
        <p:spPr>
          <a:xfrm>
            <a:off x="5685573" y="5511910"/>
            <a:ext cx="6583925" cy="550881"/>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影片來源：</a:t>
            </a:r>
            <a:r>
              <a:rPr lang="en-US" altLang="zh-TW" sz="1800" dirty="0">
                <a:solidFill>
                  <a:schemeClr val="dk1"/>
                </a:solidFill>
                <a:latin typeface="Microsoft JhengHei"/>
                <a:ea typeface="Microsoft JhengHei"/>
                <a:cs typeface="Microsoft JhengHei"/>
                <a:sym typeface="Microsoft JhengHei"/>
                <a:hlinkClick r:id="rId6"/>
              </a:rPr>
              <a:t>https://teachablemachine.withgoogle.com/</a:t>
            </a:r>
            <a:endParaRPr lang="en-US" altLang="zh-TW" sz="1800" dirty="0">
              <a:solidFill>
                <a:schemeClr val="dk1"/>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343454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48154B-2105-401C-B6C3-3C416B7DEC1C}"/>
              </a:ext>
            </a:extLst>
          </p:cNvPr>
          <p:cNvSpPr>
            <a:spLocks noGrp="1"/>
          </p:cNvSpPr>
          <p:nvPr>
            <p:ph type="title"/>
          </p:nvPr>
        </p:nvSpPr>
        <p:spPr/>
        <p:txBody>
          <a:bodyPr/>
          <a:lstStyle/>
          <a:p>
            <a:r>
              <a:rPr kumimoji="1" lang="en-US" altLang="zh-TW" dirty="0"/>
              <a:t>T</a:t>
            </a:r>
            <a:r>
              <a:rPr kumimoji="1" lang="en-US" altLang="zh-CN" dirty="0"/>
              <a:t>eachable Machine </a:t>
            </a:r>
            <a:r>
              <a:rPr kumimoji="1" lang="zh-CN" altLang="en-US" dirty="0"/>
              <a:t>使用流程</a:t>
            </a:r>
            <a:endParaRPr lang="zh-TW" altLang="en-US" dirty="0"/>
          </a:p>
        </p:txBody>
      </p:sp>
      <p:sp>
        <p:nvSpPr>
          <p:cNvPr id="8" name="內容版面配置區 3">
            <a:extLst>
              <a:ext uri="{FF2B5EF4-FFF2-40B4-BE49-F238E27FC236}">
                <a16:creationId xmlns:a16="http://schemas.microsoft.com/office/drawing/2014/main" id="{D04A3422-9BB8-44C6-8147-5EB25DC45CC7}"/>
              </a:ext>
            </a:extLst>
          </p:cNvPr>
          <p:cNvSpPr txBox="1">
            <a:spLocks/>
          </p:cNvSpPr>
          <p:nvPr/>
        </p:nvSpPr>
        <p:spPr>
          <a:xfrm>
            <a:off x="5685573" y="5511910"/>
            <a:ext cx="6583925" cy="550881"/>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a:t>
            </a:r>
            <a:r>
              <a:rPr lang="en-US" altLang="zh-TW" sz="1800" dirty="0">
                <a:solidFill>
                  <a:schemeClr val="dk1"/>
                </a:solidFill>
                <a:latin typeface="Microsoft JhengHei"/>
                <a:ea typeface="Microsoft JhengHei"/>
                <a:cs typeface="Microsoft JhengHei"/>
                <a:sym typeface="Microsoft JhengHei"/>
                <a:hlinkClick r:id="rId3"/>
              </a:rPr>
              <a:t>https://teachablemachine.withgoogle.com/</a:t>
            </a:r>
            <a:endParaRPr lang="en-US" altLang="zh-TW" sz="1800" dirty="0">
              <a:solidFill>
                <a:schemeClr val="dk1"/>
              </a:solidFill>
              <a:latin typeface="Microsoft JhengHei"/>
              <a:ea typeface="Microsoft JhengHei"/>
              <a:cs typeface="Microsoft JhengHei"/>
              <a:sym typeface="Microsoft JhengHei"/>
            </a:endParaRPr>
          </a:p>
        </p:txBody>
      </p:sp>
      <p:pic>
        <p:nvPicPr>
          <p:cNvPr id="9" name="圖片 8">
            <a:extLst>
              <a:ext uri="{FF2B5EF4-FFF2-40B4-BE49-F238E27FC236}">
                <a16:creationId xmlns:a16="http://schemas.microsoft.com/office/drawing/2014/main" id="{3CBF35C9-8418-4D90-9BFE-5332BB38F1D8}"/>
              </a:ext>
            </a:extLst>
          </p:cNvPr>
          <p:cNvPicPr>
            <a:picLocks noChangeAspect="1"/>
          </p:cNvPicPr>
          <p:nvPr/>
        </p:nvPicPr>
        <p:blipFill>
          <a:blip r:embed="rId4"/>
          <a:stretch>
            <a:fillRect/>
          </a:stretch>
        </p:blipFill>
        <p:spPr>
          <a:xfrm>
            <a:off x="1151873" y="1355442"/>
            <a:ext cx="9888253" cy="4118008"/>
          </a:xfrm>
          <a:prstGeom prst="rect">
            <a:avLst/>
          </a:prstGeom>
        </p:spPr>
      </p:pic>
    </p:spTree>
    <p:extLst>
      <p:ext uri="{BB962C8B-B14F-4D97-AF65-F5344CB8AC3E}">
        <p14:creationId xmlns:p14="http://schemas.microsoft.com/office/powerpoint/2010/main" val="24473265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9BD803-85B4-4C0F-961C-4FE36D3F4E06}"/>
              </a:ext>
            </a:extLst>
          </p:cNvPr>
          <p:cNvSpPr>
            <a:spLocks noGrp="1"/>
          </p:cNvSpPr>
          <p:nvPr>
            <p:ph type="title"/>
          </p:nvPr>
        </p:nvSpPr>
        <p:spPr/>
        <p:txBody>
          <a:bodyPr/>
          <a:lstStyle/>
          <a:p>
            <a:r>
              <a:rPr kumimoji="1" lang="en-US" altLang="zh-TW" dirty="0"/>
              <a:t>T</a:t>
            </a:r>
            <a:r>
              <a:rPr kumimoji="1" lang="en-US" altLang="zh-CN" dirty="0"/>
              <a:t>eachable Machine </a:t>
            </a:r>
            <a:r>
              <a:rPr kumimoji="1" lang="zh-CN" altLang="en-US" dirty="0"/>
              <a:t>使用教程</a:t>
            </a:r>
            <a:endParaRPr lang="zh-TW" altLang="en-US" dirty="0"/>
          </a:p>
        </p:txBody>
      </p:sp>
      <p:sp>
        <p:nvSpPr>
          <p:cNvPr id="3" name="內容版面配置區 2">
            <a:extLst>
              <a:ext uri="{FF2B5EF4-FFF2-40B4-BE49-F238E27FC236}">
                <a16:creationId xmlns:a16="http://schemas.microsoft.com/office/drawing/2014/main" id="{02379594-58F2-4C79-98C4-F1DEE6886FD4}"/>
              </a:ext>
            </a:extLst>
          </p:cNvPr>
          <p:cNvSpPr>
            <a:spLocks noGrp="1"/>
          </p:cNvSpPr>
          <p:nvPr>
            <p:ph idx="1"/>
          </p:nvPr>
        </p:nvSpPr>
        <p:spPr/>
        <p:txBody>
          <a:bodyPr/>
          <a:lstStyle/>
          <a:p>
            <a:r>
              <a:rPr lang="en-US" altLang="zh-TW" dirty="0">
                <a:solidFill>
                  <a:schemeClr val="dk1"/>
                </a:solidFill>
                <a:latin typeface="Microsoft JhengHei"/>
                <a:ea typeface="Microsoft JhengHei"/>
                <a:cs typeface="Microsoft JhengHei"/>
                <a:sym typeface="Microsoft JhengHei"/>
              </a:rPr>
              <a:t>Teachable Machine</a:t>
            </a:r>
            <a:r>
              <a:rPr lang="zh-TW" altLang="en-US" dirty="0">
                <a:solidFill>
                  <a:schemeClr val="dk1"/>
                </a:solidFill>
                <a:latin typeface="Microsoft JhengHei"/>
                <a:ea typeface="Microsoft JhengHei"/>
                <a:cs typeface="Microsoft JhengHei"/>
                <a:sym typeface="Microsoft JhengHei"/>
              </a:rPr>
              <a:t>使用介面</a:t>
            </a:r>
            <a:endParaRPr lang="zh-TW" altLang="en-US" dirty="0"/>
          </a:p>
        </p:txBody>
      </p:sp>
      <p:sp>
        <p:nvSpPr>
          <p:cNvPr id="4" name="內容版面配置區 3">
            <a:extLst>
              <a:ext uri="{FF2B5EF4-FFF2-40B4-BE49-F238E27FC236}">
                <a16:creationId xmlns:a16="http://schemas.microsoft.com/office/drawing/2014/main" id="{8E4DE942-9C6D-46B6-87D5-0199F5100F4D}"/>
              </a:ext>
            </a:extLst>
          </p:cNvPr>
          <p:cNvSpPr>
            <a:spLocks noGrp="1"/>
          </p:cNvSpPr>
          <p:nvPr>
            <p:ph idx="10"/>
          </p:nvPr>
        </p:nvSpPr>
        <p:spPr>
          <a:xfrm>
            <a:off x="6365633" y="1455828"/>
            <a:ext cx="5676900" cy="3631729"/>
          </a:xfrm>
        </p:spPr>
        <p:txBody>
          <a:bodyPr/>
          <a:lstStyle/>
          <a:p>
            <a:r>
              <a:rPr lang="zh-TW" altLang="en-US" dirty="0"/>
              <a:t>登入該網頁後，點擊 </a:t>
            </a:r>
            <a:r>
              <a:rPr lang="en-US" altLang="zh-TW" dirty="0"/>
              <a:t>Get Started </a:t>
            </a:r>
            <a:r>
              <a:rPr lang="zh-TW" altLang="en-US" dirty="0"/>
              <a:t>開始，選擇一個類別進行訓練</a:t>
            </a:r>
          </a:p>
        </p:txBody>
      </p:sp>
      <p:pic>
        <p:nvPicPr>
          <p:cNvPr id="7" name="圖片 6">
            <a:extLst>
              <a:ext uri="{FF2B5EF4-FFF2-40B4-BE49-F238E27FC236}">
                <a16:creationId xmlns:a16="http://schemas.microsoft.com/office/drawing/2014/main" id="{B91D6866-0229-4E07-A3B7-74D4FB7AD248}"/>
              </a:ext>
            </a:extLst>
          </p:cNvPr>
          <p:cNvPicPr>
            <a:picLocks noChangeAspect="1"/>
          </p:cNvPicPr>
          <p:nvPr/>
        </p:nvPicPr>
        <p:blipFill>
          <a:blip r:embed="rId3"/>
          <a:stretch>
            <a:fillRect/>
          </a:stretch>
        </p:blipFill>
        <p:spPr>
          <a:xfrm>
            <a:off x="380812" y="2369080"/>
            <a:ext cx="5445556" cy="2781968"/>
          </a:xfrm>
          <a:prstGeom prst="roundRect">
            <a:avLst>
              <a:gd name="adj" fmla="val 16667"/>
            </a:avLst>
          </a:prstGeom>
          <a:ln>
            <a:noFill/>
          </a:ln>
          <a:effectLst>
            <a:outerShdw blurRad="76200" dist="38100" dir="7800000" algn="tl" rotWithShape="0">
              <a:srgbClr val="000000">
                <a:alpha val="40000"/>
              </a:srgbClr>
            </a:outerShdw>
          </a:effectLst>
        </p:spPr>
      </p:pic>
      <p:sp>
        <p:nvSpPr>
          <p:cNvPr id="9" name="內容版面配置區 3">
            <a:extLst>
              <a:ext uri="{FF2B5EF4-FFF2-40B4-BE49-F238E27FC236}">
                <a16:creationId xmlns:a16="http://schemas.microsoft.com/office/drawing/2014/main" id="{13D12F54-71A3-41D6-8E59-EDD6CAFE4DAD}"/>
              </a:ext>
            </a:extLst>
          </p:cNvPr>
          <p:cNvSpPr txBox="1">
            <a:spLocks/>
          </p:cNvSpPr>
          <p:nvPr/>
        </p:nvSpPr>
        <p:spPr>
          <a:xfrm>
            <a:off x="6365633" y="5204125"/>
            <a:ext cx="5426316" cy="97124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圖片來源：截取於</a:t>
            </a:r>
            <a:r>
              <a:rPr lang="en-US" altLang="zh-TW" sz="1800" dirty="0">
                <a:solidFill>
                  <a:schemeClr val="dk1"/>
                </a:solidFill>
                <a:latin typeface="Microsoft JhengHei"/>
                <a:ea typeface="Microsoft JhengHei"/>
                <a:cs typeface="Microsoft JhengHei"/>
                <a:sym typeface="Microsoft JhengHei"/>
              </a:rPr>
              <a:t>Teachable Machine</a:t>
            </a:r>
            <a:r>
              <a:rPr lang="zh-TW" altLang="en-US" sz="1800" dirty="0">
                <a:solidFill>
                  <a:schemeClr val="dk1"/>
                </a:solidFill>
                <a:latin typeface="Microsoft JhengHei"/>
                <a:ea typeface="Microsoft JhengHei"/>
                <a:cs typeface="Microsoft JhengHei"/>
                <a:sym typeface="Microsoft JhengHei"/>
              </a:rPr>
              <a:t>使用介面</a:t>
            </a:r>
            <a:endParaRPr lang="en-US" altLang="zh-TW" sz="1800" dirty="0">
              <a:solidFill>
                <a:schemeClr val="dk1"/>
              </a:solidFill>
              <a:latin typeface="Microsoft JhengHei"/>
              <a:ea typeface="Microsoft JhengHei"/>
              <a:cs typeface="Microsoft JhengHei"/>
              <a:sym typeface="Microsoft JhengHei"/>
            </a:endParaRPr>
          </a:p>
          <a:p>
            <a:pPr marL="230400" indent="0">
              <a:buClr>
                <a:schemeClr val="dk1"/>
              </a:buClr>
              <a:buSzPts val="1800"/>
              <a:buNone/>
            </a:pPr>
            <a:r>
              <a:rPr lang="en-US" altLang="zh-TW" sz="1800" dirty="0">
                <a:latin typeface="微軟正黑體" panose="020B0604030504040204" pitchFamily="34" charset="-120"/>
                <a:ea typeface="微軟正黑體" panose="020B0604030504040204" pitchFamily="34" charset="-120"/>
                <a:hlinkClick r:id="rId4"/>
              </a:rPr>
              <a:t>https://teachablemachine.withgoogle.com</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32078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4A9A4A-E0B1-47E2-B16D-D6A6F2D5B65E}"/>
              </a:ext>
            </a:extLst>
          </p:cNvPr>
          <p:cNvSpPr>
            <a:spLocks noGrp="1"/>
          </p:cNvSpPr>
          <p:nvPr>
            <p:ph type="title"/>
          </p:nvPr>
        </p:nvSpPr>
        <p:spPr/>
        <p:txBody>
          <a:bodyPr/>
          <a:lstStyle/>
          <a:p>
            <a:r>
              <a:rPr lang="zh-TW" altLang="en-US" dirty="0"/>
              <a:t>資料來源</a:t>
            </a:r>
          </a:p>
        </p:txBody>
      </p:sp>
      <p:sp>
        <p:nvSpPr>
          <p:cNvPr id="3" name="內容版面配置區 2">
            <a:extLst>
              <a:ext uri="{FF2B5EF4-FFF2-40B4-BE49-F238E27FC236}">
                <a16:creationId xmlns:a16="http://schemas.microsoft.com/office/drawing/2014/main" id="{5FF6C3A3-CA2C-4EB3-9DE7-DA39438A89A8}"/>
              </a:ext>
            </a:extLst>
          </p:cNvPr>
          <p:cNvSpPr>
            <a:spLocks noGrp="1"/>
          </p:cNvSpPr>
          <p:nvPr>
            <p:ph idx="1"/>
          </p:nvPr>
        </p:nvSpPr>
        <p:spPr/>
        <p:txBody>
          <a:bodyPr/>
          <a:lstStyle/>
          <a:p>
            <a:endParaRPr lang="zh-TW" altLang="en-US" dirty="0"/>
          </a:p>
        </p:txBody>
      </p:sp>
      <p:sp>
        <p:nvSpPr>
          <p:cNvPr id="4" name="內容版面配置區 3">
            <a:extLst>
              <a:ext uri="{FF2B5EF4-FFF2-40B4-BE49-F238E27FC236}">
                <a16:creationId xmlns:a16="http://schemas.microsoft.com/office/drawing/2014/main" id="{0B08505D-88F4-4B5F-8BAC-7F76550121FD}"/>
              </a:ext>
            </a:extLst>
          </p:cNvPr>
          <p:cNvSpPr>
            <a:spLocks noGrp="1"/>
          </p:cNvSpPr>
          <p:nvPr>
            <p:ph idx="10"/>
          </p:nvPr>
        </p:nvSpPr>
        <p:spPr/>
        <p:txBody>
          <a:bodyPr/>
          <a:lstStyle/>
          <a:p>
            <a:r>
              <a:rPr lang="en-US" altLang="zh-TW" dirty="0"/>
              <a:t>Kaggle</a:t>
            </a:r>
          </a:p>
          <a:p>
            <a:r>
              <a:rPr lang="en-US" altLang="zh-TW" dirty="0" err="1"/>
              <a:t>DataCastle</a:t>
            </a:r>
            <a:endParaRPr lang="en-US" altLang="zh-TW" dirty="0"/>
          </a:p>
          <a:p>
            <a:r>
              <a:rPr lang="en-US" altLang="zh-TW" dirty="0" err="1"/>
              <a:t>Data.world</a:t>
            </a:r>
            <a:endParaRPr lang="en-US" altLang="zh-TW" dirty="0"/>
          </a:p>
          <a:p>
            <a:r>
              <a:rPr lang="en-US" altLang="zh-TW" dirty="0"/>
              <a:t>OODATA</a:t>
            </a:r>
          </a:p>
          <a:p>
            <a:r>
              <a:rPr lang="zh-TW" altLang="en-US" dirty="0"/>
              <a:t>政府開放資料平臺</a:t>
            </a:r>
          </a:p>
          <a:p>
            <a:pPr marL="0" indent="0">
              <a:buNone/>
            </a:pPr>
            <a:endParaRPr lang="zh-TW" altLang="en-US" dirty="0"/>
          </a:p>
        </p:txBody>
      </p:sp>
      <p:sp>
        <p:nvSpPr>
          <p:cNvPr id="6" name="內容版面配置區 5">
            <a:extLst>
              <a:ext uri="{FF2B5EF4-FFF2-40B4-BE49-F238E27FC236}">
                <a16:creationId xmlns:a16="http://schemas.microsoft.com/office/drawing/2014/main" id="{8021ED42-3E76-43B4-84C3-B2ECDC6ACE0F}"/>
              </a:ext>
            </a:extLst>
          </p:cNvPr>
          <p:cNvSpPr>
            <a:spLocks noGrp="1"/>
          </p:cNvSpPr>
          <p:nvPr>
            <p:ph idx="12"/>
          </p:nvPr>
        </p:nvSpPr>
        <p:spPr/>
        <p:txBody>
          <a:bodyPr/>
          <a:lstStyle/>
          <a:p>
            <a:endParaRPr lang="zh-TW" altLang="en-US"/>
          </a:p>
        </p:txBody>
      </p:sp>
      <p:pic>
        <p:nvPicPr>
          <p:cNvPr id="7" name="Google Shape;595;p4">
            <a:extLst>
              <a:ext uri="{FF2B5EF4-FFF2-40B4-BE49-F238E27FC236}">
                <a16:creationId xmlns:a16="http://schemas.microsoft.com/office/drawing/2014/main" id="{D928A580-91BB-44D1-907C-DB8E7876BA60}"/>
              </a:ext>
            </a:extLst>
          </p:cNvPr>
          <p:cNvPicPr preferRelativeResize="0"/>
          <p:nvPr/>
        </p:nvPicPr>
        <p:blipFill rotWithShape="1">
          <a:blip r:embed="rId3">
            <a:alphaModFix/>
          </a:blip>
          <a:srcRect/>
          <a:stretch/>
        </p:blipFill>
        <p:spPr>
          <a:xfrm>
            <a:off x="816065" y="1975203"/>
            <a:ext cx="2143125" cy="1004590"/>
          </a:xfrm>
          <a:prstGeom prst="rect">
            <a:avLst/>
          </a:prstGeom>
          <a:noFill/>
          <a:ln>
            <a:noFill/>
          </a:ln>
        </p:spPr>
      </p:pic>
      <p:pic>
        <p:nvPicPr>
          <p:cNvPr id="8" name="Google Shape;596;p4">
            <a:extLst>
              <a:ext uri="{FF2B5EF4-FFF2-40B4-BE49-F238E27FC236}">
                <a16:creationId xmlns:a16="http://schemas.microsoft.com/office/drawing/2014/main" id="{847B43F1-7FE7-44B1-914B-9D3638BFE880}"/>
              </a:ext>
            </a:extLst>
          </p:cNvPr>
          <p:cNvPicPr preferRelativeResize="0"/>
          <p:nvPr/>
        </p:nvPicPr>
        <p:blipFill rotWithShape="1">
          <a:blip r:embed="rId4">
            <a:alphaModFix/>
          </a:blip>
          <a:srcRect l="8124" t="32098" r="7634" b="30620"/>
          <a:stretch/>
        </p:blipFill>
        <p:spPr>
          <a:xfrm>
            <a:off x="3347344" y="2103631"/>
            <a:ext cx="2143125" cy="948447"/>
          </a:xfrm>
          <a:prstGeom prst="rect">
            <a:avLst/>
          </a:prstGeom>
          <a:noFill/>
          <a:ln>
            <a:noFill/>
          </a:ln>
        </p:spPr>
      </p:pic>
      <p:pic>
        <p:nvPicPr>
          <p:cNvPr id="9" name="Google Shape;597;p4">
            <a:extLst>
              <a:ext uri="{FF2B5EF4-FFF2-40B4-BE49-F238E27FC236}">
                <a16:creationId xmlns:a16="http://schemas.microsoft.com/office/drawing/2014/main" id="{DE3DFB66-909D-493B-A04C-049C6362B93B}"/>
              </a:ext>
            </a:extLst>
          </p:cNvPr>
          <p:cNvPicPr preferRelativeResize="0"/>
          <p:nvPr/>
        </p:nvPicPr>
        <p:blipFill rotWithShape="1">
          <a:blip r:embed="rId5">
            <a:alphaModFix/>
          </a:blip>
          <a:srcRect/>
          <a:stretch/>
        </p:blipFill>
        <p:spPr>
          <a:xfrm>
            <a:off x="816065" y="3673954"/>
            <a:ext cx="2143125" cy="514350"/>
          </a:xfrm>
          <a:prstGeom prst="rect">
            <a:avLst/>
          </a:prstGeom>
          <a:noFill/>
          <a:ln>
            <a:noFill/>
          </a:ln>
        </p:spPr>
      </p:pic>
      <p:pic>
        <p:nvPicPr>
          <p:cNvPr id="10" name="Google Shape;598;p4">
            <a:extLst>
              <a:ext uri="{FF2B5EF4-FFF2-40B4-BE49-F238E27FC236}">
                <a16:creationId xmlns:a16="http://schemas.microsoft.com/office/drawing/2014/main" id="{3A9C830C-06B4-433D-A6F7-FC730A78C44A}"/>
              </a:ext>
            </a:extLst>
          </p:cNvPr>
          <p:cNvPicPr preferRelativeResize="0"/>
          <p:nvPr/>
        </p:nvPicPr>
        <p:blipFill rotWithShape="1">
          <a:blip r:embed="rId6">
            <a:alphaModFix/>
          </a:blip>
          <a:srcRect t="32410" b="34319"/>
          <a:stretch/>
        </p:blipFill>
        <p:spPr>
          <a:xfrm>
            <a:off x="3347344" y="3577002"/>
            <a:ext cx="2143125" cy="713036"/>
          </a:xfrm>
          <a:prstGeom prst="rect">
            <a:avLst/>
          </a:prstGeom>
          <a:noFill/>
          <a:ln>
            <a:noFill/>
          </a:ln>
        </p:spPr>
      </p:pic>
      <p:pic>
        <p:nvPicPr>
          <p:cNvPr id="11" name="Google Shape;599;p4">
            <a:extLst>
              <a:ext uri="{FF2B5EF4-FFF2-40B4-BE49-F238E27FC236}">
                <a16:creationId xmlns:a16="http://schemas.microsoft.com/office/drawing/2014/main" id="{B04B3B0A-51A6-4A3D-8069-B29FA91EF7A3}"/>
              </a:ext>
            </a:extLst>
          </p:cNvPr>
          <p:cNvPicPr preferRelativeResize="0"/>
          <p:nvPr/>
        </p:nvPicPr>
        <p:blipFill rotWithShape="1">
          <a:blip r:embed="rId7">
            <a:alphaModFix/>
          </a:blip>
          <a:srcRect/>
          <a:stretch/>
        </p:blipFill>
        <p:spPr>
          <a:xfrm>
            <a:off x="1083441" y="4909799"/>
            <a:ext cx="4062215" cy="805995"/>
          </a:xfrm>
          <a:prstGeom prst="rect">
            <a:avLst/>
          </a:prstGeom>
          <a:noFill/>
          <a:ln>
            <a:noFill/>
          </a:ln>
        </p:spPr>
      </p:pic>
    </p:spTree>
    <p:extLst>
      <p:ext uri="{BB962C8B-B14F-4D97-AF65-F5344CB8AC3E}">
        <p14:creationId xmlns:p14="http://schemas.microsoft.com/office/powerpoint/2010/main" val="12180213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9BD803-85B4-4C0F-961C-4FE36D3F4E06}"/>
              </a:ext>
            </a:extLst>
          </p:cNvPr>
          <p:cNvSpPr>
            <a:spLocks noGrp="1"/>
          </p:cNvSpPr>
          <p:nvPr>
            <p:ph type="title"/>
          </p:nvPr>
        </p:nvSpPr>
        <p:spPr/>
        <p:txBody>
          <a:bodyPr/>
          <a:lstStyle/>
          <a:p>
            <a:r>
              <a:rPr kumimoji="1" lang="zh-TW" altLang="en-US" dirty="0"/>
              <a:t>訓練方式 </a:t>
            </a:r>
            <a:r>
              <a:rPr kumimoji="1" lang="en-US" altLang="zh-TW" dirty="0"/>
              <a:t>- </a:t>
            </a:r>
            <a:r>
              <a:rPr kumimoji="1" lang="zh-CN" altLang="en-US" dirty="0"/>
              <a:t>圖像辨識</a:t>
            </a:r>
            <a:endParaRPr lang="zh-TW" altLang="en-US" dirty="0"/>
          </a:p>
        </p:txBody>
      </p:sp>
      <p:sp>
        <p:nvSpPr>
          <p:cNvPr id="3" name="內容版面配置區 2">
            <a:extLst>
              <a:ext uri="{FF2B5EF4-FFF2-40B4-BE49-F238E27FC236}">
                <a16:creationId xmlns:a16="http://schemas.microsoft.com/office/drawing/2014/main" id="{02379594-58F2-4C79-98C4-F1DEE6886FD4}"/>
              </a:ext>
            </a:extLst>
          </p:cNvPr>
          <p:cNvSpPr>
            <a:spLocks noGrp="1"/>
          </p:cNvSpPr>
          <p:nvPr>
            <p:ph idx="1"/>
          </p:nvPr>
        </p:nvSpPr>
        <p:spPr/>
        <p:txBody>
          <a:bodyPr/>
          <a:lstStyle/>
          <a:p>
            <a:r>
              <a:rPr lang="en-US" altLang="zh-TW" dirty="0">
                <a:solidFill>
                  <a:schemeClr val="dk1"/>
                </a:solidFill>
                <a:latin typeface="Microsoft JhengHei"/>
                <a:ea typeface="Microsoft JhengHei"/>
                <a:cs typeface="Microsoft JhengHei"/>
                <a:sym typeface="Microsoft JhengHei"/>
              </a:rPr>
              <a:t>Teachable Machine</a:t>
            </a:r>
            <a:r>
              <a:rPr lang="zh-TW" altLang="en-US" dirty="0">
                <a:solidFill>
                  <a:schemeClr val="dk1"/>
                </a:solidFill>
                <a:latin typeface="Microsoft JhengHei"/>
                <a:ea typeface="Microsoft JhengHei"/>
                <a:cs typeface="Microsoft JhengHei"/>
                <a:sym typeface="Microsoft JhengHei"/>
              </a:rPr>
              <a:t>使用介面</a:t>
            </a:r>
            <a:endParaRPr lang="zh-TW" altLang="en-US" dirty="0"/>
          </a:p>
        </p:txBody>
      </p:sp>
      <p:sp>
        <p:nvSpPr>
          <p:cNvPr id="4" name="內容版面配置區 3">
            <a:extLst>
              <a:ext uri="{FF2B5EF4-FFF2-40B4-BE49-F238E27FC236}">
                <a16:creationId xmlns:a16="http://schemas.microsoft.com/office/drawing/2014/main" id="{8E4DE942-9C6D-46B6-87D5-0199F5100F4D}"/>
              </a:ext>
            </a:extLst>
          </p:cNvPr>
          <p:cNvSpPr>
            <a:spLocks noGrp="1"/>
          </p:cNvSpPr>
          <p:nvPr>
            <p:ph idx="10"/>
          </p:nvPr>
        </p:nvSpPr>
        <p:spPr>
          <a:xfrm>
            <a:off x="6365633" y="1455828"/>
            <a:ext cx="5676900" cy="3631729"/>
          </a:xfrm>
        </p:spPr>
        <p:txBody>
          <a:bodyPr/>
          <a:lstStyle/>
          <a:p>
            <a:r>
              <a:rPr lang="zh-TW" altLang="en-US" dirty="0"/>
              <a:t>選擇</a:t>
            </a:r>
            <a:r>
              <a:rPr lang="zh-CN" altLang="en-US" dirty="0"/>
              <a:t>圖片專案</a:t>
            </a:r>
            <a:endParaRPr lang="en-US" altLang="zh-CN" dirty="0"/>
          </a:p>
          <a:p>
            <a:r>
              <a:rPr lang="zh-TW" altLang="en-US" dirty="0"/>
              <a:t>選擇</a:t>
            </a:r>
            <a:r>
              <a:rPr lang="zh-CN" altLang="en-US" dirty="0"/>
              <a:t>標準圖像模型</a:t>
            </a:r>
            <a:endParaRPr lang="en-US" altLang="zh-TW" dirty="0"/>
          </a:p>
        </p:txBody>
      </p:sp>
      <p:sp>
        <p:nvSpPr>
          <p:cNvPr id="9" name="內容版面配置區 3">
            <a:extLst>
              <a:ext uri="{FF2B5EF4-FFF2-40B4-BE49-F238E27FC236}">
                <a16:creationId xmlns:a16="http://schemas.microsoft.com/office/drawing/2014/main" id="{13D12F54-71A3-41D6-8E59-EDD6CAFE4DAD}"/>
              </a:ext>
            </a:extLst>
          </p:cNvPr>
          <p:cNvSpPr txBox="1">
            <a:spLocks/>
          </p:cNvSpPr>
          <p:nvPr/>
        </p:nvSpPr>
        <p:spPr>
          <a:xfrm>
            <a:off x="6365633" y="5204125"/>
            <a:ext cx="5426316" cy="97124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圖片來源：截取於</a:t>
            </a:r>
            <a:r>
              <a:rPr lang="en-US" altLang="zh-TW" sz="1800" dirty="0">
                <a:solidFill>
                  <a:schemeClr val="dk1"/>
                </a:solidFill>
                <a:latin typeface="Microsoft JhengHei"/>
                <a:ea typeface="Microsoft JhengHei"/>
                <a:cs typeface="Microsoft JhengHei"/>
                <a:sym typeface="Microsoft JhengHei"/>
              </a:rPr>
              <a:t>Teachable Machine</a:t>
            </a:r>
            <a:r>
              <a:rPr lang="zh-TW" altLang="en-US" sz="1800" dirty="0">
                <a:solidFill>
                  <a:schemeClr val="dk1"/>
                </a:solidFill>
                <a:latin typeface="Microsoft JhengHei"/>
                <a:ea typeface="Microsoft JhengHei"/>
                <a:cs typeface="Microsoft JhengHei"/>
                <a:sym typeface="Microsoft JhengHei"/>
              </a:rPr>
              <a:t>使用介面</a:t>
            </a:r>
            <a:endParaRPr lang="en-US" altLang="zh-TW" sz="1800" dirty="0">
              <a:solidFill>
                <a:schemeClr val="dk1"/>
              </a:solidFill>
              <a:latin typeface="Microsoft JhengHei"/>
              <a:ea typeface="Microsoft JhengHei"/>
              <a:cs typeface="Microsoft JhengHei"/>
              <a:sym typeface="Microsoft JhengHei"/>
            </a:endParaRPr>
          </a:p>
          <a:p>
            <a:pPr marL="230400" indent="0">
              <a:buClr>
                <a:schemeClr val="dk1"/>
              </a:buClr>
              <a:buSzPts val="1800"/>
              <a:buNone/>
            </a:pPr>
            <a:r>
              <a:rPr lang="en-US" altLang="zh-TW" sz="1800" dirty="0">
                <a:latin typeface="微軟正黑體" panose="020B0604030504040204" pitchFamily="34" charset="-120"/>
                <a:ea typeface="微軟正黑體" panose="020B0604030504040204" pitchFamily="34" charset="-120"/>
                <a:hlinkClick r:id="rId3"/>
              </a:rPr>
              <a:t>https://teachablemachine.withgoogle.com</a:t>
            </a:r>
            <a:endParaRPr lang="zh-TW" altLang="en-US" sz="1800"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9338676-986C-4B8E-B5FD-8D64E47D0FA7}"/>
              </a:ext>
            </a:extLst>
          </p:cNvPr>
          <p:cNvPicPr>
            <a:picLocks noChangeAspect="1"/>
          </p:cNvPicPr>
          <p:nvPr/>
        </p:nvPicPr>
        <p:blipFill>
          <a:blip r:embed="rId4"/>
          <a:stretch>
            <a:fillRect/>
          </a:stretch>
        </p:blipFill>
        <p:spPr>
          <a:xfrm>
            <a:off x="1040362" y="1492772"/>
            <a:ext cx="4261313" cy="226488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0" name="圖片 9">
            <a:extLst>
              <a:ext uri="{FF2B5EF4-FFF2-40B4-BE49-F238E27FC236}">
                <a16:creationId xmlns:a16="http://schemas.microsoft.com/office/drawing/2014/main" id="{B5E1066B-AA1E-4C4F-890C-4D71CBCB4501}"/>
              </a:ext>
            </a:extLst>
          </p:cNvPr>
          <p:cNvPicPr>
            <a:picLocks noChangeAspect="1"/>
          </p:cNvPicPr>
          <p:nvPr/>
        </p:nvPicPr>
        <p:blipFill>
          <a:blip r:embed="rId5"/>
          <a:stretch>
            <a:fillRect/>
          </a:stretch>
        </p:blipFill>
        <p:spPr>
          <a:xfrm>
            <a:off x="1040363" y="3843328"/>
            <a:ext cx="4261312" cy="226488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40108534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9BD803-85B4-4C0F-961C-4FE36D3F4E06}"/>
              </a:ext>
            </a:extLst>
          </p:cNvPr>
          <p:cNvSpPr>
            <a:spLocks noGrp="1"/>
          </p:cNvSpPr>
          <p:nvPr>
            <p:ph type="title"/>
          </p:nvPr>
        </p:nvSpPr>
        <p:spPr>
          <a:xfrm>
            <a:off x="1676399" y="29879"/>
            <a:ext cx="10026073" cy="1325563"/>
          </a:xfrm>
        </p:spPr>
        <p:txBody>
          <a:bodyPr/>
          <a:lstStyle/>
          <a:p>
            <a:r>
              <a:rPr kumimoji="1" lang="zh-TW" altLang="en-US" dirty="0"/>
              <a:t>訓練方式 </a:t>
            </a:r>
            <a:r>
              <a:rPr kumimoji="1" lang="en-US" altLang="zh-TW" dirty="0"/>
              <a:t>- </a:t>
            </a:r>
            <a:r>
              <a:rPr kumimoji="1" lang="zh-CN" altLang="en-US" dirty="0"/>
              <a:t>圖像辨識（收集樣本）</a:t>
            </a:r>
            <a:endParaRPr lang="zh-TW" altLang="en-US" dirty="0"/>
          </a:p>
        </p:txBody>
      </p:sp>
      <p:sp>
        <p:nvSpPr>
          <p:cNvPr id="3" name="內容版面配置區 2">
            <a:extLst>
              <a:ext uri="{FF2B5EF4-FFF2-40B4-BE49-F238E27FC236}">
                <a16:creationId xmlns:a16="http://schemas.microsoft.com/office/drawing/2014/main" id="{02379594-58F2-4C79-98C4-F1DEE6886FD4}"/>
              </a:ext>
            </a:extLst>
          </p:cNvPr>
          <p:cNvSpPr>
            <a:spLocks noGrp="1"/>
          </p:cNvSpPr>
          <p:nvPr>
            <p:ph idx="1"/>
          </p:nvPr>
        </p:nvSpPr>
        <p:spPr/>
        <p:txBody>
          <a:bodyPr/>
          <a:lstStyle/>
          <a:p>
            <a:r>
              <a:rPr lang="en-US" altLang="zh-TW" dirty="0">
                <a:solidFill>
                  <a:schemeClr val="dk1"/>
                </a:solidFill>
                <a:latin typeface="Microsoft JhengHei"/>
                <a:ea typeface="Microsoft JhengHei"/>
                <a:cs typeface="Microsoft JhengHei"/>
                <a:sym typeface="Microsoft JhengHei"/>
              </a:rPr>
              <a:t>Teachable Machine</a:t>
            </a:r>
            <a:r>
              <a:rPr lang="zh-TW" altLang="en-US" dirty="0">
                <a:solidFill>
                  <a:schemeClr val="dk1"/>
                </a:solidFill>
                <a:latin typeface="Microsoft JhengHei"/>
                <a:ea typeface="Microsoft JhengHei"/>
                <a:cs typeface="Microsoft JhengHei"/>
                <a:sym typeface="Microsoft JhengHei"/>
              </a:rPr>
              <a:t>使用介面</a:t>
            </a:r>
            <a:endParaRPr lang="zh-TW" altLang="en-US" dirty="0"/>
          </a:p>
        </p:txBody>
      </p:sp>
      <p:sp>
        <p:nvSpPr>
          <p:cNvPr id="4" name="內容版面配置區 3">
            <a:extLst>
              <a:ext uri="{FF2B5EF4-FFF2-40B4-BE49-F238E27FC236}">
                <a16:creationId xmlns:a16="http://schemas.microsoft.com/office/drawing/2014/main" id="{8E4DE942-9C6D-46B6-87D5-0199F5100F4D}"/>
              </a:ext>
            </a:extLst>
          </p:cNvPr>
          <p:cNvSpPr>
            <a:spLocks noGrp="1"/>
          </p:cNvSpPr>
          <p:nvPr>
            <p:ph idx="10"/>
          </p:nvPr>
        </p:nvSpPr>
        <p:spPr>
          <a:xfrm>
            <a:off x="6365633" y="1455828"/>
            <a:ext cx="5530803" cy="3631729"/>
          </a:xfrm>
        </p:spPr>
        <p:txBody>
          <a:bodyPr/>
          <a:lstStyle/>
          <a:p>
            <a:r>
              <a:rPr lang="zh-CN" altLang="en-US" dirty="0"/>
              <a:t>我們需要載入兩個</a:t>
            </a:r>
            <a:r>
              <a:rPr lang="en-US" altLang="zh-CN" dirty="0"/>
              <a:t>(</a:t>
            </a:r>
            <a:r>
              <a:rPr lang="zh-CN" altLang="en-US" dirty="0"/>
              <a:t>或多個</a:t>
            </a:r>
            <a:r>
              <a:rPr lang="en-US" altLang="zh-CN" dirty="0"/>
              <a:t>)</a:t>
            </a:r>
            <a:r>
              <a:rPr lang="zh-CN" altLang="en-US" dirty="0"/>
              <a:t>不同類別的圖片，筆者是從筆電的攝影機直接拍攝</a:t>
            </a:r>
            <a:endParaRPr lang="en-US" altLang="zh-CN" dirty="0"/>
          </a:p>
        </p:txBody>
      </p:sp>
      <p:sp>
        <p:nvSpPr>
          <p:cNvPr id="9" name="內容版面配置區 3">
            <a:extLst>
              <a:ext uri="{FF2B5EF4-FFF2-40B4-BE49-F238E27FC236}">
                <a16:creationId xmlns:a16="http://schemas.microsoft.com/office/drawing/2014/main" id="{13D12F54-71A3-41D6-8E59-EDD6CAFE4DAD}"/>
              </a:ext>
            </a:extLst>
          </p:cNvPr>
          <p:cNvSpPr txBox="1">
            <a:spLocks/>
          </p:cNvSpPr>
          <p:nvPr/>
        </p:nvSpPr>
        <p:spPr>
          <a:xfrm>
            <a:off x="6365633" y="5204125"/>
            <a:ext cx="5426316" cy="97124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圖片來源：截取於</a:t>
            </a:r>
            <a:r>
              <a:rPr lang="en-US" altLang="zh-TW" sz="1800" dirty="0">
                <a:solidFill>
                  <a:schemeClr val="dk1"/>
                </a:solidFill>
                <a:latin typeface="Microsoft JhengHei"/>
                <a:ea typeface="Microsoft JhengHei"/>
                <a:cs typeface="Microsoft JhengHei"/>
                <a:sym typeface="Microsoft JhengHei"/>
              </a:rPr>
              <a:t>Teachable Machine</a:t>
            </a:r>
            <a:r>
              <a:rPr lang="zh-TW" altLang="en-US" sz="1800" dirty="0">
                <a:solidFill>
                  <a:schemeClr val="dk1"/>
                </a:solidFill>
                <a:latin typeface="Microsoft JhengHei"/>
                <a:ea typeface="Microsoft JhengHei"/>
                <a:cs typeface="Microsoft JhengHei"/>
                <a:sym typeface="Microsoft JhengHei"/>
              </a:rPr>
              <a:t>使用介面</a:t>
            </a:r>
            <a:endParaRPr lang="en-US" altLang="zh-TW" sz="1800" dirty="0">
              <a:solidFill>
                <a:schemeClr val="dk1"/>
              </a:solidFill>
              <a:latin typeface="Microsoft JhengHei"/>
              <a:ea typeface="Microsoft JhengHei"/>
              <a:cs typeface="Microsoft JhengHei"/>
              <a:sym typeface="Microsoft JhengHei"/>
            </a:endParaRPr>
          </a:p>
          <a:p>
            <a:pPr marL="230400" indent="0">
              <a:buClr>
                <a:schemeClr val="dk1"/>
              </a:buClr>
              <a:buSzPts val="1800"/>
              <a:buNone/>
            </a:pPr>
            <a:r>
              <a:rPr lang="en-US" altLang="zh-TW" sz="1800" dirty="0">
                <a:latin typeface="微軟正黑體" panose="020B0604030504040204" pitchFamily="34" charset="-120"/>
                <a:ea typeface="微軟正黑體" panose="020B0604030504040204" pitchFamily="34" charset="-120"/>
                <a:hlinkClick r:id="rId3"/>
              </a:rPr>
              <a:t>https://teachablemachine.withgoogle.com</a:t>
            </a:r>
            <a:endParaRPr lang="zh-TW" altLang="en-US" sz="1800" dirty="0">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9DE99DE6-158E-4B59-BCC6-854205E5E0D1}"/>
              </a:ext>
            </a:extLst>
          </p:cNvPr>
          <p:cNvPicPr>
            <a:picLocks noChangeAspect="1"/>
          </p:cNvPicPr>
          <p:nvPr/>
        </p:nvPicPr>
        <p:blipFill>
          <a:blip r:embed="rId4"/>
          <a:stretch>
            <a:fillRect/>
          </a:stretch>
        </p:blipFill>
        <p:spPr>
          <a:xfrm>
            <a:off x="478183" y="1749119"/>
            <a:ext cx="5264039" cy="4163165"/>
          </a:xfrm>
          <a:prstGeom prst="rect">
            <a:avLst/>
          </a:prstGeom>
        </p:spPr>
      </p:pic>
    </p:spTree>
    <p:extLst>
      <p:ext uri="{BB962C8B-B14F-4D97-AF65-F5344CB8AC3E}">
        <p14:creationId xmlns:p14="http://schemas.microsoft.com/office/powerpoint/2010/main" val="11430022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9BD803-85B4-4C0F-961C-4FE36D3F4E06}"/>
              </a:ext>
            </a:extLst>
          </p:cNvPr>
          <p:cNvSpPr>
            <a:spLocks noGrp="1"/>
          </p:cNvSpPr>
          <p:nvPr>
            <p:ph type="title"/>
          </p:nvPr>
        </p:nvSpPr>
        <p:spPr>
          <a:xfrm>
            <a:off x="1676399" y="29879"/>
            <a:ext cx="10026073" cy="1325563"/>
          </a:xfrm>
        </p:spPr>
        <p:txBody>
          <a:bodyPr/>
          <a:lstStyle/>
          <a:p>
            <a:r>
              <a:rPr kumimoji="1" lang="zh-TW" altLang="en-US" dirty="0"/>
              <a:t>訓練方式 </a:t>
            </a:r>
            <a:r>
              <a:rPr kumimoji="1" lang="en-US" altLang="zh-TW" dirty="0"/>
              <a:t>- </a:t>
            </a:r>
            <a:r>
              <a:rPr kumimoji="1" lang="zh-CN" altLang="en-US" dirty="0"/>
              <a:t>圖像辨識（訓練模型）</a:t>
            </a:r>
            <a:endParaRPr lang="zh-TW" altLang="en-US" dirty="0"/>
          </a:p>
        </p:txBody>
      </p:sp>
      <p:sp>
        <p:nvSpPr>
          <p:cNvPr id="3" name="內容版面配置區 2">
            <a:extLst>
              <a:ext uri="{FF2B5EF4-FFF2-40B4-BE49-F238E27FC236}">
                <a16:creationId xmlns:a16="http://schemas.microsoft.com/office/drawing/2014/main" id="{02379594-58F2-4C79-98C4-F1DEE6886FD4}"/>
              </a:ext>
            </a:extLst>
          </p:cNvPr>
          <p:cNvSpPr>
            <a:spLocks noGrp="1"/>
          </p:cNvSpPr>
          <p:nvPr>
            <p:ph idx="1"/>
          </p:nvPr>
        </p:nvSpPr>
        <p:spPr/>
        <p:txBody>
          <a:bodyPr/>
          <a:lstStyle/>
          <a:p>
            <a:r>
              <a:rPr lang="en-US" altLang="zh-TW" dirty="0">
                <a:solidFill>
                  <a:schemeClr val="dk1"/>
                </a:solidFill>
                <a:latin typeface="Microsoft JhengHei"/>
                <a:ea typeface="Microsoft JhengHei"/>
                <a:cs typeface="Microsoft JhengHei"/>
                <a:sym typeface="Microsoft JhengHei"/>
              </a:rPr>
              <a:t>Teachable Machine</a:t>
            </a:r>
            <a:r>
              <a:rPr lang="zh-TW" altLang="en-US" dirty="0">
                <a:solidFill>
                  <a:schemeClr val="dk1"/>
                </a:solidFill>
                <a:latin typeface="Microsoft JhengHei"/>
                <a:ea typeface="Microsoft JhengHei"/>
                <a:cs typeface="Microsoft JhengHei"/>
                <a:sym typeface="Microsoft JhengHei"/>
              </a:rPr>
              <a:t>使用介面</a:t>
            </a:r>
            <a:endParaRPr lang="zh-TW" altLang="en-US" dirty="0"/>
          </a:p>
        </p:txBody>
      </p:sp>
      <p:sp>
        <p:nvSpPr>
          <p:cNvPr id="4" name="內容版面配置區 3">
            <a:extLst>
              <a:ext uri="{FF2B5EF4-FFF2-40B4-BE49-F238E27FC236}">
                <a16:creationId xmlns:a16="http://schemas.microsoft.com/office/drawing/2014/main" id="{8E4DE942-9C6D-46B6-87D5-0199F5100F4D}"/>
              </a:ext>
            </a:extLst>
          </p:cNvPr>
          <p:cNvSpPr>
            <a:spLocks noGrp="1"/>
          </p:cNvSpPr>
          <p:nvPr>
            <p:ph idx="10"/>
          </p:nvPr>
        </p:nvSpPr>
        <p:spPr>
          <a:xfrm>
            <a:off x="6365633" y="1455828"/>
            <a:ext cx="5530803" cy="3631729"/>
          </a:xfrm>
        </p:spPr>
        <p:txBody>
          <a:bodyPr/>
          <a:lstStyle/>
          <a:p>
            <a:r>
              <a:rPr lang="zh-CN" altLang="en-US" dirty="0"/>
              <a:t>當載入好需要辨識的圖片後，</a:t>
            </a:r>
            <a:r>
              <a:rPr lang="en-US" altLang="zh-CN" dirty="0"/>
              <a:t>  </a:t>
            </a:r>
            <a:r>
              <a:rPr lang="zh-CN" altLang="en-US" dirty="0"/>
              <a:t>點擊訓練模型</a:t>
            </a:r>
            <a:endParaRPr lang="en-US" altLang="zh-CN" dirty="0"/>
          </a:p>
        </p:txBody>
      </p:sp>
      <p:sp>
        <p:nvSpPr>
          <p:cNvPr id="9" name="內容版面配置區 3">
            <a:extLst>
              <a:ext uri="{FF2B5EF4-FFF2-40B4-BE49-F238E27FC236}">
                <a16:creationId xmlns:a16="http://schemas.microsoft.com/office/drawing/2014/main" id="{13D12F54-71A3-41D6-8E59-EDD6CAFE4DAD}"/>
              </a:ext>
            </a:extLst>
          </p:cNvPr>
          <p:cNvSpPr txBox="1">
            <a:spLocks/>
          </p:cNvSpPr>
          <p:nvPr/>
        </p:nvSpPr>
        <p:spPr>
          <a:xfrm>
            <a:off x="6365633" y="5204125"/>
            <a:ext cx="5426316" cy="97124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圖片來源：截取於</a:t>
            </a:r>
            <a:r>
              <a:rPr lang="en-US" altLang="zh-TW" sz="1800" dirty="0">
                <a:solidFill>
                  <a:schemeClr val="dk1"/>
                </a:solidFill>
                <a:latin typeface="Microsoft JhengHei"/>
                <a:ea typeface="Microsoft JhengHei"/>
                <a:cs typeface="Microsoft JhengHei"/>
                <a:sym typeface="Microsoft JhengHei"/>
              </a:rPr>
              <a:t>Teachable Machine</a:t>
            </a:r>
            <a:r>
              <a:rPr lang="zh-TW" altLang="en-US" sz="1800" dirty="0">
                <a:solidFill>
                  <a:schemeClr val="dk1"/>
                </a:solidFill>
                <a:latin typeface="Microsoft JhengHei"/>
                <a:ea typeface="Microsoft JhengHei"/>
                <a:cs typeface="Microsoft JhengHei"/>
                <a:sym typeface="Microsoft JhengHei"/>
              </a:rPr>
              <a:t>使用介面</a:t>
            </a:r>
            <a:endParaRPr lang="en-US" altLang="zh-TW" sz="1800" dirty="0">
              <a:solidFill>
                <a:schemeClr val="dk1"/>
              </a:solidFill>
              <a:latin typeface="Microsoft JhengHei"/>
              <a:ea typeface="Microsoft JhengHei"/>
              <a:cs typeface="Microsoft JhengHei"/>
              <a:sym typeface="Microsoft JhengHei"/>
            </a:endParaRPr>
          </a:p>
          <a:p>
            <a:pPr marL="230400" indent="0">
              <a:buClr>
                <a:schemeClr val="dk1"/>
              </a:buClr>
              <a:buSzPts val="1800"/>
              <a:buNone/>
            </a:pPr>
            <a:r>
              <a:rPr lang="en-US" altLang="zh-TW" sz="1800" dirty="0">
                <a:latin typeface="微軟正黑體" panose="020B0604030504040204" pitchFamily="34" charset="-120"/>
                <a:ea typeface="微軟正黑體" panose="020B0604030504040204" pitchFamily="34" charset="-120"/>
                <a:hlinkClick r:id="rId3"/>
              </a:rPr>
              <a:t>https://teachablemachine.withgoogle.com</a:t>
            </a:r>
            <a:endParaRPr lang="zh-TW" altLang="en-US" sz="18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463729D1-D337-421E-B165-43D0B5EFD0B0}"/>
              </a:ext>
            </a:extLst>
          </p:cNvPr>
          <p:cNvPicPr>
            <a:picLocks noChangeAspect="1"/>
          </p:cNvPicPr>
          <p:nvPr/>
        </p:nvPicPr>
        <p:blipFill>
          <a:blip r:embed="rId4"/>
          <a:stretch>
            <a:fillRect/>
          </a:stretch>
        </p:blipFill>
        <p:spPr>
          <a:xfrm>
            <a:off x="1054347" y="2069985"/>
            <a:ext cx="4108781" cy="3571479"/>
          </a:xfrm>
          <a:prstGeom prst="rect">
            <a:avLst/>
          </a:prstGeom>
        </p:spPr>
      </p:pic>
    </p:spTree>
    <p:extLst>
      <p:ext uri="{BB962C8B-B14F-4D97-AF65-F5344CB8AC3E}">
        <p14:creationId xmlns:p14="http://schemas.microsoft.com/office/powerpoint/2010/main" val="15953610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9BD803-85B4-4C0F-961C-4FE36D3F4E06}"/>
              </a:ext>
            </a:extLst>
          </p:cNvPr>
          <p:cNvSpPr>
            <a:spLocks noGrp="1"/>
          </p:cNvSpPr>
          <p:nvPr>
            <p:ph type="title"/>
          </p:nvPr>
        </p:nvSpPr>
        <p:spPr>
          <a:xfrm>
            <a:off x="1676399" y="29879"/>
            <a:ext cx="10026073" cy="1325563"/>
          </a:xfrm>
        </p:spPr>
        <p:txBody>
          <a:bodyPr/>
          <a:lstStyle/>
          <a:p>
            <a:r>
              <a:rPr kumimoji="1" lang="zh-TW" altLang="en-US" dirty="0"/>
              <a:t>訓練方式 </a:t>
            </a:r>
            <a:r>
              <a:rPr kumimoji="1" lang="en-US" altLang="zh-TW" dirty="0"/>
              <a:t>- </a:t>
            </a:r>
            <a:r>
              <a:rPr kumimoji="1" lang="zh-CN" altLang="en-US" dirty="0"/>
              <a:t>圖像辨識（預覽模型）</a:t>
            </a:r>
            <a:endParaRPr lang="zh-TW" altLang="en-US" dirty="0"/>
          </a:p>
        </p:txBody>
      </p:sp>
      <p:sp>
        <p:nvSpPr>
          <p:cNvPr id="3" name="內容版面配置區 2">
            <a:extLst>
              <a:ext uri="{FF2B5EF4-FFF2-40B4-BE49-F238E27FC236}">
                <a16:creationId xmlns:a16="http://schemas.microsoft.com/office/drawing/2014/main" id="{02379594-58F2-4C79-98C4-F1DEE6886FD4}"/>
              </a:ext>
            </a:extLst>
          </p:cNvPr>
          <p:cNvSpPr>
            <a:spLocks noGrp="1"/>
          </p:cNvSpPr>
          <p:nvPr>
            <p:ph idx="1"/>
          </p:nvPr>
        </p:nvSpPr>
        <p:spPr/>
        <p:txBody>
          <a:bodyPr/>
          <a:lstStyle/>
          <a:p>
            <a:r>
              <a:rPr lang="en-US" altLang="zh-TW" dirty="0">
                <a:solidFill>
                  <a:schemeClr val="dk1"/>
                </a:solidFill>
                <a:latin typeface="Microsoft JhengHei"/>
                <a:ea typeface="Microsoft JhengHei"/>
                <a:cs typeface="Microsoft JhengHei"/>
                <a:sym typeface="Microsoft JhengHei"/>
              </a:rPr>
              <a:t>Teachable Machine</a:t>
            </a:r>
            <a:r>
              <a:rPr lang="zh-TW" altLang="en-US" dirty="0">
                <a:solidFill>
                  <a:schemeClr val="dk1"/>
                </a:solidFill>
                <a:latin typeface="Microsoft JhengHei"/>
                <a:ea typeface="Microsoft JhengHei"/>
                <a:cs typeface="Microsoft JhengHei"/>
                <a:sym typeface="Microsoft JhengHei"/>
              </a:rPr>
              <a:t>使用介面</a:t>
            </a:r>
            <a:endParaRPr lang="zh-TW" altLang="en-US" dirty="0"/>
          </a:p>
        </p:txBody>
      </p:sp>
      <p:sp>
        <p:nvSpPr>
          <p:cNvPr id="4" name="內容版面配置區 3">
            <a:extLst>
              <a:ext uri="{FF2B5EF4-FFF2-40B4-BE49-F238E27FC236}">
                <a16:creationId xmlns:a16="http://schemas.microsoft.com/office/drawing/2014/main" id="{8E4DE942-9C6D-46B6-87D5-0199F5100F4D}"/>
              </a:ext>
            </a:extLst>
          </p:cNvPr>
          <p:cNvSpPr>
            <a:spLocks noGrp="1"/>
          </p:cNvSpPr>
          <p:nvPr>
            <p:ph idx="10"/>
          </p:nvPr>
        </p:nvSpPr>
        <p:spPr>
          <a:xfrm>
            <a:off x="6365633" y="1455828"/>
            <a:ext cx="5336839" cy="3631729"/>
          </a:xfrm>
        </p:spPr>
        <p:txBody>
          <a:bodyPr/>
          <a:lstStyle/>
          <a:p>
            <a:r>
              <a:rPr lang="zh-CN" altLang="en-US" dirty="0"/>
              <a:t>當訓練好模型後，舉起剛才的物件，機器能透過攝影機正確的辨識出我所舉的物件的類別</a:t>
            </a:r>
            <a:endParaRPr lang="en-US" altLang="zh-CN" dirty="0"/>
          </a:p>
        </p:txBody>
      </p:sp>
      <p:sp>
        <p:nvSpPr>
          <p:cNvPr id="9" name="內容版面配置區 3">
            <a:extLst>
              <a:ext uri="{FF2B5EF4-FFF2-40B4-BE49-F238E27FC236}">
                <a16:creationId xmlns:a16="http://schemas.microsoft.com/office/drawing/2014/main" id="{13D12F54-71A3-41D6-8E59-EDD6CAFE4DAD}"/>
              </a:ext>
            </a:extLst>
          </p:cNvPr>
          <p:cNvSpPr txBox="1">
            <a:spLocks/>
          </p:cNvSpPr>
          <p:nvPr/>
        </p:nvSpPr>
        <p:spPr>
          <a:xfrm>
            <a:off x="6365633" y="5204125"/>
            <a:ext cx="5426316" cy="97124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圖片來源：截取於</a:t>
            </a:r>
            <a:r>
              <a:rPr lang="en-US" altLang="zh-TW" sz="1800" dirty="0">
                <a:solidFill>
                  <a:schemeClr val="dk1"/>
                </a:solidFill>
                <a:latin typeface="Microsoft JhengHei"/>
                <a:ea typeface="Microsoft JhengHei"/>
                <a:cs typeface="Microsoft JhengHei"/>
                <a:sym typeface="Microsoft JhengHei"/>
              </a:rPr>
              <a:t>Teachable Machine</a:t>
            </a:r>
            <a:r>
              <a:rPr lang="zh-TW" altLang="en-US" sz="1800" dirty="0">
                <a:solidFill>
                  <a:schemeClr val="dk1"/>
                </a:solidFill>
                <a:latin typeface="Microsoft JhengHei"/>
                <a:ea typeface="Microsoft JhengHei"/>
                <a:cs typeface="Microsoft JhengHei"/>
                <a:sym typeface="Microsoft JhengHei"/>
              </a:rPr>
              <a:t>使用介面</a:t>
            </a:r>
            <a:endParaRPr lang="en-US" altLang="zh-TW" sz="1800" dirty="0">
              <a:solidFill>
                <a:schemeClr val="dk1"/>
              </a:solidFill>
              <a:latin typeface="Microsoft JhengHei"/>
              <a:ea typeface="Microsoft JhengHei"/>
              <a:cs typeface="Microsoft JhengHei"/>
              <a:sym typeface="Microsoft JhengHei"/>
            </a:endParaRPr>
          </a:p>
          <a:p>
            <a:pPr marL="230400" indent="0">
              <a:buClr>
                <a:schemeClr val="dk1"/>
              </a:buClr>
              <a:buSzPts val="1800"/>
              <a:buNone/>
            </a:pPr>
            <a:r>
              <a:rPr lang="en-US" altLang="zh-TW" sz="1800" dirty="0">
                <a:latin typeface="微軟正黑體" panose="020B0604030504040204" pitchFamily="34" charset="-120"/>
                <a:ea typeface="微軟正黑體" panose="020B0604030504040204" pitchFamily="34" charset="-120"/>
                <a:hlinkClick r:id="rId3"/>
              </a:rPr>
              <a:t>https://teachablemachine.withgoogle.com</a:t>
            </a:r>
            <a:endParaRPr lang="zh-TW" altLang="en-US" sz="1800"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340F4E60-3C7B-406B-A948-AE689105796C}"/>
              </a:ext>
            </a:extLst>
          </p:cNvPr>
          <p:cNvPicPr>
            <a:picLocks noChangeAspect="1"/>
          </p:cNvPicPr>
          <p:nvPr/>
        </p:nvPicPr>
        <p:blipFill>
          <a:blip r:embed="rId4"/>
          <a:stretch>
            <a:fillRect/>
          </a:stretch>
        </p:blipFill>
        <p:spPr>
          <a:xfrm>
            <a:off x="1694730" y="1507720"/>
            <a:ext cx="2830945" cy="4622873"/>
          </a:xfrm>
          <a:prstGeom prst="rect">
            <a:avLst/>
          </a:prstGeom>
        </p:spPr>
      </p:pic>
    </p:spTree>
    <p:extLst>
      <p:ext uri="{BB962C8B-B14F-4D97-AF65-F5344CB8AC3E}">
        <p14:creationId xmlns:p14="http://schemas.microsoft.com/office/powerpoint/2010/main" val="5571824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9BD803-85B4-4C0F-961C-4FE36D3F4E06}"/>
              </a:ext>
            </a:extLst>
          </p:cNvPr>
          <p:cNvSpPr>
            <a:spLocks noGrp="1"/>
          </p:cNvSpPr>
          <p:nvPr>
            <p:ph type="title"/>
          </p:nvPr>
        </p:nvSpPr>
        <p:spPr>
          <a:xfrm>
            <a:off x="1676399" y="29879"/>
            <a:ext cx="10026073" cy="1325563"/>
          </a:xfrm>
        </p:spPr>
        <p:txBody>
          <a:bodyPr/>
          <a:lstStyle/>
          <a:p>
            <a:r>
              <a:rPr kumimoji="1" lang="zh-TW" altLang="en-US" dirty="0"/>
              <a:t>訓練方式 </a:t>
            </a:r>
            <a:r>
              <a:rPr kumimoji="1" lang="en-US" altLang="zh-TW" dirty="0"/>
              <a:t>- </a:t>
            </a:r>
            <a:r>
              <a:rPr kumimoji="1" lang="zh-CN" altLang="en-US" dirty="0"/>
              <a:t>聲音辨識</a:t>
            </a:r>
            <a:endParaRPr lang="zh-TW" altLang="en-US" dirty="0"/>
          </a:p>
        </p:txBody>
      </p:sp>
      <p:sp>
        <p:nvSpPr>
          <p:cNvPr id="3" name="內容版面配置區 2">
            <a:extLst>
              <a:ext uri="{FF2B5EF4-FFF2-40B4-BE49-F238E27FC236}">
                <a16:creationId xmlns:a16="http://schemas.microsoft.com/office/drawing/2014/main" id="{02379594-58F2-4C79-98C4-F1DEE6886FD4}"/>
              </a:ext>
            </a:extLst>
          </p:cNvPr>
          <p:cNvSpPr>
            <a:spLocks noGrp="1"/>
          </p:cNvSpPr>
          <p:nvPr>
            <p:ph idx="1"/>
          </p:nvPr>
        </p:nvSpPr>
        <p:spPr/>
        <p:txBody>
          <a:bodyPr/>
          <a:lstStyle/>
          <a:p>
            <a:r>
              <a:rPr lang="en-US" altLang="zh-TW" dirty="0">
                <a:solidFill>
                  <a:schemeClr val="dk1"/>
                </a:solidFill>
                <a:latin typeface="Microsoft JhengHei"/>
                <a:ea typeface="Microsoft JhengHei"/>
                <a:cs typeface="Microsoft JhengHei"/>
                <a:sym typeface="Microsoft JhengHei"/>
              </a:rPr>
              <a:t>Teachable Machine</a:t>
            </a:r>
            <a:r>
              <a:rPr lang="zh-TW" altLang="en-US" dirty="0">
                <a:solidFill>
                  <a:schemeClr val="dk1"/>
                </a:solidFill>
                <a:latin typeface="Microsoft JhengHei"/>
                <a:ea typeface="Microsoft JhengHei"/>
                <a:cs typeface="Microsoft JhengHei"/>
                <a:sym typeface="Microsoft JhengHei"/>
              </a:rPr>
              <a:t>使用介面</a:t>
            </a:r>
            <a:endParaRPr lang="zh-TW" altLang="en-US" dirty="0"/>
          </a:p>
        </p:txBody>
      </p:sp>
      <p:sp>
        <p:nvSpPr>
          <p:cNvPr id="4" name="內容版面配置區 3">
            <a:extLst>
              <a:ext uri="{FF2B5EF4-FFF2-40B4-BE49-F238E27FC236}">
                <a16:creationId xmlns:a16="http://schemas.microsoft.com/office/drawing/2014/main" id="{8E4DE942-9C6D-46B6-87D5-0199F5100F4D}"/>
              </a:ext>
            </a:extLst>
          </p:cNvPr>
          <p:cNvSpPr>
            <a:spLocks noGrp="1"/>
          </p:cNvSpPr>
          <p:nvPr>
            <p:ph idx="10"/>
          </p:nvPr>
        </p:nvSpPr>
        <p:spPr>
          <a:xfrm>
            <a:off x="6365633" y="1455828"/>
            <a:ext cx="5336839" cy="3631729"/>
          </a:xfrm>
        </p:spPr>
        <p:txBody>
          <a:bodyPr/>
          <a:lstStyle/>
          <a:p>
            <a:r>
              <a:rPr lang="zh-TW" altLang="en-US" dirty="0"/>
              <a:t>選擇</a:t>
            </a:r>
            <a:r>
              <a:rPr lang="zh-CN" altLang="en-US" dirty="0"/>
              <a:t>音訊專案</a:t>
            </a:r>
            <a:endParaRPr lang="en-US" altLang="zh-TW" dirty="0"/>
          </a:p>
        </p:txBody>
      </p:sp>
      <p:sp>
        <p:nvSpPr>
          <p:cNvPr id="9" name="內容版面配置區 3">
            <a:extLst>
              <a:ext uri="{FF2B5EF4-FFF2-40B4-BE49-F238E27FC236}">
                <a16:creationId xmlns:a16="http://schemas.microsoft.com/office/drawing/2014/main" id="{13D12F54-71A3-41D6-8E59-EDD6CAFE4DAD}"/>
              </a:ext>
            </a:extLst>
          </p:cNvPr>
          <p:cNvSpPr txBox="1">
            <a:spLocks/>
          </p:cNvSpPr>
          <p:nvPr/>
        </p:nvSpPr>
        <p:spPr>
          <a:xfrm>
            <a:off x="6365633" y="5204125"/>
            <a:ext cx="5426316" cy="97124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圖片來源：截取於</a:t>
            </a:r>
            <a:r>
              <a:rPr lang="en-US" altLang="zh-TW" sz="1800" dirty="0">
                <a:solidFill>
                  <a:schemeClr val="dk1"/>
                </a:solidFill>
                <a:latin typeface="Microsoft JhengHei"/>
                <a:ea typeface="Microsoft JhengHei"/>
                <a:cs typeface="Microsoft JhengHei"/>
                <a:sym typeface="Microsoft JhengHei"/>
              </a:rPr>
              <a:t>Teachable Machine</a:t>
            </a:r>
            <a:r>
              <a:rPr lang="zh-TW" altLang="en-US" sz="1800" dirty="0">
                <a:solidFill>
                  <a:schemeClr val="dk1"/>
                </a:solidFill>
                <a:latin typeface="Microsoft JhengHei"/>
                <a:ea typeface="Microsoft JhengHei"/>
                <a:cs typeface="Microsoft JhengHei"/>
                <a:sym typeface="Microsoft JhengHei"/>
              </a:rPr>
              <a:t>使用介面</a:t>
            </a:r>
            <a:endParaRPr lang="en-US" altLang="zh-TW" sz="1800" dirty="0">
              <a:solidFill>
                <a:schemeClr val="dk1"/>
              </a:solidFill>
              <a:latin typeface="Microsoft JhengHei"/>
              <a:ea typeface="Microsoft JhengHei"/>
              <a:cs typeface="Microsoft JhengHei"/>
              <a:sym typeface="Microsoft JhengHei"/>
            </a:endParaRPr>
          </a:p>
          <a:p>
            <a:pPr marL="230400" indent="0">
              <a:buClr>
                <a:schemeClr val="dk1"/>
              </a:buClr>
              <a:buSzPts val="1800"/>
              <a:buNone/>
            </a:pPr>
            <a:r>
              <a:rPr lang="en-US" altLang="zh-TW" sz="1800" dirty="0">
                <a:latin typeface="微軟正黑體" panose="020B0604030504040204" pitchFamily="34" charset="-120"/>
                <a:ea typeface="微軟正黑體" panose="020B0604030504040204" pitchFamily="34" charset="-120"/>
                <a:hlinkClick r:id="rId3"/>
              </a:rPr>
              <a:t>https://teachablemachine.withgoogle.com</a:t>
            </a:r>
            <a:endParaRPr lang="zh-TW" altLang="en-US" sz="18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9230D5F2-3FBB-4F3A-AE88-86C929A8F1B9}"/>
              </a:ext>
            </a:extLst>
          </p:cNvPr>
          <p:cNvPicPr>
            <a:picLocks noChangeAspect="1"/>
          </p:cNvPicPr>
          <p:nvPr/>
        </p:nvPicPr>
        <p:blipFill>
          <a:blip r:embed="rId4"/>
          <a:stretch>
            <a:fillRect/>
          </a:stretch>
        </p:blipFill>
        <p:spPr>
          <a:xfrm>
            <a:off x="351946" y="2473245"/>
            <a:ext cx="5516514" cy="2691823"/>
          </a:xfrm>
          <a:prstGeom prst="rect">
            <a:avLst/>
          </a:prstGeom>
        </p:spPr>
      </p:pic>
    </p:spTree>
    <p:extLst>
      <p:ext uri="{BB962C8B-B14F-4D97-AF65-F5344CB8AC3E}">
        <p14:creationId xmlns:p14="http://schemas.microsoft.com/office/powerpoint/2010/main" val="21128496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9BD803-85B4-4C0F-961C-4FE36D3F4E06}"/>
              </a:ext>
            </a:extLst>
          </p:cNvPr>
          <p:cNvSpPr>
            <a:spLocks noGrp="1"/>
          </p:cNvSpPr>
          <p:nvPr>
            <p:ph type="title"/>
          </p:nvPr>
        </p:nvSpPr>
        <p:spPr>
          <a:xfrm>
            <a:off x="1676399" y="29879"/>
            <a:ext cx="10026073" cy="1325563"/>
          </a:xfrm>
        </p:spPr>
        <p:txBody>
          <a:bodyPr/>
          <a:lstStyle/>
          <a:p>
            <a:r>
              <a:rPr kumimoji="1" lang="zh-TW" altLang="en-US" dirty="0"/>
              <a:t>訓練方式 </a:t>
            </a:r>
            <a:r>
              <a:rPr kumimoji="1" lang="en-US" altLang="zh-TW" dirty="0"/>
              <a:t>-</a:t>
            </a:r>
            <a:r>
              <a:rPr kumimoji="1" lang="zh-TW" altLang="en-US" dirty="0"/>
              <a:t> </a:t>
            </a:r>
            <a:r>
              <a:rPr kumimoji="1" lang="zh-CN" altLang="en-US" dirty="0"/>
              <a:t>聲音辨識（收集樣本）</a:t>
            </a:r>
            <a:endParaRPr lang="zh-TW" altLang="en-US" dirty="0"/>
          </a:p>
        </p:txBody>
      </p:sp>
      <p:sp>
        <p:nvSpPr>
          <p:cNvPr id="3" name="內容版面配置區 2">
            <a:extLst>
              <a:ext uri="{FF2B5EF4-FFF2-40B4-BE49-F238E27FC236}">
                <a16:creationId xmlns:a16="http://schemas.microsoft.com/office/drawing/2014/main" id="{02379594-58F2-4C79-98C4-F1DEE6886FD4}"/>
              </a:ext>
            </a:extLst>
          </p:cNvPr>
          <p:cNvSpPr>
            <a:spLocks noGrp="1"/>
          </p:cNvSpPr>
          <p:nvPr>
            <p:ph idx="1"/>
          </p:nvPr>
        </p:nvSpPr>
        <p:spPr/>
        <p:txBody>
          <a:bodyPr/>
          <a:lstStyle/>
          <a:p>
            <a:r>
              <a:rPr lang="en-US" altLang="zh-TW" dirty="0">
                <a:solidFill>
                  <a:schemeClr val="dk1"/>
                </a:solidFill>
                <a:latin typeface="Microsoft JhengHei"/>
                <a:ea typeface="Microsoft JhengHei"/>
                <a:cs typeface="Microsoft JhengHei"/>
                <a:sym typeface="Microsoft JhengHei"/>
              </a:rPr>
              <a:t>Teachable Machine</a:t>
            </a:r>
            <a:r>
              <a:rPr lang="zh-TW" altLang="en-US" dirty="0">
                <a:solidFill>
                  <a:schemeClr val="dk1"/>
                </a:solidFill>
                <a:latin typeface="Microsoft JhengHei"/>
                <a:ea typeface="Microsoft JhengHei"/>
                <a:cs typeface="Microsoft JhengHei"/>
                <a:sym typeface="Microsoft JhengHei"/>
              </a:rPr>
              <a:t>使用介面</a:t>
            </a:r>
            <a:endParaRPr lang="zh-TW" altLang="en-US" dirty="0"/>
          </a:p>
        </p:txBody>
      </p:sp>
      <p:sp>
        <p:nvSpPr>
          <p:cNvPr id="4" name="內容版面配置區 3">
            <a:extLst>
              <a:ext uri="{FF2B5EF4-FFF2-40B4-BE49-F238E27FC236}">
                <a16:creationId xmlns:a16="http://schemas.microsoft.com/office/drawing/2014/main" id="{8E4DE942-9C6D-46B6-87D5-0199F5100F4D}"/>
              </a:ext>
            </a:extLst>
          </p:cNvPr>
          <p:cNvSpPr>
            <a:spLocks noGrp="1"/>
          </p:cNvSpPr>
          <p:nvPr>
            <p:ph idx="10"/>
          </p:nvPr>
        </p:nvSpPr>
        <p:spPr>
          <a:xfrm>
            <a:off x="6365633" y="1455828"/>
            <a:ext cx="5530803" cy="3631729"/>
          </a:xfrm>
        </p:spPr>
        <p:txBody>
          <a:bodyPr/>
          <a:lstStyle/>
          <a:p>
            <a:r>
              <a:rPr lang="zh-CN" altLang="en-US" dirty="0"/>
              <a:t>我們需要載入兩個（或多個）不同的聲音，筆者是從筆電的麥克風直接錄製</a:t>
            </a:r>
            <a:endParaRPr lang="en-US" altLang="zh-TW" dirty="0"/>
          </a:p>
        </p:txBody>
      </p:sp>
      <p:sp>
        <p:nvSpPr>
          <p:cNvPr id="9" name="內容版面配置區 3">
            <a:extLst>
              <a:ext uri="{FF2B5EF4-FFF2-40B4-BE49-F238E27FC236}">
                <a16:creationId xmlns:a16="http://schemas.microsoft.com/office/drawing/2014/main" id="{13D12F54-71A3-41D6-8E59-EDD6CAFE4DAD}"/>
              </a:ext>
            </a:extLst>
          </p:cNvPr>
          <p:cNvSpPr txBox="1">
            <a:spLocks/>
          </p:cNvSpPr>
          <p:nvPr/>
        </p:nvSpPr>
        <p:spPr>
          <a:xfrm>
            <a:off x="6365633" y="5204125"/>
            <a:ext cx="5426316" cy="97124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圖片來源：截取於</a:t>
            </a:r>
            <a:r>
              <a:rPr lang="en-US" altLang="zh-TW" sz="1800" dirty="0">
                <a:solidFill>
                  <a:schemeClr val="dk1"/>
                </a:solidFill>
                <a:latin typeface="Microsoft JhengHei"/>
                <a:ea typeface="Microsoft JhengHei"/>
                <a:cs typeface="Microsoft JhengHei"/>
                <a:sym typeface="Microsoft JhengHei"/>
              </a:rPr>
              <a:t>Teachable Machine</a:t>
            </a:r>
            <a:r>
              <a:rPr lang="zh-TW" altLang="en-US" sz="1800" dirty="0">
                <a:solidFill>
                  <a:schemeClr val="dk1"/>
                </a:solidFill>
                <a:latin typeface="Microsoft JhengHei"/>
                <a:ea typeface="Microsoft JhengHei"/>
                <a:cs typeface="Microsoft JhengHei"/>
                <a:sym typeface="Microsoft JhengHei"/>
              </a:rPr>
              <a:t>使用介面</a:t>
            </a:r>
            <a:endParaRPr lang="en-US" altLang="zh-TW" sz="1800" dirty="0">
              <a:solidFill>
                <a:schemeClr val="dk1"/>
              </a:solidFill>
              <a:latin typeface="Microsoft JhengHei"/>
              <a:ea typeface="Microsoft JhengHei"/>
              <a:cs typeface="Microsoft JhengHei"/>
              <a:sym typeface="Microsoft JhengHei"/>
            </a:endParaRPr>
          </a:p>
          <a:p>
            <a:pPr marL="230400" indent="0">
              <a:buClr>
                <a:schemeClr val="dk1"/>
              </a:buClr>
              <a:buSzPts val="1800"/>
              <a:buNone/>
            </a:pPr>
            <a:r>
              <a:rPr lang="en-US" altLang="zh-TW" sz="1800" dirty="0">
                <a:latin typeface="微軟正黑體" panose="020B0604030504040204" pitchFamily="34" charset="-120"/>
                <a:ea typeface="微軟正黑體" panose="020B0604030504040204" pitchFamily="34" charset="-120"/>
                <a:hlinkClick r:id="rId3"/>
              </a:rPr>
              <a:t>https://teachablemachine.withgoogle.com</a:t>
            </a:r>
            <a:endParaRPr lang="zh-TW" altLang="en-US" sz="18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E6D76B87-3690-4614-9B72-07C547E136A1}"/>
              </a:ext>
            </a:extLst>
          </p:cNvPr>
          <p:cNvPicPr>
            <a:picLocks noChangeAspect="1"/>
          </p:cNvPicPr>
          <p:nvPr/>
        </p:nvPicPr>
        <p:blipFill>
          <a:blip r:embed="rId4"/>
          <a:stretch>
            <a:fillRect/>
          </a:stretch>
        </p:blipFill>
        <p:spPr>
          <a:xfrm>
            <a:off x="584779" y="1674986"/>
            <a:ext cx="5067876" cy="4309923"/>
          </a:xfrm>
          <a:prstGeom prst="rect">
            <a:avLst/>
          </a:prstGeom>
        </p:spPr>
      </p:pic>
    </p:spTree>
    <p:extLst>
      <p:ext uri="{BB962C8B-B14F-4D97-AF65-F5344CB8AC3E}">
        <p14:creationId xmlns:p14="http://schemas.microsoft.com/office/powerpoint/2010/main" val="31342386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9BD803-85B4-4C0F-961C-4FE36D3F4E06}"/>
              </a:ext>
            </a:extLst>
          </p:cNvPr>
          <p:cNvSpPr>
            <a:spLocks noGrp="1"/>
          </p:cNvSpPr>
          <p:nvPr>
            <p:ph type="title"/>
          </p:nvPr>
        </p:nvSpPr>
        <p:spPr>
          <a:xfrm>
            <a:off x="1676399" y="29879"/>
            <a:ext cx="10026073" cy="1325563"/>
          </a:xfrm>
        </p:spPr>
        <p:txBody>
          <a:bodyPr/>
          <a:lstStyle/>
          <a:p>
            <a:r>
              <a:rPr kumimoji="1" lang="zh-TW" altLang="en-US" dirty="0"/>
              <a:t>訓練方式 </a:t>
            </a:r>
            <a:r>
              <a:rPr kumimoji="1" lang="en-US" altLang="zh-TW" dirty="0"/>
              <a:t>- </a:t>
            </a:r>
            <a:r>
              <a:rPr kumimoji="1" lang="zh-CN" altLang="en-US" dirty="0"/>
              <a:t>聲音辨識（訓練模型）</a:t>
            </a:r>
            <a:endParaRPr lang="zh-TW" altLang="en-US" dirty="0"/>
          </a:p>
        </p:txBody>
      </p:sp>
      <p:sp>
        <p:nvSpPr>
          <p:cNvPr id="3" name="內容版面配置區 2">
            <a:extLst>
              <a:ext uri="{FF2B5EF4-FFF2-40B4-BE49-F238E27FC236}">
                <a16:creationId xmlns:a16="http://schemas.microsoft.com/office/drawing/2014/main" id="{02379594-58F2-4C79-98C4-F1DEE6886FD4}"/>
              </a:ext>
            </a:extLst>
          </p:cNvPr>
          <p:cNvSpPr>
            <a:spLocks noGrp="1"/>
          </p:cNvSpPr>
          <p:nvPr>
            <p:ph idx="1"/>
          </p:nvPr>
        </p:nvSpPr>
        <p:spPr/>
        <p:txBody>
          <a:bodyPr/>
          <a:lstStyle/>
          <a:p>
            <a:r>
              <a:rPr lang="en-US" altLang="zh-TW" dirty="0">
                <a:solidFill>
                  <a:schemeClr val="dk1"/>
                </a:solidFill>
                <a:latin typeface="Microsoft JhengHei"/>
                <a:ea typeface="Microsoft JhengHei"/>
                <a:cs typeface="Microsoft JhengHei"/>
                <a:sym typeface="Microsoft JhengHei"/>
              </a:rPr>
              <a:t>Teachable Machine</a:t>
            </a:r>
            <a:r>
              <a:rPr lang="zh-TW" altLang="en-US" dirty="0">
                <a:solidFill>
                  <a:schemeClr val="dk1"/>
                </a:solidFill>
                <a:latin typeface="Microsoft JhengHei"/>
                <a:ea typeface="Microsoft JhengHei"/>
                <a:cs typeface="Microsoft JhengHei"/>
                <a:sym typeface="Microsoft JhengHei"/>
              </a:rPr>
              <a:t>使用介面</a:t>
            </a:r>
            <a:endParaRPr lang="zh-TW" altLang="en-US" dirty="0"/>
          </a:p>
        </p:txBody>
      </p:sp>
      <p:sp>
        <p:nvSpPr>
          <p:cNvPr id="4" name="內容版面配置區 3">
            <a:extLst>
              <a:ext uri="{FF2B5EF4-FFF2-40B4-BE49-F238E27FC236}">
                <a16:creationId xmlns:a16="http://schemas.microsoft.com/office/drawing/2014/main" id="{8E4DE942-9C6D-46B6-87D5-0199F5100F4D}"/>
              </a:ext>
            </a:extLst>
          </p:cNvPr>
          <p:cNvSpPr>
            <a:spLocks noGrp="1"/>
          </p:cNvSpPr>
          <p:nvPr>
            <p:ph idx="10"/>
          </p:nvPr>
        </p:nvSpPr>
        <p:spPr>
          <a:xfrm>
            <a:off x="6365633" y="1455828"/>
            <a:ext cx="5530803" cy="3631729"/>
          </a:xfrm>
        </p:spPr>
        <p:txBody>
          <a:bodyPr/>
          <a:lstStyle/>
          <a:p>
            <a:r>
              <a:rPr lang="zh-CN" altLang="en-US" dirty="0"/>
              <a:t>當載入好需要辨識的音源後，</a:t>
            </a:r>
            <a:r>
              <a:rPr lang="en-US" altLang="zh-CN" dirty="0"/>
              <a:t>  </a:t>
            </a:r>
            <a:r>
              <a:rPr lang="zh-CN" altLang="en-US" dirty="0"/>
              <a:t>點擊訓練模型</a:t>
            </a:r>
            <a:endParaRPr lang="en-US" altLang="zh-CN" dirty="0"/>
          </a:p>
        </p:txBody>
      </p:sp>
      <p:sp>
        <p:nvSpPr>
          <p:cNvPr id="9" name="內容版面配置區 3">
            <a:extLst>
              <a:ext uri="{FF2B5EF4-FFF2-40B4-BE49-F238E27FC236}">
                <a16:creationId xmlns:a16="http://schemas.microsoft.com/office/drawing/2014/main" id="{13D12F54-71A3-41D6-8E59-EDD6CAFE4DAD}"/>
              </a:ext>
            </a:extLst>
          </p:cNvPr>
          <p:cNvSpPr txBox="1">
            <a:spLocks/>
          </p:cNvSpPr>
          <p:nvPr/>
        </p:nvSpPr>
        <p:spPr>
          <a:xfrm>
            <a:off x="6365633" y="5204125"/>
            <a:ext cx="5426316" cy="97124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圖片來源：截取於</a:t>
            </a:r>
            <a:r>
              <a:rPr lang="en-US" altLang="zh-TW" sz="1800" dirty="0">
                <a:solidFill>
                  <a:schemeClr val="dk1"/>
                </a:solidFill>
                <a:latin typeface="Microsoft JhengHei"/>
                <a:ea typeface="Microsoft JhengHei"/>
                <a:cs typeface="Microsoft JhengHei"/>
                <a:sym typeface="Microsoft JhengHei"/>
              </a:rPr>
              <a:t>Teachable Machine</a:t>
            </a:r>
            <a:r>
              <a:rPr lang="zh-TW" altLang="en-US" sz="1800" dirty="0">
                <a:solidFill>
                  <a:schemeClr val="dk1"/>
                </a:solidFill>
                <a:latin typeface="Microsoft JhengHei"/>
                <a:ea typeface="Microsoft JhengHei"/>
                <a:cs typeface="Microsoft JhengHei"/>
                <a:sym typeface="Microsoft JhengHei"/>
              </a:rPr>
              <a:t>使用介面</a:t>
            </a:r>
            <a:endParaRPr lang="en-US" altLang="zh-TW" sz="1800" dirty="0">
              <a:solidFill>
                <a:schemeClr val="dk1"/>
              </a:solidFill>
              <a:latin typeface="Microsoft JhengHei"/>
              <a:ea typeface="Microsoft JhengHei"/>
              <a:cs typeface="Microsoft JhengHei"/>
              <a:sym typeface="Microsoft JhengHei"/>
            </a:endParaRPr>
          </a:p>
          <a:p>
            <a:pPr marL="230400" indent="0">
              <a:buClr>
                <a:schemeClr val="dk1"/>
              </a:buClr>
              <a:buSzPts val="1800"/>
              <a:buNone/>
            </a:pPr>
            <a:r>
              <a:rPr lang="en-US" altLang="zh-TW" sz="1800" dirty="0">
                <a:latin typeface="微軟正黑體" panose="020B0604030504040204" pitchFamily="34" charset="-120"/>
                <a:ea typeface="微軟正黑體" panose="020B0604030504040204" pitchFamily="34" charset="-120"/>
                <a:hlinkClick r:id="rId3"/>
              </a:rPr>
              <a:t>https://teachablemachine.withgoogle.com</a:t>
            </a:r>
            <a:endParaRPr lang="zh-TW" altLang="en-US" sz="18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463729D1-D337-421E-B165-43D0B5EFD0B0}"/>
              </a:ext>
            </a:extLst>
          </p:cNvPr>
          <p:cNvPicPr>
            <a:picLocks noChangeAspect="1"/>
          </p:cNvPicPr>
          <p:nvPr/>
        </p:nvPicPr>
        <p:blipFill>
          <a:blip r:embed="rId4"/>
          <a:stretch>
            <a:fillRect/>
          </a:stretch>
        </p:blipFill>
        <p:spPr>
          <a:xfrm>
            <a:off x="1054347" y="2069985"/>
            <a:ext cx="4108781" cy="3571479"/>
          </a:xfrm>
          <a:prstGeom prst="rect">
            <a:avLst/>
          </a:prstGeom>
        </p:spPr>
      </p:pic>
    </p:spTree>
    <p:extLst>
      <p:ext uri="{BB962C8B-B14F-4D97-AF65-F5344CB8AC3E}">
        <p14:creationId xmlns:p14="http://schemas.microsoft.com/office/powerpoint/2010/main" val="12474456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9BD803-85B4-4C0F-961C-4FE36D3F4E06}"/>
              </a:ext>
            </a:extLst>
          </p:cNvPr>
          <p:cNvSpPr>
            <a:spLocks noGrp="1"/>
          </p:cNvSpPr>
          <p:nvPr>
            <p:ph type="title"/>
          </p:nvPr>
        </p:nvSpPr>
        <p:spPr>
          <a:xfrm>
            <a:off x="1676399" y="29879"/>
            <a:ext cx="10026073" cy="1325563"/>
          </a:xfrm>
        </p:spPr>
        <p:txBody>
          <a:bodyPr/>
          <a:lstStyle/>
          <a:p>
            <a:r>
              <a:rPr kumimoji="1" lang="zh-TW" altLang="en-US" dirty="0"/>
              <a:t>訓練方式 </a:t>
            </a:r>
            <a:r>
              <a:rPr kumimoji="1" lang="en-US" altLang="zh-TW" dirty="0"/>
              <a:t>- </a:t>
            </a:r>
            <a:r>
              <a:rPr kumimoji="1" lang="zh-CN" altLang="en-US" dirty="0"/>
              <a:t>圖像辨識（預覽模型）</a:t>
            </a:r>
            <a:endParaRPr lang="zh-TW" altLang="en-US" dirty="0"/>
          </a:p>
        </p:txBody>
      </p:sp>
      <p:sp>
        <p:nvSpPr>
          <p:cNvPr id="3" name="內容版面配置區 2">
            <a:extLst>
              <a:ext uri="{FF2B5EF4-FFF2-40B4-BE49-F238E27FC236}">
                <a16:creationId xmlns:a16="http://schemas.microsoft.com/office/drawing/2014/main" id="{02379594-58F2-4C79-98C4-F1DEE6886FD4}"/>
              </a:ext>
            </a:extLst>
          </p:cNvPr>
          <p:cNvSpPr>
            <a:spLocks noGrp="1"/>
          </p:cNvSpPr>
          <p:nvPr>
            <p:ph idx="1"/>
          </p:nvPr>
        </p:nvSpPr>
        <p:spPr/>
        <p:txBody>
          <a:bodyPr/>
          <a:lstStyle/>
          <a:p>
            <a:r>
              <a:rPr lang="en-US" altLang="zh-TW" dirty="0">
                <a:solidFill>
                  <a:schemeClr val="dk1"/>
                </a:solidFill>
                <a:latin typeface="Microsoft JhengHei"/>
                <a:ea typeface="Microsoft JhengHei"/>
                <a:cs typeface="Microsoft JhengHei"/>
                <a:sym typeface="Microsoft JhengHei"/>
              </a:rPr>
              <a:t>Teachable Machine</a:t>
            </a:r>
            <a:r>
              <a:rPr lang="zh-TW" altLang="en-US" dirty="0">
                <a:solidFill>
                  <a:schemeClr val="dk1"/>
                </a:solidFill>
                <a:latin typeface="Microsoft JhengHei"/>
                <a:ea typeface="Microsoft JhengHei"/>
                <a:cs typeface="Microsoft JhengHei"/>
                <a:sym typeface="Microsoft JhengHei"/>
              </a:rPr>
              <a:t>使用介面</a:t>
            </a:r>
            <a:endParaRPr lang="zh-TW" altLang="en-US" dirty="0"/>
          </a:p>
        </p:txBody>
      </p:sp>
      <p:sp>
        <p:nvSpPr>
          <p:cNvPr id="4" name="內容版面配置區 3">
            <a:extLst>
              <a:ext uri="{FF2B5EF4-FFF2-40B4-BE49-F238E27FC236}">
                <a16:creationId xmlns:a16="http://schemas.microsoft.com/office/drawing/2014/main" id="{8E4DE942-9C6D-46B6-87D5-0199F5100F4D}"/>
              </a:ext>
            </a:extLst>
          </p:cNvPr>
          <p:cNvSpPr>
            <a:spLocks noGrp="1"/>
          </p:cNvSpPr>
          <p:nvPr>
            <p:ph idx="10"/>
          </p:nvPr>
        </p:nvSpPr>
        <p:spPr>
          <a:xfrm>
            <a:off x="6365633" y="1455828"/>
            <a:ext cx="5336839" cy="3631729"/>
          </a:xfrm>
        </p:spPr>
        <p:txBody>
          <a:bodyPr/>
          <a:lstStyle/>
          <a:p>
            <a:r>
              <a:rPr lang="zh-CN" altLang="en-US" dirty="0"/>
              <a:t>當訓練好模型後，使用麥克風錄製音源，機器能透過麥克風正確的辨識出音源的類別</a:t>
            </a:r>
            <a:endParaRPr lang="en-US" altLang="zh-CN" dirty="0"/>
          </a:p>
        </p:txBody>
      </p:sp>
      <p:sp>
        <p:nvSpPr>
          <p:cNvPr id="9" name="內容版面配置區 3">
            <a:extLst>
              <a:ext uri="{FF2B5EF4-FFF2-40B4-BE49-F238E27FC236}">
                <a16:creationId xmlns:a16="http://schemas.microsoft.com/office/drawing/2014/main" id="{13D12F54-71A3-41D6-8E59-EDD6CAFE4DAD}"/>
              </a:ext>
            </a:extLst>
          </p:cNvPr>
          <p:cNvSpPr txBox="1">
            <a:spLocks/>
          </p:cNvSpPr>
          <p:nvPr/>
        </p:nvSpPr>
        <p:spPr>
          <a:xfrm>
            <a:off x="6365633" y="5204125"/>
            <a:ext cx="5426316" cy="97124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圖片來源：截取於</a:t>
            </a:r>
            <a:r>
              <a:rPr lang="en-US" altLang="zh-TW" sz="1800" dirty="0">
                <a:solidFill>
                  <a:schemeClr val="dk1"/>
                </a:solidFill>
                <a:latin typeface="Microsoft JhengHei"/>
                <a:ea typeface="Microsoft JhengHei"/>
                <a:cs typeface="Microsoft JhengHei"/>
                <a:sym typeface="Microsoft JhengHei"/>
              </a:rPr>
              <a:t>Teachable Machine</a:t>
            </a:r>
            <a:r>
              <a:rPr lang="zh-TW" altLang="en-US" sz="1800" dirty="0">
                <a:solidFill>
                  <a:schemeClr val="dk1"/>
                </a:solidFill>
                <a:latin typeface="Microsoft JhengHei"/>
                <a:ea typeface="Microsoft JhengHei"/>
                <a:cs typeface="Microsoft JhengHei"/>
                <a:sym typeface="Microsoft JhengHei"/>
              </a:rPr>
              <a:t>使用介面</a:t>
            </a:r>
            <a:endParaRPr lang="en-US" altLang="zh-TW" sz="1800" dirty="0">
              <a:solidFill>
                <a:schemeClr val="dk1"/>
              </a:solidFill>
              <a:latin typeface="Microsoft JhengHei"/>
              <a:ea typeface="Microsoft JhengHei"/>
              <a:cs typeface="Microsoft JhengHei"/>
              <a:sym typeface="Microsoft JhengHei"/>
            </a:endParaRPr>
          </a:p>
          <a:p>
            <a:pPr marL="230400" indent="0">
              <a:buClr>
                <a:schemeClr val="dk1"/>
              </a:buClr>
              <a:buSzPts val="1800"/>
              <a:buNone/>
            </a:pPr>
            <a:r>
              <a:rPr lang="en-US" altLang="zh-TW" sz="1800" dirty="0">
                <a:latin typeface="微軟正黑體" panose="020B0604030504040204" pitchFamily="34" charset="-120"/>
                <a:ea typeface="微軟正黑體" panose="020B0604030504040204" pitchFamily="34" charset="-120"/>
                <a:hlinkClick r:id="rId3"/>
              </a:rPr>
              <a:t>https://teachablemachine.withgoogle.com</a:t>
            </a:r>
            <a:endParaRPr lang="zh-TW" altLang="en-US" sz="18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247C4AB9-5614-4E78-AE6B-0BB18CC110DC}"/>
              </a:ext>
            </a:extLst>
          </p:cNvPr>
          <p:cNvPicPr>
            <a:picLocks noChangeAspect="1"/>
          </p:cNvPicPr>
          <p:nvPr/>
        </p:nvPicPr>
        <p:blipFill>
          <a:blip r:embed="rId4"/>
          <a:stretch>
            <a:fillRect/>
          </a:stretch>
        </p:blipFill>
        <p:spPr>
          <a:xfrm>
            <a:off x="1617868" y="1503730"/>
            <a:ext cx="2984670" cy="4630854"/>
          </a:xfrm>
          <a:prstGeom prst="rect">
            <a:avLst/>
          </a:prstGeom>
        </p:spPr>
      </p:pic>
    </p:spTree>
    <p:extLst>
      <p:ext uri="{BB962C8B-B14F-4D97-AF65-F5344CB8AC3E}">
        <p14:creationId xmlns:p14="http://schemas.microsoft.com/office/powerpoint/2010/main" val="41843040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9BD803-85B4-4C0F-961C-4FE36D3F4E06}"/>
              </a:ext>
            </a:extLst>
          </p:cNvPr>
          <p:cNvSpPr>
            <a:spLocks noGrp="1"/>
          </p:cNvSpPr>
          <p:nvPr>
            <p:ph type="title"/>
          </p:nvPr>
        </p:nvSpPr>
        <p:spPr>
          <a:xfrm>
            <a:off x="1676399" y="29879"/>
            <a:ext cx="10026073" cy="1325563"/>
          </a:xfrm>
        </p:spPr>
        <p:txBody>
          <a:bodyPr/>
          <a:lstStyle/>
          <a:p>
            <a:r>
              <a:rPr kumimoji="1" lang="zh-CN" altLang="en-US" dirty="0"/>
              <a:t>匯出模型</a:t>
            </a:r>
            <a:endParaRPr lang="zh-TW" altLang="en-US" dirty="0"/>
          </a:p>
        </p:txBody>
      </p:sp>
      <p:sp>
        <p:nvSpPr>
          <p:cNvPr id="3" name="內容版面配置區 2">
            <a:extLst>
              <a:ext uri="{FF2B5EF4-FFF2-40B4-BE49-F238E27FC236}">
                <a16:creationId xmlns:a16="http://schemas.microsoft.com/office/drawing/2014/main" id="{02379594-58F2-4C79-98C4-F1DEE6886FD4}"/>
              </a:ext>
            </a:extLst>
          </p:cNvPr>
          <p:cNvSpPr>
            <a:spLocks noGrp="1"/>
          </p:cNvSpPr>
          <p:nvPr>
            <p:ph idx="1"/>
          </p:nvPr>
        </p:nvSpPr>
        <p:spPr/>
        <p:txBody>
          <a:bodyPr/>
          <a:lstStyle/>
          <a:p>
            <a:r>
              <a:rPr lang="en-US" altLang="zh-TW" dirty="0">
                <a:solidFill>
                  <a:schemeClr val="dk1"/>
                </a:solidFill>
                <a:latin typeface="Microsoft JhengHei"/>
                <a:ea typeface="Microsoft JhengHei"/>
                <a:cs typeface="Microsoft JhengHei"/>
                <a:sym typeface="Microsoft JhengHei"/>
              </a:rPr>
              <a:t>Teachable Machine</a:t>
            </a:r>
            <a:r>
              <a:rPr lang="zh-TW" altLang="en-US" dirty="0">
                <a:solidFill>
                  <a:schemeClr val="dk1"/>
                </a:solidFill>
                <a:latin typeface="Microsoft JhengHei"/>
                <a:ea typeface="Microsoft JhengHei"/>
                <a:cs typeface="Microsoft JhengHei"/>
                <a:sym typeface="Microsoft JhengHei"/>
              </a:rPr>
              <a:t>使用介面</a:t>
            </a:r>
            <a:endParaRPr lang="zh-TW" altLang="en-US" dirty="0"/>
          </a:p>
        </p:txBody>
      </p:sp>
      <p:sp>
        <p:nvSpPr>
          <p:cNvPr id="4" name="內容版面配置區 3">
            <a:extLst>
              <a:ext uri="{FF2B5EF4-FFF2-40B4-BE49-F238E27FC236}">
                <a16:creationId xmlns:a16="http://schemas.microsoft.com/office/drawing/2014/main" id="{8E4DE942-9C6D-46B6-87D5-0199F5100F4D}"/>
              </a:ext>
            </a:extLst>
          </p:cNvPr>
          <p:cNvSpPr>
            <a:spLocks noGrp="1"/>
          </p:cNvSpPr>
          <p:nvPr>
            <p:ph idx="10"/>
          </p:nvPr>
        </p:nvSpPr>
        <p:spPr>
          <a:xfrm>
            <a:off x="6365633" y="1455828"/>
            <a:ext cx="5336839" cy="4704827"/>
          </a:xfrm>
        </p:spPr>
        <p:txBody>
          <a:bodyPr>
            <a:normAutofit/>
          </a:bodyPr>
          <a:lstStyle/>
          <a:p>
            <a:r>
              <a:rPr lang="zh-CN" altLang="en-US" dirty="0"/>
              <a:t>訓練好模型後，可將模型匯出成</a:t>
            </a:r>
            <a:r>
              <a:rPr lang="en-US" altLang="zh-CN" dirty="0"/>
              <a:t>Tensorflow.js</a:t>
            </a:r>
            <a:r>
              <a:rPr lang="zh-CN" altLang="en-US" dirty="0"/>
              <a:t>，並免費將其代管於</a:t>
            </a:r>
            <a:r>
              <a:rPr lang="en-US" altLang="zh-CN" dirty="0"/>
              <a:t>Teachable Machine</a:t>
            </a:r>
            <a:r>
              <a:rPr lang="zh-CN" altLang="en-US" dirty="0"/>
              <a:t>，以便呼叫至任何網站或應用程式中。也可以將模型轉換至 </a:t>
            </a:r>
            <a:r>
              <a:rPr lang="en-US" altLang="zh-CN" dirty="0"/>
              <a:t>TensorFlow </a:t>
            </a:r>
            <a:r>
              <a:rPr lang="zh-CN" altLang="en-US" dirty="0"/>
              <a:t>和 </a:t>
            </a:r>
            <a:r>
              <a:rPr lang="en-US" altLang="zh-CN" dirty="0"/>
              <a:t>TensorFlow Lite</a:t>
            </a:r>
            <a:r>
              <a:rPr lang="zh-CN" altLang="en-US" dirty="0"/>
              <a:t>，然後下載到本機使用</a:t>
            </a:r>
            <a:endParaRPr lang="en-US" altLang="zh-CN" dirty="0"/>
          </a:p>
        </p:txBody>
      </p:sp>
      <p:pic>
        <p:nvPicPr>
          <p:cNvPr id="8" name="圖片 7">
            <a:extLst>
              <a:ext uri="{FF2B5EF4-FFF2-40B4-BE49-F238E27FC236}">
                <a16:creationId xmlns:a16="http://schemas.microsoft.com/office/drawing/2014/main" id="{09675901-11BC-4C4C-80C3-465AA4AF7E48}"/>
              </a:ext>
            </a:extLst>
          </p:cNvPr>
          <p:cNvPicPr>
            <a:picLocks noChangeAspect="1"/>
          </p:cNvPicPr>
          <p:nvPr/>
        </p:nvPicPr>
        <p:blipFill>
          <a:blip r:embed="rId3"/>
          <a:stretch>
            <a:fillRect/>
          </a:stretch>
        </p:blipFill>
        <p:spPr>
          <a:xfrm>
            <a:off x="492105" y="1680564"/>
            <a:ext cx="5236195" cy="4277185"/>
          </a:xfrm>
          <a:prstGeom prst="rect">
            <a:avLst/>
          </a:prstGeom>
        </p:spPr>
      </p:pic>
    </p:spTree>
    <p:extLst>
      <p:ext uri="{BB962C8B-B14F-4D97-AF65-F5344CB8AC3E}">
        <p14:creationId xmlns:p14="http://schemas.microsoft.com/office/powerpoint/2010/main" val="4412726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34F23BE-4744-420A-8E95-0530F1063716}"/>
              </a:ext>
            </a:extLst>
          </p:cNvPr>
          <p:cNvSpPr>
            <a:spLocks noGrp="1"/>
          </p:cNvSpPr>
          <p:nvPr>
            <p:ph type="ctrTitle"/>
          </p:nvPr>
        </p:nvSpPr>
        <p:spPr/>
        <p:txBody>
          <a:bodyPr>
            <a:normAutofit/>
          </a:bodyPr>
          <a:lstStyle/>
          <a:p>
            <a:r>
              <a:rPr lang="zh-TW" altLang="en-US" kern="100" dirty="0"/>
              <a:t>分享與討論時光</a:t>
            </a:r>
            <a:endParaRPr lang="zh-TW" altLang="en-US" dirty="0"/>
          </a:p>
        </p:txBody>
      </p:sp>
      <p:sp>
        <p:nvSpPr>
          <p:cNvPr id="4" name="文字版面配置區 3">
            <a:extLst>
              <a:ext uri="{FF2B5EF4-FFF2-40B4-BE49-F238E27FC236}">
                <a16:creationId xmlns:a16="http://schemas.microsoft.com/office/drawing/2014/main" id="{0F9DE38F-6134-4070-813A-F754E3CFB6F5}"/>
              </a:ext>
            </a:extLst>
          </p:cNvPr>
          <p:cNvSpPr>
            <a:spLocks noGrp="1"/>
          </p:cNvSpPr>
          <p:nvPr>
            <p:ph type="body" sz="quarter" idx="11"/>
          </p:nvPr>
        </p:nvSpPr>
        <p:spPr>
          <a:xfrm>
            <a:off x="9698183" y="270016"/>
            <a:ext cx="2262909" cy="574675"/>
          </a:xfrm>
        </p:spPr>
        <p:txBody>
          <a:bodyPr>
            <a:normAutofit/>
          </a:bodyPr>
          <a:lstStyle/>
          <a:p>
            <a:r>
              <a:rPr lang="zh-TW" altLang="en-US" dirty="0"/>
              <a:t>主題 </a:t>
            </a:r>
            <a:r>
              <a:rPr lang="en-US" altLang="zh-TW" dirty="0"/>
              <a:t>4</a:t>
            </a:r>
            <a:r>
              <a:rPr lang="zh-TW" altLang="en-US" dirty="0"/>
              <a:t> 延伸</a:t>
            </a:r>
          </a:p>
        </p:txBody>
      </p:sp>
    </p:spTree>
    <p:extLst>
      <p:ext uri="{BB962C8B-B14F-4D97-AF65-F5344CB8AC3E}">
        <p14:creationId xmlns:p14="http://schemas.microsoft.com/office/powerpoint/2010/main" val="81296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34DFBD-3A44-4C72-BABA-7B7C10E33DA3}"/>
              </a:ext>
            </a:extLst>
          </p:cNvPr>
          <p:cNvSpPr>
            <a:spLocks noGrp="1"/>
          </p:cNvSpPr>
          <p:nvPr>
            <p:ph type="title"/>
          </p:nvPr>
        </p:nvSpPr>
        <p:spPr/>
        <p:txBody>
          <a:bodyPr/>
          <a:lstStyle/>
          <a:p>
            <a:r>
              <a:rPr lang="zh-TW" altLang="en-US" dirty="0"/>
              <a:t>資料來源</a:t>
            </a:r>
          </a:p>
        </p:txBody>
      </p:sp>
      <p:pic>
        <p:nvPicPr>
          <p:cNvPr id="4" name="Google Shape;605;p5">
            <a:extLst>
              <a:ext uri="{FF2B5EF4-FFF2-40B4-BE49-F238E27FC236}">
                <a16:creationId xmlns:a16="http://schemas.microsoft.com/office/drawing/2014/main" id="{E8D44228-65F5-4BF0-A6E8-49CD8310B976}"/>
              </a:ext>
            </a:extLst>
          </p:cNvPr>
          <p:cNvPicPr preferRelativeResize="0"/>
          <p:nvPr/>
        </p:nvPicPr>
        <p:blipFill rotWithShape="1">
          <a:blip r:embed="rId3">
            <a:alphaModFix/>
          </a:blip>
          <a:srcRect r="1270"/>
          <a:stretch/>
        </p:blipFill>
        <p:spPr>
          <a:xfrm>
            <a:off x="1255281" y="1633071"/>
            <a:ext cx="5323073" cy="3591858"/>
          </a:xfrm>
          <a:prstGeom prst="rect">
            <a:avLst/>
          </a:prstGeom>
          <a:noFill/>
          <a:ln>
            <a:noFill/>
          </a:ln>
        </p:spPr>
      </p:pic>
      <p:pic>
        <p:nvPicPr>
          <p:cNvPr id="5" name="Google Shape;606;p5">
            <a:extLst>
              <a:ext uri="{FF2B5EF4-FFF2-40B4-BE49-F238E27FC236}">
                <a16:creationId xmlns:a16="http://schemas.microsoft.com/office/drawing/2014/main" id="{A91DE935-49A7-4772-A588-D47501088663}"/>
              </a:ext>
            </a:extLst>
          </p:cNvPr>
          <p:cNvPicPr preferRelativeResize="0"/>
          <p:nvPr/>
        </p:nvPicPr>
        <p:blipFill rotWithShape="1">
          <a:blip r:embed="rId4">
            <a:alphaModFix/>
          </a:blip>
          <a:srcRect l="25457" t="5299" r="25150" b="35225"/>
          <a:stretch/>
        </p:blipFill>
        <p:spPr>
          <a:xfrm>
            <a:off x="6995435" y="2246605"/>
            <a:ext cx="4024290" cy="2364789"/>
          </a:xfrm>
          <a:prstGeom prst="rect">
            <a:avLst/>
          </a:prstGeom>
          <a:noFill/>
          <a:ln>
            <a:noFill/>
          </a:ln>
        </p:spPr>
      </p:pic>
    </p:spTree>
    <p:extLst>
      <p:ext uri="{BB962C8B-B14F-4D97-AF65-F5344CB8AC3E}">
        <p14:creationId xmlns:p14="http://schemas.microsoft.com/office/powerpoint/2010/main" val="30369292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F4E678-C6CA-4626-B14A-30BBE5916702}"/>
              </a:ext>
            </a:extLst>
          </p:cNvPr>
          <p:cNvSpPr>
            <a:spLocks noGrp="1"/>
          </p:cNvSpPr>
          <p:nvPr>
            <p:ph type="title"/>
          </p:nvPr>
        </p:nvSpPr>
        <p:spPr/>
        <p:txBody>
          <a:bodyPr/>
          <a:lstStyle/>
          <a:p>
            <a:r>
              <a:rPr lang="zh-TW" altLang="en-US" dirty="0"/>
              <a:t>腦力動一動</a:t>
            </a:r>
          </a:p>
        </p:txBody>
      </p:sp>
      <p:sp>
        <p:nvSpPr>
          <p:cNvPr id="8" name="內容版面配置區 7">
            <a:extLst>
              <a:ext uri="{FF2B5EF4-FFF2-40B4-BE49-F238E27FC236}">
                <a16:creationId xmlns:a16="http://schemas.microsoft.com/office/drawing/2014/main" id="{20F88421-9CE3-4928-865C-A8265441AF9E}"/>
              </a:ext>
            </a:extLst>
          </p:cNvPr>
          <p:cNvSpPr>
            <a:spLocks noGrp="1"/>
          </p:cNvSpPr>
          <p:nvPr>
            <p:ph idx="1"/>
          </p:nvPr>
        </p:nvSpPr>
        <p:spPr/>
        <p:txBody>
          <a:bodyPr/>
          <a:lstStyle/>
          <a:p>
            <a:r>
              <a:rPr lang="zh-TW" altLang="en-US" dirty="0"/>
              <a:t>可以應用在哪些領域？</a:t>
            </a:r>
            <a:endParaRPr lang="en-US" altLang="zh-TW" dirty="0"/>
          </a:p>
          <a:p>
            <a:endParaRPr lang="zh-TW" altLang="en-US" dirty="0"/>
          </a:p>
        </p:txBody>
      </p:sp>
      <p:pic>
        <p:nvPicPr>
          <p:cNvPr id="9" name="圖片 8" descr="225028_092349072_2.jpg">
            <a:extLst>
              <a:ext uri="{FF2B5EF4-FFF2-40B4-BE49-F238E27FC236}">
                <a16:creationId xmlns:a16="http://schemas.microsoft.com/office/drawing/2014/main" id="{BE9BE43D-2E99-4433-9E36-411624877A70}"/>
              </a:ext>
            </a:extLst>
          </p:cNvPr>
          <p:cNvPicPr>
            <a:picLocks noChangeAspect="1"/>
          </p:cNvPicPr>
          <p:nvPr/>
        </p:nvPicPr>
        <p:blipFill>
          <a:blip r:embed="rId3"/>
          <a:srcRect b="6780"/>
          <a:stretch>
            <a:fillRect/>
          </a:stretch>
        </p:blipFill>
        <p:spPr>
          <a:xfrm>
            <a:off x="6515100" y="1841166"/>
            <a:ext cx="4357694" cy="3929090"/>
          </a:xfrm>
          <a:prstGeom prst="rect">
            <a:avLst/>
          </a:prstGeom>
        </p:spPr>
      </p:pic>
    </p:spTree>
    <p:extLst>
      <p:ext uri="{BB962C8B-B14F-4D97-AF65-F5344CB8AC3E}">
        <p14:creationId xmlns:p14="http://schemas.microsoft.com/office/powerpoint/2010/main" val="2247561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E80BFE-1023-4E7F-97A5-18967D43AA43}"/>
              </a:ext>
            </a:extLst>
          </p:cNvPr>
          <p:cNvSpPr>
            <a:spLocks noGrp="1"/>
          </p:cNvSpPr>
          <p:nvPr>
            <p:ph type="title"/>
          </p:nvPr>
        </p:nvSpPr>
        <p:spPr/>
        <p:txBody>
          <a:bodyPr/>
          <a:lstStyle/>
          <a:p>
            <a:r>
              <a:rPr lang="zh-TW" altLang="en-US" dirty="0"/>
              <a:t>全球應用</a:t>
            </a:r>
          </a:p>
        </p:txBody>
      </p:sp>
      <p:pic>
        <p:nvPicPr>
          <p:cNvPr id="4" name="內容版面配置區 3" descr="2021-12-05 (19).png">
            <a:extLst>
              <a:ext uri="{FF2B5EF4-FFF2-40B4-BE49-F238E27FC236}">
                <a16:creationId xmlns:a16="http://schemas.microsoft.com/office/drawing/2014/main" id="{9EC67BC2-6521-4861-858D-E8A1A06647F5}"/>
              </a:ext>
            </a:extLst>
          </p:cNvPr>
          <p:cNvPicPr>
            <a:picLocks noChangeAspect="1"/>
          </p:cNvPicPr>
          <p:nvPr/>
        </p:nvPicPr>
        <p:blipFill rotWithShape="1">
          <a:blip r:embed="rId3"/>
          <a:srcRect l="1539" t="3253" r="1374" b="1626"/>
          <a:stretch/>
        </p:blipFill>
        <p:spPr>
          <a:xfrm>
            <a:off x="1810327" y="1118620"/>
            <a:ext cx="8442037" cy="4620759"/>
          </a:xfrm>
          <a:prstGeom prst="rect">
            <a:avLst/>
          </a:prstGeom>
        </p:spPr>
      </p:pic>
      <p:sp>
        <p:nvSpPr>
          <p:cNvPr id="5" name="內容版面配置區 3">
            <a:extLst>
              <a:ext uri="{FF2B5EF4-FFF2-40B4-BE49-F238E27FC236}">
                <a16:creationId xmlns:a16="http://schemas.microsoft.com/office/drawing/2014/main" id="{7C72F452-2773-416F-9CAA-6E21A045B4AC}"/>
              </a:ext>
            </a:extLst>
          </p:cNvPr>
          <p:cNvSpPr txBox="1">
            <a:spLocks/>
          </p:cNvSpPr>
          <p:nvPr/>
        </p:nvSpPr>
        <p:spPr>
          <a:xfrm>
            <a:off x="3048000" y="5794795"/>
            <a:ext cx="6096000" cy="4612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a:t>
            </a:r>
            <a:r>
              <a:rPr lang="en-US" altLang="zh-TW" sz="1800" dirty="0">
                <a:solidFill>
                  <a:schemeClr val="dk1"/>
                </a:solidFill>
                <a:latin typeface="Microsoft JhengHei"/>
                <a:ea typeface="Microsoft JhengHei"/>
                <a:cs typeface="Microsoft JhengHei"/>
                <a:sym typeface="Microsoft JhengHei"/>
                <a:hlinkClick r:id="rId4"/>
              </a:rPr>
              <a:t>https://zhuanlan.zhihu.com/p/172121380</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98686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E80BFE-1023-4E7F-97A5-18967D43AA43}"/>
              </a:ext>
            </a:extLst>
          </p:cNvPr>
          <p:cNvSpPr>
            <a:spLocks noGrp="1"/>
          </p:cNvSpPr>
          <p:nvPr>
            <p:ph type="title"/>
          </p:nvPr>
        </p:nvSpPr>
        <p:spPr/>
        <p:txBody>
          <a:bodyPr/>
          <a:lstStyle/>
          <a:p>
            <a:r>
              <a:rPr lang="zh-TW" altLang="en-US" dirty="0"/>
              <a:t>全球應用</a:t>
            </a:r>
          </a:p>
        </p:txBody>
      </p:sp>
      <p:sp>
        <p:nvSpPr>
          <p:cNvPr id="5" name="內容版面配置區 3">
            <a:extLst>
              <a:ext uri="{FF2B5EF4-FFF2-40B4-BE49-F238E27FC236}">
                <a16:creationId xmlns:a16="http://schemas.microsoft.com/office/drawing/2014/main" id="{7C72F452-2773-416F-9CAA-6E21A045B4AC}"/>
              </a:ext>
            </a:extLst>
          </p:cNvPr>
          <p:cNvSpPr txBox="1">
            <a:spLocks/>
          </p:cNvSpPr>
          <p:nvPr/>
        </p:nvSpPr>
        <p:spPr>
          <a:xfrm>
            <a:off x="3048000" y="5864002"/>
            <a:ext cx="6096000" cy="4612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a:t>
            </a:r>
            <a:r>
              <a:rPr lang="en-US" altLang="zh-TW" sz="1800" dirty="0">
                <a:solidFill>
                  <a:schemeClr val="dk1"/>
                </a:solidFill>
                <a:latin typeface="Microsoft JhengHei"/>
                <a:ea typeface="Microsoft JhengHei"/>
                <a:cs typeface="Microsoft JhengHei"/>
                <a:sym typeface="Microsoft JhengHei"/>
                <a:hlinkClick r:id="rId3"/>
              </a:rPr>
              <a:t>https://www.ithome.com.tw/news/107617</a:t>
            </a:r>
            <a:endParaRPr lang="zh-TW" altLang="en-US" sz="1800" dirty="0">
              <a:latin typeface="微軟正黑體" panose="020B0604030504040204" pitchFamily="34" charset="-120"/>
              <a:ea typeface="微軟正黑體" panose="020B0604030504040204" pitchFamily="34" charset="-120"/>
            </a:endParaRPr>
          </a:p>
        </p:txBody>
      </p:sp>
      <p:pic>
        <p:nvPicPr>
          <p:cNvPr id="6" name="內容版面配置區 3" descr="2021-12-05 (17).png">
            <a:extLst>
              <a:ext uri="{FF2B5EF4-FFF2-40B4-BE49-F238E27FC236}">
                <a16:creationId xmlns:a16="http://schemas.microsoft.com/office/drawing/2014/main" id="{63ABBA08-0954-4118-8A97-0CC6EACB4762}"/>
              </a:ext>
            </a:extLst>
          </p:cNvPr>
          <p:cNvPicPr>
            <a:picLocks noGrp="1" noChangeAspect="1"/>
          </p:cNvPicPr>
          <p:nvPr>
            <p:ph idx="1"/>
          </p:nvPr>
        </p:nvPicPr>
        <p:blipFill rotWithShape="1">
          <a:blip r:embed="rId4"/>
          <a:srcRect l="1840" t="2323" r="805"/>
          <a:stretch/>
        </p:blipFill>
        <p:spPr>
          <a:xfrm>
            <a:off x="2184400" y="1118619"/>
            <a:ext cx="7823200" cy="4745383"/>
          </a:xfrm>
        </p:spPr>
      </p:pic>
    </p:spTree>
    <p:extLst>
      <p:ext uri="{BB962C8B-B14F-4D97-AF65-F5344CB8AC3E}">
        <p14:creationId xmlns:p14="http://schemas.microsoft.com/office/powerpoint/2010/main" val="14548251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E80BFE-1023-4E7F-97A5-18967D43AA43}"/>
              </a:ext>
            </a:extLst>
          </p:cNvPr>
          <p:cNvSpPr>
            <a:spLocks noGrp="1"/>
          </p:cNvSpPr>
          <p:nvPr>
            <p:ph type="title"/>
          </p:nvPr>
        </p:nvSpPr>
        <p:spPr/>
        <p:txBody>
          <a:bodyPr/>
          <a:lstStyle/>
          <a:p>
            <a:r>
              <a:rPr lang="zh-TW" altLang="en-US" dirty="0"/>
              <a:t>美國酒吧應用</a:t>
            </a:r>
          </a:p>
        </p:txBody>
      </p:sp>
      <p:pic>
        <p:nvPicPr>
          <p:cNvPr id="7" name="內容版面配置區 3" descr="2021-12-05 (20).png">
            <a:extLst>
              <a:ext uri="{FF2B5EF4-FFF2-40B4-BE49-F238E27FC236}">
                <a16:creationId xmlns:a16="http://schemas.microsoft.com/office/drawing/2014/main" id="{17B87BC4-63F1-4D3F-9E68-63D359961A40}"/>
              </a:ext>
            </a:extLst>
          </p:cNvPr>
          <p:cNvPicPr>
            <a:picLocks noChangeAspect="1"/>
          </p:cNvPicPr>
          <p:nvPr/>
        </p:nvPicPr>
        <p:blipFill rotWithShape="1">
          <a:blip r:embed="rId3"/>
          <a:srcRect l="12353" t="19035" r="38961" b="31182"/>
          <a:stretch/>
        </p:blipFill>
        <p:spPr>
          <a:xfrm>
            <a:off x="2068944" y="1118619"/>
            <a:ext cx="8054111" cy="4632385"/>
          </a:xfrm>
          <a:prstGeom prst="rect">
            <a:avLst/>
          </a:prstGeom>
        </p:spPr>
      </p:pic>
      <p:sp>
        <p:nvSpPr>
          <p:cNvPr id="8" name="內容版面配置區 3">
            <a:extLst>
              <a:ext uri="{FF2B5EF4-FFF2-40B4-BE49-F238E27FC236}">
                <a16:creationId xmlns:a16="http://schemas.microsoft.com/office/drawing/2014/main" id="{A912CAA7-DB54-431D-8B3A-0CF8AD5EAB69}"/>
              </a:ext>
            </a:extLst>
          </p:cNvPr>
          <p:cNvSpPr txBox="1">
            <a:spLocks/>
          </p:cNvSpPr>
          <p:nvPr/>
        </p:nvSpPr>
        <p:spPr>
          <a:xfrm>
            <a:off x="3048000" y="5794795"/>
            <a:ext cx="6096000" cy="4612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a:t>
            </a:r>
            <a:r>
              <a:rPr lang="en-US" altLang="zh-TW" sz="1800" dirty="0">
                <a:solidFill>
                  <a:schemeClr val="dk1"/>
                </a:solidFill>
                <a:latin typeface="Microsoft JhengHei"/>
                <a:ea typeface="Microsoft JhengHei"/>
                <a:cs typeface="Microsoft JhengHei"/>
                <a:sym typeface="Microsoft JhengHei"/>
                <a:hlinkClick r:id="rId4"/>
              </a:rPr>
              <a:t>https://kknews.cc/news/4j6ze8g.html</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848280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E80BFE-1023-4E7F-97A5-18967D43AA43}"/>
              </a:ext>
            </a:extLst>
          </p:cNvPr>
          <p:cNvSpPr>
            <a:spLocks noGrp="1"/>
          </p:cNvSpPr>
          <p:nvPr>
            <p:ph type="title"/>
          </p:nvPr>
        </p:nvSpPr>
        <p:spPr/>
        <p:txBody>
          <a:bodyPr/>
          <a:lstStyle/>
          <a:p>
            <a:r>
              <a:rPr lang="zh-TW" altLang="en-US" dirty="0"/>
              <a:t>無圍牆的動物園</a:t>
            </a:r>
          </a:p>
        </p:txBody>
      </p:sp>
      <p:sp>
        <p:nvSpPr>
          <p:cNvPr id="8" name="內容版面配置區 3">
            <a:extLst>
              <a:ext uri="{FF2B5EF4-FFF2-40B4-BE49-F238E27FC236}">
                <a16:creationId xmlns:a16="http://schemas.microsoft.com/office/drawing/2014/main" id="{A912CAA7-DB54-431D-8B3A-0CF8AD5EAB69}"/>
              </a:ext>
            </a:extLst>
          </p:cNvPr>
          <p:cNvSpPr txBox="1">
            <a:spLocks/>
          </p:cNvSpPr>
          <p:nvPr/>
        </p:nvSpPr>
        <p:spPr>
          <a:xfrm>
            <a:off x="1851891" y="5720335"/>
            <a:ext cx="8488218" cy="4612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圖片來源：</a:t>
            </a:r>
            <a:r>
              <a:rPr lang="en-US" altLang="zh-TW" sz="1800" dirty="0">
                <a:solidFill>
                  <a:schemeClr val="dk1"/>
                </a:solidFill>
                <a:latin typeface="Microsoft JhengHei"/>
                <a:ea typeface="Microsoft JhengHei"/>
                <a:cs typeface="Microsoft JhengHei"/>
                <a:sym typeface="Microsoft JhengHei"/>
                <a:hlinkClick r:id="rId3"/>
              </a:rPr>
              <a:t>https://news.housefun.com.tw/news/article/140580138031.html</a:t>
            </a:r>
            <a:endParaRPr lang="zh-TW" altLang="en-US" sz="1800" dirty="0">
              <a:latin typeface="微軟正黑體" panose="020B0604030504040204" pitchFamily="34" charset="-120"/>
              <a:ea typeface="微軟正黑體" panose="020B0604030504040204" pitchFamily="34" charset="-120"/>
            </a:endParaRPr>
          </a:p>
        </p:txBody>
      </p:sp>
      <p:pic>
        <p:nvPicPr>
          <p:cNvPr id="6" name="內容版面配置區 6" descr="2021-12-05 (22).png">
            <a:extLst>
              <a:ext uri="{FF2B5EF4-FFF2-40B4-BE49-F238E27FC236}">
                <a16:creationId xmlns:a16="http://schemas.microsoft.com/office/drawing/2014/main" id="{B0380886-2C2C-45DF-BCE0-C73D2BC53189}"/>
              </a:ext>
            </a:extLst>
          </p:cNvPr>
          <p:cNvPicPr>
            <a:picLocks noGrp="1" noChangeAspect="1"/>
          </p:cNvPicPr>
          <p:nvPr>
            <p:ph idx="1"/>
          </p:nvPr>
        </p:nvPicPr>
        <p:blipFill rotWithShape="1">
          <a:blip r:embed="rId4"/>
          <a:srcRect l="2227" t="3700" r="2178" b="4366"/>
          <a:stretch/>
        </p:blipFill>
        <p:spPr>
          <a:xfrm>
            <a:off x="544946" y="1355442"/>
            <a:ext cx="5338619" cy="3500582"/>
          </a:xfrm>
        </p:spPr>
      </p:pic>
      <p:pic>
        <p:nvPicPr>
          <p:cNvPr id="10" name="Picture 2">
            <a:extLst>
              <a:ext uri="{FF2B5EF4-FFF2-40B4-BE49-F238E27FC236}">
                <a16:creationId xmlns:a16="http://schemas.microsoft.com/office/drawing/2014/main" id="{04815B1C-0D0A-4B53-8CD0-4FA7745904F9}"/>
              </a:ext>
            </a:extLst>
          </p:cNvPr>
          <p:cNvPicPr>
            <a:picLocks noChangeAspect="1" noChangeArrowheads="1"/>
          </p:cNvPicPr>
          <p:nvPr/>
        </p:nvPicPr>
        <p:blipFill>
          <a:blip r:embed="rId5"/>
          <a:srcRect t="1207"/>
          <a:stretch>
            <a:fillRect/>
          </a:stretch>
        </p:blipFill>
        <p:spPr bwMode="auto">
          <a:xfrm>
            <a:off x="6005146" y="2000411"/>
            <a:ext cx="5798929" cy="3539712"/>
          </a:xfrm>
          <a:prstGeom prst="rect">
            <a:avLst/>
          </a:prstGeom>
          <a:noFill/>
          <a:ln w="9525">
            <a:noFill/>
            <a:miter lim="800000"/>
            <a:headEnd/>
            <a:tailEnd/>
          </a:ln>
          <a:effectLst/>
        </p:spPr>
      </p:pic>
    </p:spTree>
    <p:extLst>
      <p:ext uri="{BB962C8B-B14F-4D97-AF65-F5344CB8AC3E}">
        <p14:creationId xmlns:p14="http://schemas.microsoft.com/office/powerpoint/2010/main" val="14213922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34F23BE-4744-420A-8E95-0530F1063716}"/>
              </a:ext>
            </a:extLst>
          </p:cNvPr>
          <p:cNvSpPr>
            <a:spLocks noGrp="1"/>
          </p:cNvSpPr>
          <p:nvPr>
            <p:ph type="ctrTitle"/>
          </p:nvPr>
        </p:nvSpPr>
        <p:spPr/>
        <p:txBody>
          <a:bodyPr/>
          <a:lstStyle/>
          <a:p>
            <a:r>
              <a:rPr lang="zh-TW" altLang="en-US" dirty="0"/>
              <a:t>化整為零之集群分析</a:t>
            </a:r>
          </a:p>
        </p:txBody>
      </p:sp>
      <p:sp>
        <p:nvSpPr>
          <p:cNvPr id="4" name="文字版面配置區 3">
            <a:extLst>
              <a:ext uri="{FF2B5EF4-FFF2-40B4-BE49-F238E27FC236}">
                <a16:creationId xmlns:a16="http://schemas.microsoft.com/office/drawing/2014/main" id="{0F9DE38F-6134-4070-813A-F754E3CFB6F5}"/>
              </a:ext>
            </a:extLst>
          </p:cNvPr>
          <p:cNvSpPr>
            <a:spLocks noGrp="1"/>
          </p:cNvSpPr>
          <p:nvPr>
            <p:ph type="body" sz="quarter" idx="11"/>
          </p:nvPr>
        </p:nvSpPr>
        <p:spPr/>
        <p:txBody>
          <a:bodyPr/>
          <a:lstStyle/>
          <a:p>
            <a:r>
              <a:rPr lang="zh-TW" altLang="en-US" dirty="0"/>
              <a:t>主題 </a:t>
            </a:r>
            <a:r>
              <a:rPr lang="en-US" altLang="zh-TW" dirty="0"/>
              <a:t>5</a:t>
            </a:r>
            <a:endParaRPr lang="zh-TW" altLang="en-US" dirty="0"/>
          </a:p>
        </p:txBody>
      </p:sp>
      <p:sp>
        <p:nvSpPr>
          <p:cNvPr id="5" name="副標題 1">
            <a:extLst>
              <a:ext uri="{FF2B5EF4-FFF2-40B4-BE49-F238E27FC236}">
                <a16:creationId xmlns:a16="http://schemas.microsoft.com/office/drawing/2014/main" id="{7DBE9366-7B24-4764-B2BE-58336EF3A70F}"/>
              </a:ext>
            </a:extLst>
          </p:cNvPr>
          <p:cNvSpPr txBox="1">
            <a:spLocks/>
          </p:cNvSpPr>
          <p:nvPr/>
        </p:nvSpPr>
        <p:spPr>
          <a:xfrm>
            <a:off x="1357311" y="4461114"/>
            <a:ext cx="9782175" cy="2482611"/>
          </a:xfrm>
          <a:prstGeom prst="rect">
            <a:avLst/>
          </a:prstGeom>
        </p:spPr>
        <p:txBody>
          <a:bodyPr vert="horz" lIns="91440" tIns="45720" rIns="91440" bIns="45720" rtlCol="0">
            <a:normAutofit/>
          </a:bodyPr>
          <a:lstStyle>
            <a:lvl1pPr marL="342900" indent="-342900" algn="ctr" defTabSz="914400" rtl="0" eaLnBrk="1" latinLnBrk="0" hangingPunct="1">
              <a:lnSpc>
                <a:spcPct val="150000"/>
              </a:lnSpc>
              <a:spcBef>
                <a:spcPts val="1000"/>
              </a:spcBef>
              <a:buFont typeface="Wingdings" panose="05000000000000000000" pitchFamily="2" charset="2"/>
              <a:buChar char="ü"/>
              <a:defRPr sz="2800" b="1"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dirty="0"/>
              <a:t>監督式學習／非監督式學習</a:t>
            </a:r>
            <a:endParaRPr lang="en-US" altLang="zh-TW" dirty="0"/>
          </a:p>
          <a:p>
            <a:r>
              <a:rPr lang="zh-TW" altLang="en-US" dirty="0"/>
              <a:t>非監督式學習－</a:t>
            </a:r>
            <a:r>
              <a:rPr lang="en-US" altLang="zh-TW" dirty="0"/>
              <a:t>K-means</a:t>
            </a:r>
            <a:endParaRPr kumimoji="1" lang="en-US" altLang="zh-TW" dirty="0">
              <a:sym typeface="+mn-ea"/>
            </a:endParaRPr>
          </a:p>
        </p:txBody>
      </p:sp>
    </p:spTree>
    <p:extLst>
      <p:ext uri="{BB962C8B-B14F-4D97-AF65-F5344CB8AC3E}">
        <p14:creationId xmlns:p14="http://schemas.microsoft.com/office/powerpoint/2010/main" val="36752467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4DFCF0-FBD8-4C32-93CC-F8B52992A68C}"/>
              </a:ext>
            </a:extLst>
          </p:cNvPr>
          <p:cNvSpPr>
            <a:spLocks noGrp="1"/>
          </p:cNvSpPr>
          <p:nvPr>
            <p:ph type="title"/>
          </p:nvPr>
        </p:nvSpPr>
        <p:spPr/>
        <p:txBody>
          <a:bodyPr/>
          <a:lstStyle/>
          <a:p>
            <a:r>
              <a:rPr lang="zh-TW" altLang="en-US" dirty="0"/>
              <a:t>監督式學習／非監督式學習</a:t>
            </a:r>
          </a:p>
        </p:txBody>
      </p:sp>
      <p:sp>
        <p:nvSpPr>
          <p:cNvPr id="3" name="內容版面配置區 2">
            <a:extLst>
              <a:ext uri="{FF2B5EF4-FFF2-40B4-BE49-F238E27FC236}">
                <a16:creationId xmlns:a16="http://schemas.microsoft.com/office/drawing/2014/main" id="{5E1C4B1D-6BC4-4882-B7A5-84AECF30AD62}"/>
              </a:ext>
            </a:extLst>
          </p:cNvPr>
          <p:cNvSpPr>
            <a:spLocks noGrp="1"/>
          </p:cNvSpPr>
          <p:nvPr>
            <p:ph idx="1"/>
          </p:nvPr>
        </p:nvSpPr>
        <p:spPr/>
        <p:txBody>
          <a:bodyPr/>
          <a:lstStyle/>
          <a:p>
            <a:endParaRPr lang="zh-TW" altLang="en-US"/>
          </a:p>
        </p:txBody>
      </p:sp>
      <p:sp>
        <p:nvSpPr>
          <p:cNvPr id="6" name="矩形: 圓角 5">
            <a:extLst>
              <a:ext uri="{FF2B5EF4-FFF2-40B4-BE49-F238E27FC236}">
                <a16:creationId xmlns:a16="http://schemas.microsoft.com/office/drawing/2014/main" id="{DB61B14A-A047-4E99-9BD6-FC178D4AC5E8}"/>
              </a:ext>
            </a:extLst>
          </p:cNvPr>
          <p:cNvSpPr/>
          <p:nvPr/>
        </p:nvSpPr>
        <p:spPr>
          <a:xfrm>
            <a:off x="838200" y="1455828"/>
            <a:ext cx="10515600" cy="2191612"/>
          </a:xfrm>
          <a:prstGeom prst="roundRect">
            <a:avLst/>
          </a:prstGeom>
          <a:solidFill>
            <a:srgbClr val="F4DCBE"/>
          </a:solidFill>
          <a:ln>
            <a:solidFill>
              <a:srgbClr val="E3D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latin typeface="微軟正黑體" panose="020B0604030504040204" pitchFamily="34" charset="-120"/>
              <a:ea typeface="微軟正黑體" panose="020B0604030504040204" pitchFamily="34" charset="-120"/>
            </a:endParaRPr>
          </a:p>
        </p:txBody>
      </p:sp>
      <p:sp>
        <p:nvSpPr>
          <p:cNvPr id="7" name="矩形: 圓角 6">
            <a:extLst>
              <a:ext uri="{FF2B5EF4-FFF2-40B4-BE49-F238E27FC236}">
                <a16:creationId xmlns:a16="http://schemas.microsoft.com/office/drawing/2014/main" id="{C12B5999-EE56-4ACC-AD6C-5E8126A02D7F}"/>
              </a:ext>
            </a:extLst>
          </p:cNvPr>
          <p:cNvSpPr/>
          <p:nvPr/>
        </p:nvSpPr>
        <p:spPr>
          <a:xfrm>
            <a:off x="838200" y="3900226"/>
            <a:ext cx="10515600" cy="2191612"/>
          </a:xfrm>
          <a:prstGeom prst="roundRect">
            <a:avLst/>
          </a:prstGeom>
          <a:solidFill>
            <a:srgbClr val="E3D0BE"/>
          </a:solidFill>
          <a:ln>
            <a:solidFill>
              <a:srgbClr val="E9B7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微軟正黑體" panose="020B0604030504040204" pitchFamily="34" charset="-120"/>
              <a:ea typeface="微軟正黑體" panose="020B0604030504040204" pitchFamily="34" charset="-120"/>
            </a:endParaRPr>
          </a:p>
        </p:txBody>
      </p:sp>
      <p:cxnSp>
        <p:nvCxnSpPr>
          <p:cNvPr id="8" name="直線接點 7">
            <a:extLst>
              <a:ext uri="{FF2B5EF4-FFF2-40B4-BE49-F238E27FC236}">
                <a16:creationId xmlns:a16="http://schemas.microsoft.com/office/drawing/2014/main" id="{238391CC-4709-4F78-BC35-274FAB7EE49B}"/>
              </a:ext>
            </a:extLst>
          </p:cNvPr>
          <p:cNvCxnSpPr/>
          <p:nvPr/>
        </p:nvCxnSpPr>
        <p:spPr>
          <a:xfrm>
            <a:off x="4998720" y="1487706"/>
            <a:ext cx="0" cy="463601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B040F7F1-EB69-45A4-AF4A-9508A1078CBF}"/>
              </a:ext>
            </a:extLst>
          </p:cNvPr>
          <p:cNvSpPr txBox="1"/>
          <p:nvPr/>
        </p:nvSpPr>
        <p:spPr>
          <a:xfrm>
            <a:off x="1110689" y="1898697"/>
            <a:ext cx="3615541" cy="1305870"/>
          </a:xfrm>
          <a:prstGeom prst="rect">
            <a:avLst/>
          </a:prstGeom>
          <a:noFill/>
        </p:spPr>
        <p:txBody>
          <a:bodyPr wrap="none" rtlCol="0">
            <a:spAutoFit/>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監督式學習</a:t>
            </a:r>
            <a:endParaRPr lang="en-US" altLang="zh-TW" sz="2800" dirty="0">
              <a:latin typeface="微軟正黑體" panose="020B0604030504040204" pitchFamily="34" charset="-120"/>
              <a:ea typeface="微軟正黑體" panose="020B0604030504040204" pitchFamily="34" charset="-120"/>
            </a:endParaRPr>
          </a:p>
          <a:p>
            <a:pPr algn="ctr">
              <a:lnSpc>
                <a:spcPct val="150000"/>
              </a:lnSpc>
            </a:pPr>
            <a:r>
              <a:rPr lang="en-US" altLang="zh-TW" sz="2800" dirty="0">
                <a:latin typeface="微軟正黑體" panose="020B0604030504040204" pitchFamily="34" charset="-120"/>
                <a:ea typeface="微軟正黑體" panose="020B0604030504040204" pitchFamily="34" charset="-120"/>
              </a:rPr>
              <a:t>Supervised Learning</a:t>
            </a:r>
            <a:endParaRPr lang="zh-TW" altLang="en-US" sz="28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56821F8F-A66A-43C0-868A-4A80BBEDF9FA}"/>
              </a:ext>
            </a:extLst>
          </p:cNvPr>
          <p:cNvSpPr txBox="1"/>
          <p:nvPr/>
        </p:nvSpPr>
        <p:spPr>
          <a:xfrm>
            <a:off x="889476" y="4271275"/>
            <a:ext cx="4057969" cy="1305870"/>
          </a:xfrm>
          <a:prstGeom prst="rect">
            <a:avLst/>
          </a:prstGeom>
          <a:noFill/>
        </p:spPr>
        <p:txBody>
          <a:bodyPr wrap="none" rtlCol="0">
            <a:spAutoFit/>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非監督式學習</a:t>
            </a:r>
            <a:endParaRPr lang="en-US" altLang="zh-TW" sz="2800" dirty="0">
              <a:latin typeface="微軟正黑體" panose="020B0604030504040204" pitchFamily="34" charset="-120"/>
              <a:ea typeface="微軟正黑體" panose="020B0604030504040204" pitchFamily="34" charset="-120"/>
            </a:endParaRPr>
          </a:p>
          <a:p>
            <a:pPr algn="ctr">
              <a:lnSpc>
                <a:spcPct val="150000"/>
              </a:lnSpc>
            </a:pPr>
            <a:r>
              <a:rPr lang="en-US" altLang="zh-TW" sz="2800" dirty="0">
                <a:latin typeface="微軟正黑體" panose="020B0604030504040204" pitchFamily="34" charset="-120"/>
                <a:ea typeface="微軟正黑體" panose="020B0604030504040204" pitchFamily="34" charset="-120"/>
              </a:rPr>
              <a:t>Unsupervised Learning</a:t>
            </a:r>
            <a:endParaRPr lang="zh-TW" altLang="en-US" sz="2800"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586DF9F1-34E0-495C-920C-E62F49F7CE8A}"/>
              </a:ext>
            </a:extLst>
          </p:cNvPr>
          <p:cNvSpPr txBox="1"/>
          <p:nvPr/>
        </p:nvSpPr>
        <p:spPr>
          <a:xfrm>
            <a:off x="5219926" y="1575532"/>
            <a:ext cx="6082587" cy="1952201"/>
          </a:xfrm>
          <a:prstGeom prst="rect">
            <a:avLst/>
          </a:prstGeom>
          <a:noFill/>
        </p:spPr>
        <p:txBody>
          <a:bodyPr wrap="square" rtlCol="0">
            <a:spAutoFit/>
          </a:bodyPr>
          <a:lstStyle/>
          <a:p>
            <a:pPr>
              <a:lnSpc>
                <a:spcPct val="150000"/>
              </a:lnSpc>
            </a:pPr>
            <a:r>
              <a:rPr lang="zh-TW" altLang="en-US" sz="2800" dirty="0">
                <a:latin typeface="微軟正黑體" panose="020B0604030504040204" pitchFamily="34" charset="-120"/>
                <a:ea typeface="微軟正黑體" panose="020B0604030504040204" pitchFamily="34" charset="-120"/>
              </a:rPr>
              <a:t>所有資料都被「標註」</a:t>
            </a:r>
            <a:r>
              <a:rPr lang="en-US" altLang="zh-TW" sz="2800" dirty="0">
                <a:latin typeface="微軟正黑體" panose="020B0604030504040204" pitchFamily="34" charset="-120"/>
                <a:ea typeface="微軟正黑體" panose="020B0604030504040204" pitchFamily="34" charset="-120"/>
              </a:rPr>
              <a:t>(label)</a:t>
            </a:r>
            <a:r>
              <a:rPr lang="zh-TW" altLang="en-US" sz="2800" dirty="0">
                <a:latin typeface="微軟正黑體" panose="020B0604030504040204" pitchFamily="34" charset="-120"/>
                <a:ea typeface="微軟正黑體" panose="020B0604030504040204" pitchFamily="34" charset="-120"/>
              </a:rPr>
              <a:t>，告訴機器相對應的值，以提供機器學習在輸出時判斷誤差使用</a:t>
            </a:r>
            <a:endParaRPr lang="en-US" altLang="zh-TW" sz="2800"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9E2FAAE8-9D79-406D-A58B-F571835C4049}"/>
              </a:ext>
            </a:extLst>
          </p:cNvPr>
          <p:cNvSpPr txBox="1"/>
          <p:nvPr/>
        </p:nvSpPr>
        <p:spPr>
          <a:xfrm>
            <a:off x="5245566" y="4271579"/>
            <a:ext cx="6031305" cy="1305870"/>
          </a:xfrm>
          <a:prstGeom prst="rect">
            <a:avLst/>
          </a:prstGeom>
          <a:noFill/>
        </p:spPr>
        <p:txBody>
          <a:bodyPr wrap="square" rtlCol="0" anchor="ctr">
            <a:spAutoFit/>
          </a:bodyPr>
          <a:lstStyle/>
          <a:p>
            <a:pPr>
              <a:lnSpc>
                <a:spcPct val="150000"/>
              </a:lnSpc>
            </a:pPr>
            <a:r>
              <a:rPr lang="zh-TW" altLang="en-US" sz="2800" dirty="0">
                <a:latin typeface="微軟正黑體" panose="020B0604030504040204" pitchFamily="34" charset="-120"/>
                <a:ea typeface="微軟正黑體" panose="020B0604030504040204" pitchFamily="34" charset="-120"/>
              </a:rPr>
              <a:t>所有資料都沒有標註，機器透過尋找資料的特徵，自己進行區分</a:t>
            </a:r>
            <a:endParaRPr lang="en-US" altLang="zh-TW"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836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2B5DE9A-239A-4121-A10F-A7104FFDF021}"/>
              </a:ext>
            </a:extLst>
          </p:cNvPr>
          <p:cNvSpPr>
            <a:spLocks noGrp="1"/>
          </p:cNvSpPr>
          <p:nvPr>
            <p:ph idx="1"/>
          </p:nvPr>
        </p:nvSpPr>
        <p:spPr/>
        <p:txBody>
          <a:bodyPr>
            <a:normAutofit/>
          </a:bodyPr>
          <a:lstStyle/>
          <a:p>
            <a:r>
              <a:rPr lang="zh-TW" altLang="en-US" dirty="0"/>
              <a:t>監督式、非監督式學習比較</a:t>
            </a:r>
          </a:p>
        </p:txBody>
      </p:sp>
      <p:pic>
        <p:nvPicPr>
          <p:cNvPr id="15" name="圖片 14">
            <a:extLst>
              <a:ext uri="{FF2B5EF4-FFF2-40B4-BE49-F238E27FC236}">
                <a16:creationId xmlns:a16="http://schemas.microsoft.com/office/drawing/2014/main" id="{EDAEC311-185A-4074-9AF1-531FBD46C939}"/>
              </a:ext>
            </a:extLst>
          </p:cNvPr>
          <p:cNvPicPr>
            <a:picLocks noChangeAspect="1"/>
          </p:cNvPicPr>
          <p:nvPr/>
        </p:nvPicPr>
        <p:blipFill>
          <a:blip r:embed="rId3"/>
          <a:stretch>
            <a:fillRect/>
          </a:stretch>
        </p:blipFill>
        <p:spPr>
          <a:xfrm>
            <a:off x="2032798" y="471564"/>
            <a:ext cx="8126400" cy="5051680"/>
          </a:xfrm>
          <a:prstGeom prst="rect">
            <a:avLst/>
          </a:prstGeom>
        </p:spPr>
      </p:pic>
      <p:sp>
        <p:nvSpPr>
          <p:cNvPr id="17" name="內容版面配置區 16">
            <a:extLst>
              <a:ext uri="{FF2B5EF4-FFF2-40B4-BE49-F238E27FC236}">
                <a16:creationId xmlns:a16="http://schemas.microsoft.com/office/drawing/2014/main" id="{0F4E6D13-F13B-4390-A2BE-1C4EFEFE19DE}"/>
              </a:ext>
            </a:extLst>
          </p:cNvPr>
          <p:cNvSpPr>
            <a:spLocks noGrp="1"/>
          </p:cNvSpPr>
          <p:nvPr>
            <p:ph idx="12"/>
          </p:nvPr>
        </p:nvSpPr>
        <p:spPr/>
        <p:txBody>
          <a:bodyPr/>
          <a:lstStyle/>
          <a:p>
            <a:endParaRPr lang="zh-TW" altLang="en-US"/>
          </a:p>
        </p:txBody>
      </p:sp>
    </p:spTree>
    <p:extLst>
      <p:ext uri="{BB962C8B-B14F-4D97-AF65-F5344CB8AC3E}">
        <p14:creationId xmlns:p14="http://schemas.microsoft.com/office/powerpoint/2010/main" val="3525542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02B3F6-5003-41ED-B05E-4B702980C1F7}"/>
              </a:ext>
            </a:extLst>
          </p:cNvPr>
          <p:cNvSpPr>
            <a:spLocks noGrp="1"/>
          </p:cNvSpPr>
          <p:nvPr>
            <p:ph type="title"/>
          </p:nvPr>
        </p:nvSpPr>
        <p:spPr/>
        <p:txBody>
          <a:bodyPr/>
          <a:lstStyle/>
          <a:p>
            <a:r>
              <a:rPr lang="zh-TW" altLang="en-US" dirty="0"/>
              <a:t>監督式學習／非監督式學習</a:t>
            </a:r>
          </a:p>
        </p:txBody>
      </p:sp>
      <p:sp>
        <p:nvSpPr>
          <p:cNvPr id="4" name="圓角矩形 2">
            <a:extLst>
              <a:ext uri="{FF2B5EF4-FFF2-40B4-BE49-F238E27FC236}">
                <a16:creationId xmlns:a16="http://schemas.microsoft.com/office/drawing/2014/main" id="{2925C878-5B6A-4F21-A8EA-A23D853DB8BF}"/>
              </a:ext>
            </a:extLst>
          </p:cNvPr>
          <p:cNvSpPr/>
          <p:nvPr/>
        </p:nvSpPr>
        <p:spPr>
          <a:xfrm>
            <a:off x="627321" y="1355443"/>
            <a:ext cx="5188688" cy="4417616"/>
          </a:xfrm>
          <a:prstGeom prst="roundRect">
            <a:avLst>
              <a:gd name="adj" fmla="val 13105"/>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8E1FEE44-8087-4D5A-A7CD-9DDEAA40BBAD}"/>
              </a:ext>
            </a:extLst>
          </p:cNvPr>
          <p:cNvSpPr txBox="1"/>
          <p:nvPr/>
        </p:nvSpPr>
        <p:spPr>
          <a:xfrm>
            <a:off x="828125" y="1488682"/>
            <a:ext cx="2393540" cy="646331"/>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監督式學習</a:t>
            </a:r>
            <a:endParaRPr lang="en-US" altLang="zh-TW" b="1" dirty="0">
              <a:latin typeface="微軟正黑體" panose="020B0604030504040204" pitchFamily="34" charset="-120"/>
              <a:ea typeface="微軟正黑體" panose="020B0604030504040204" pitchFamily="34" charset="-120"/>
            </a:endParaRPr>
          </a:p>
          <a:p>
            <a:pPr algn="ctr"/>
            <a:r>
              <a:rPr lang="en-US" altLang="zh-TW" dirty="0">
                <a:latin typeface="微軟正黑體" panose="020B0604030504040204" pitchFamily="34" charset="-120"/>
                <a:ea typeface="微軟正黑體" panose="020B0604030504040204" pitchFamily="34" charset="-120"/>
              </a:rPr>
              <a:t>Supervised Learning</a:t>
            </a:r>
            <a:endParaRPr lang="zh-TW" altLang="en-US" dirty="0">
              <a:latin typeface="微軟正黑體" panose="020B0604030504040204" pitchFamily="34" charset="-120"/>
              <a:ea typeface="微軟正黑體" panose="020B0604030504040204" pitchFamily="34" charset="-120"/>
            </a:endParaRPr>
          </a:p>
        </p:txBody>
      </p:sp>
      <p:sp>
        <p:nvSpPr>
          <p:cNvPr id="6" name="圓角矩形 15">
            <a:extLst>
              <a:ext uri="{FF2B5EF4-FFF2-40B4-BE49-F238E27FC236}">
                <a16:creationId xmlns:a16="http://schemas.microsoft.com/office/drawing/2014/main" id="{2CC566F6-71FE-4F2F-A907-157E83E0DECC}"/>
              </a:ext>
            </a:extLst>
          </p:cNvPr>
          <p:cNvSpPr/>
          <p:nvPr/>
        </p:nvSpPr>
        <p:spPr>
          <a:xfrm>
            <a:off x="6251810" y="1355443"/>
            <a:ext cx="5188688" cy="4417616"/>
          </a:xfrm>
          <a:prstGeom prst="roundRect">
            <a:avLst>
              <a:gd name="adj" fmla="val 13105"/>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7" name="圖片 6" descr="一張含有 畫畫 的圖片&#10;&#10;自動產生的描述">
            <a:extLst>
              <a:ext uri="{FF2B5EF4-FFF2-40B4-BE49-F238E27FC236}">
                <a16:creationId xmlns:a16="http://schemas.microsoft.com/office/drawing/2014/main" id="{7F21B90B-5B24-40CD-ABFC-93F127073866}"/>
              </a:ext>
            </a:extLst>
          </p:cNvPr>
          <p:cNvPicPr>
            <a:picLocks noChangeAspect="1"/>
          </p:cNvPicPr>
          <p:nvPr/>
        </p:nvPicPr>
        <p:blipFill>
          <a:blip r:embed="rId3"/>
          <a:stretch>
            <a:fillRect/>
          </a:stretch>
        </p:blipFill>
        <p:spPr>
          <a:xfrm>
            <a:off x="2593790" y="3709787"/>
            <a:ext cx="1532792" cy="1971832"/>
          </a:xfrm>
          <a:prstGeom prst="rect">
            <a:avLst/>
          </a:prstGeom>
        </p:spPr>
      </p:pic>
      <p:sp>
        <p:nvSpPr>
          <p:cNvPr id="8" name="文字方塊 7">
            <a:extLst>
              <a:ext uri="{FF2B5EF4-FFF2-40B4-BE49-F238E27FC236}">
                <a16:creationId xmlns:a16="http://schemas.microsoft.com/office/drawing/2014/main" id="{FBEE5373-609B-4FD1-95DD-503631DF964D}"/>
              </a:ext>
            </a:extLst>
          </p:cNvPr>
          <p:cNvSpPr txBox="1"/>
          <p:nvPr/>
        </p:nvSpPr>
        <p:spPr>
          <a:xfrm>
            <a:off x="3908735" y="4519934"/>
            <a:ext cx="1800493" cy="369332"/>
          </a:xfrm>
          <a:prstGeom prst="rect">
            <a:avLst/>
          </a:prstGeom>
          <a:noFill/>
        </p:spPr>
        <p:txBody>
          <a:bodyPr wrap="none" rtlCol="0">
            <a:spAutoFit/>
          </a:bodyPr>
          <a:lstStyle/>
          <a:p>
            <a:r>
              <a:rPr kumimoji="1" lang="zh-TW" altLang="en-US" dirty="0">
                <a:latin typeface="微軟正黑體" panose="020B0604030504040204" pitchFamily="34" charset="-120"/>
                <a:ea typeface="微軟正黑體" panose="020B0604030504040204" pitchFamily="34" charset="-120"/>
              </a:rPr>
              <a:t>：阿我是誰咧？</a:t>
            </a:r>
          </a:p>
        </p:txBody>
      </p:sp>
      <p:sp>
        <p:nvSpPr>
          <p:cNvPr id="9" name="文字方塊 8">
            <a:extLst>
              <a:ext uri="{FF2B5EF4-FFF2-40B4-BE49-F238E27FC236}">
                <a16:creationId xmlns:a16="http://schemas.microsoft.com/office/drawing/2014/main" id="{2C2D6873-47E1-489A-9CD2-578BE0E2AFD5}"/>
              </a:ext>
            </a:extLst>
          </p:cNvPr>
          <p:cNvSpPr txBox="1"/>
          <p:nvPr/>
        </p:nvSpPr>
        <p:spPr>
          <a:xfrm>
            <a:off x="3929203" y="1583294"/>
            <a:ext cx="1338828" cy="369332"/>
          </a:xfrm>
          <a:prstGeom prst="rect">
            <a:avLst/>
          </a:prstGeom>
          <a:noFill/>
        </p:spPr>
        <p:txBody>
          <a:bodyPr wrap="none" rtlCol="0">
            <a:spAutoFit/>
          </a:bodyPr>
          <a:lstStyle/>
          <a:p>
            <a:r>
              <a:rPr kumimoji="1" lang="zh-TW" altLang="en-US" b="1" dirty="0">
                <a:solidFill>
                  <a:srgbClr val="E9B77A"/>
                </a:solidFill>
              </a:rPr>
              <a:t>有標準答案</a:t>
            </a:r>
          </a:p>
        </p:txBody>
      </p:sp>
      <p:sp>
        <p:nvSpPr>
          <p:cNvPr id="10" name="文字方塊 9">
            <a:extLst>
              <a:ext uri="{FF2B5EF4-FFF2-40B4-BE49-F238E27FC236}">
                <a16:creationId xmlns:a16="http://schemas.microsoft.com/office/drawing/2014/main" id="{1F0AF4A1-D257-49F4-B4DB-A77874193930}"/>
              </a:ext>
            </a:extLst>
          </p:cNvPr>
          <p:cNvSpPr txBox="1"/>
          <p:nvPr/>
        </p:nvSpPr>
        <p:spPr>
          <a:xfrm>
            <a:off x="9757844" y="1581655"/>
            <a:ext cx="1338828" cy="369332"/>
          </a:xfrm>
          <a:prstGeom prst="rect">
            <a:avLst/>
          </a:prstGeom>
          <a:noFill/>
        </p:spPr>
        <p:txBody>
          <a:bodyPr wrap="none" rtlCol="0">
            <a:spAutoFit/>
          </a:bodyPr>
          <a:lstStyle/>
          <a:p>
            <a:r>
              <a:rPr kumimoji="1" lang="zh-TW" altLang="en-US" b="1" dirty="0">
                <a:solidFill>
                  <a:srgbClr val="E9B77A"/>
                </a:solidFill>
              </a:rPr>
              <a:t>無標準答案</a:t>
            </a:r>
          </a:p>
        </p:txBody>
      </p:sp>
      <p:pic>
        <p:nvPicPr>
          <p:cNvPr id="11" name="圖片 10" descr="一張含有 玩具, 向量圖形 的圖片&#10;&#10;自動產生的描述">
            <a:extLst>
              <a:ext uri="{FF2B5EF4-FFF2-40B4-BE49-F238E27FC236}">
                <a16:creationId xmlns:a16="http://schemas.microsoft.com/office/drawing/2014/main" id="{20FAE1B9-4132-47E8-A2FF-1CDA4C6C490A}"/>
              </a:ext>
            </a:extLst>
          </p:cNvPr>
          <p:cNvPicPr>
            <a:picLocks noChangeAspect="1"/>
          </p:cNvPicPr>
          <p:nvPr/>
        </p:nvPicPr>
        <p:blipFill rotWithShape="1">
          <a:blip r:embed="rId4"/>
          <a:srcRect l="6129" t="11060" r="64477" b="8628"/>
          <a:stretch/>
        </p:blipFill>
        <p:spPr>
          <a:xfrm>
            <a:off x="7379157" y="2680100"/>
            <a:ext cx="731501" cy="1742347"/>
          </a:xfrm>
          <a:prstGeom prst="rect">
            <a:avLst/>
          </a:prstGeom>
        </p:spPr>
      </p:pic>
      <p:pic>
        <p:nvPicPr>
          <p:cNvPr id="12" name="圖片 11" descr="一張含有 玩具, 向量圖形 的圖片&#10;&#10;自動產生的描述">
            <a:extLst>
              <a:ext uri="{FF2B5EF4-FFF2-40B4-BE49-F238E27FC236}">
                <a16:creationId xmlns:a16="http://schemas.microsoft.com/office/drawing/2014/main" id="{39A7ABC5-3E02-4D3A-8477-6058C6261D50}"/>
              </a:ext>
            </a:extLst>
          </p:cNvPr>
          <p:cNvPicPr>
            <a:picLocks noChangeAspect="1"/>
          </p:cNvPicPr>
          <p:nvPr/>
        </p:nvPicPr>
        <p:blipFill rotWithShape="1">
          <a:blip r:embed="rId4"/>
          <a:srcRect l="68682" t="13890" r="7657" b="14678"/>
          <a:stretch/>
        </p:blipFill>
        <p:spPr>
          <a:xfrm>
            <a:off x="10132855" y="3551274"/>
            <a:ext cx="588806" cy="1549716"/>
          </a:xfrm>
          <a:prstGeom prst="rect">
            <a:avLst/>
          </a:prstGeom>
        </p:spPr>
      </p:pic>
      <p:pic>
        <p:nvPicPr>
          <p:cNvPr id="13" name="圖片 12" descr="一張含有 玩具, 向量圖形 的圖片&#10;&#10;自動產生的描述">
            <a:extLst>
              <a:ext uri="{FF2B5EF4-FFF2-40B4-BE49-F238E27FC236}">
                <a16:creationId xmlns:a16="http://schemas.microsoft.com/office/drawing/2014/main" id="{24B26760-2368-4D12-9567-D874529D8627}"/>
              </a:ext>
            </a:extLst>
          </p:cNvPr>
          <p:cNvPicPr>
            <a:picLocks noChangeAspect="1"/>
          </p:cNvPicPr>
          <p:nvPr/>
        </p:nvPicPr>
        <p:blipFill rotWithShape="1">
          <a:blip r:embed="rId4"/>
          <a:srcRect l="6129" t="11060" r="64477" b="8628"/>
          <a:stretch/>
        </p:blipFill>
        <p:spPr>
          <a:xfrm>
            <a:off x="9549204" y="2874041"/>
            <a:ext cx="731501" cy="1742347"/>
          </a:xfrm>
          <a:prstGeom prst="rect">
            <a:avLst/>
          </a:prstGeom>
        </p:spPr>
      </p:pic>
      <p:pic>
        <p:nvPicPr>
          <p:cNvPr id="14" name="圖片 13" descr="一張含有 玩具, 向量圖形 的圖片&#10;&#10;自動產生的描述">
            <a:extLst>
              <a:ext uri="{FF2B5EF4-FFF2-40B4-BE49-F238E27FC236}">
                <a16:creationId xmlns:a16="http://schemas.microsoft.com/office/drawing/2014/main" id="{293CDD0F-62AD-4772-A97C-10CBFFFA7BCB}"/>
              </a:ext>
            </a:extLst>
          </p:cNvPr>
          <p:cNvPicPr>
            <a:picLocks noChangeAspect="1"/>
          </p:cNvPicPr>
          <p:nvPr/>
        </p:nvPicPr>
        <p:blipFill rotWithShape="1">
          <a:blip r:embed="rId4"/>
          <a:srcRect l="68682" t="13890" r="7657" b="14678"/>
          <a:stretch/>
        </p:blipFill>
        <p:spPr>
          <a:xfrm>
            <a:off x="8277998" y="2463162"/>
            <a:ext cx="588806" cy="1549716"/>
          </a:xfrm>
          <a:prstGeom prst="rect">
            <a:avLst/>
          </a:prstGeom>
        </p:spPr>
      </p:pic>
      <p:pic>
        <p:nvPicPr>
          <p:cNvPr id="15" name="圖片 14" descr="一張含有 玩具, 向量圖形 的圖片&#10;&#10;自動產生的描述">
            <a:extLst>
              <a:ext uri="{FF2B5EF4-FFF2-40B4-BE49-F238E27FC236}">
                <a16:creationId xmlns:a16="http://schemas.microsoft.com/office/drawing/2014/main" id="{6C298149-DE90-42D3-890E-82541565886E}"/>
              </a:ext>
            </a:extLst>
          </p:cNvPr>
          <p:cNvPicPr>
            <a:picLocks noChangeAspect="1"/>
          </p:cNvPicPr>
          <p:nvPr/>
        </p:nvPicPr>
        <p:blipFill rotWithShape="1">
          <a:blip r:embed="rId4"/>
          <a:srcRect l="68682" t="13890" r="7657" b="14678"/>
          <a:stretch/>
        </p:blipFill>
        <p:spPr>
          <a:xfrm>
            <a:off x="6837305" y="3449078"/>
            <a:ext cx="588806" cy="1549716"/>
          </a:xfrm>
          <a:prstGeom prst="rect">
            <a:avLst/>
          </a:prstGeom>
        </p:spPr>
      </p:pic>
      <p:pic>
        <p:nvPicPr>
          <p:cNvPr id="16" name="圖片 15" descr="一張含有 玩具, 向量圖形 的圖片&#10;&#10;自動產生的描述">
            <a:extLst>
              <a:ext uri="{FF2B5EF4-FFF2-40B4-BE49-F238E27FC236}">
                <a16:creationId xmlns:a16="http://schemas.microsoft.com/office/drawing/2014/main" id="{BDE28D58-DDCE-4BA7-90F8-2428477E9F40}"/>
              </a:ext>
            </a:extLst>
          </p:cNvPr>
          <p:cNvPicPr>
            <a:picLocks noChangeAspect="1"/>
          </p:cNvPicPr>
          <p:nvPr/>
        </p:nvPicPr>
        <p:blipFill rotWithShape="1">
          <a:blip r:embed="rId4"/>
          <a:srcRect l="6129" t="11060" r="64477" b="8628"/>
          <a:stretch/>
        </p:blipFill>
        <p:spPr>
          <a:xfrm>
            <a:off x="8842254" y="3745214"/>
            <a:ext cx="731501" cy="1742347"/>
          </a:xfrm>
          <a:prstGeom prst="rect">
            <a:avLst/>
          </a:prstGeom>
        </p:spPr>
      </p:pic>
      <p:cxnSp>
        <p:nvCxnSpPr>
          <p:cNvPr id="17" name="直線接點 16">
            <a:extLst>
              <a:ext uri="{FF2B5EF4-FFF2-40B4-BE49-F238E27FC236}">
                <a16:creationId xmlns:a16="http://schemas.microsoft.com/office/drawing/2014/main" id="{75D60F59-2D05-49FA-A832-4C898733BEA1}"/>
              </a:ext>
            </a:extLst>
          </p:cNvPr>
          <p:cNvCxnSpPr>
            <a:cxnSpLocks/>
          </p:cNvCxnSpPr>
          <p:nvPr/>
        </p:nvCxnSpPr>
        <p:spPr>
          <a:xfrm flipH="1">
            <a:off x="7985211" y="2463162"/>
            <a:ext cx="1838659" cy="2822493"/>
          </a:xfrm>
          <a:prstGeom prst="line">
            <a:avLst/>
          </a:prstGeom>
          <a:ln w="3810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 name="圖片 17" descr="一張含有 狗, 白色 的圖片&#10;&#10;自動產生的描述">
            <a:extLst>
              <a:ext uri="{FF2B5EF4-FFF2-40B4-BE49-F238E27FC236}">
                <a16:creationId xmlns:a16="http://schemas.microsoft.com/office/drawing/2014/main" id="{A8DFF40C-839B-47FE-8014-F14FDFA93456}"/>
              </a:ext>
            </a:extLst>
          </p:cNvPr>
          <p:cNvPicPr>
            <a:picLocks noChangeAspect="1"/>
          </p:cNvPicPr>
          <p:nvPr/>
        </p:nvPicPr>
        <p:blipFill rotWithShape="1">
          <a:blip r:embed="rId5"/>
          <a:srcRect t="25382" r="38902" b="25366"/>
          <a:stretch/>
        </p:blipFill>
        <p:spPr>
          <a:xfrm>
            <a:off x="609284" y="2059648"/>
            <a:ext cx="2252856" cy="1816069"/>
          </a:xfrm>
          <a:prstGeom prst="rect">
            <a:avLst/>
          </a:prstGeom>
        </p:spPr>
      </p:pic>
      <p:pic>
        <p:nvPicPr>
          <p:cNvPr id="19" name="圖片 18" descr="一張含有 狗, 白色 的圖片&#10;&#10;自動產生的描述">
            <a:extLst>
              <a:ext uri="{FF2B5EF4-FFF2-40B4-BE49-F238E27FC236}">
                <a16:creationId xmlns:a16="http://schemas.microsoft.com/office/drawing/2014/main" id="{A34B3C28-BEAD-42B4-A4A5-CA75404F5CB4}"/>
              </a:ext>
            </a:extLst>
          </p:cNvPr>
          <p:cNvPicPr>
            <a:picLocks noChangeAspect="1"/>
          </p:cNvPicPr>
          <p:nvPr/>
        </p:nvPicPr>
        <p:blipFill rotWithShape="1">
          <a:blip r:embed="rId5"/>
          <a:srcRect l="60504" t="25382" b="25366"/>
          <a:stretch/>
        </p:blipFill>
        <p:spPr>
          <a:xfrm>
            <a:off x="3741590" y="1804517"/>
            <a:ext cx="1800493" cy="2245227"/>
          </a:xfrm>
          <a:prstGeom prst="rect">
            <a:avLst/>
          </a:prstGeom>
        </p:spPr>
      </p:pic>
      <p:sp>
        <p:nvSpPr>
          <p:cNvPr id="20" name="文字方塊 19">
            <a:extLst>
              <a:ext uri="{FF2B5EF4-FFF2-40B4-BE49-F238E27FC236}">
                <a16:creationId xmlns:a16="http://schemas.microsoft.com/office/drawing/2014/main" id="{7CCACB3E-2C06-491F-B60C-7E3AB155ACC9}"/>
              </a:ext>
            </a:extLst>
          </p:cNvPr>
          <p:cNvSpPr txBox="1"/>
          <p:nvPr/>
        </p:nvSpPr>
        <p:spPr>
          <a:xfrm>
            <a:off x="6404668" y="1488682"/>
            <a:ext cx="2680478" cy="646331"/>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非監督式學習</a:t>
            </a:r>
            <a:endParaRPr lang="en-US" altLang="zh-TW" b="1" dirty="0">
              <a:latin typeface="微軟正黑體" panose="020B0604030504040204" pitchFamily="34" charset="-120"/>
              <a:ea typeface="微軟正黑體" panose="020B0604030504040204" pitchFamily="34" charset="-120"/>
            </a:endParaRPr>
          </a:p>
          <a:p>
            <a:pPr algn="ctr"/>
            <a:r>
              <a:rPr lang="en-US" altLang="zh-TW" dirty="0">
                <a:latin typeface="微軟正黑體" panose="020B0604030504040204" pitchFamily="34" charset="-120"/>
                <a:ea typeface="微軟正黑體" panose="020B0604030504040204" pitchFamily="34" charset="-120"/>
              </a:rPr>
              <a:t>Unsupervised Learning</a:t>
            </a:r>
            <a:endParaRPr lang="zh-TW" altLang="en-US"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8C762460-2441-456D-B748-36C69E18947B}"/>
              </a:ext>
            </a:extLst>
          </p:cNvPr>
          <p:cNvSpPr txBox="1"/>
          <p:nvPr/>
        </p:nvSpPr>
        <p:spPr>
          <a:xfrm>
            <a:off x="392168" y="5877099"/>
            <a:ext cx="10961631" cy="646331"/>
          </a:xfrm>
          <a:prstGeom prst="rect">
            <a:avLst/>
          </a:prstGeom>
          <a:noFill/>
        </p:spPr>
        <p:txBody>
          <a:bodyPr wrap="square" rtlCol="0">
            <a:spAutoFit/>
          </a:bodyPr>
          <a:lstStyle/>
          <a:p>
            <a:pPr marL="228600" indent="-228600">
              <a:buFont typeface="微軟正黑體" panose="020B0604030504040204" pitchFamily="34" charset="-120"/>
              <a:buChar char="◎"/>
            </a:pPr>
            <a:r>
              <a:rPr lang="zh-TW" altLang="en-US" dirty="0">
                <a:latin typeface="微軟正黑體" panose="020B0604030504040204" pitchFamily="34" charset="-120"/>
                <a:ea typeface="微軟正黑體" panose="020B0604030504040204" pitchFamily="34" charset="-120"/>
              </a:rPr>
              <a:t>圖片來源：</a:t>
            </a:r>
            <a:r>
              <a:rPr lang="en-US" altLang="zh-TW" dirty="0">
                <a:latin typeface="微軟正黑體" panose="020B0604030504040204" pitchFamily="34" charset="-120"/>
                <a:ea typeface="微軟正黑體" panose="020B0604030504040204" pitchFamily="34" charset="-120"/>
              </a:rPr>
              <a:t>PNG</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Tree</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hlinkClick r:id="rId6"/>
              </a:rPr>
              <a:t>https://sites.google.com/a/skes.ntpc.edu.tw/60418li-yu-han/wo-de-xi-hao/mayday-wu-yue-tian</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033762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2B5DE9A-239A-4121-A10F-A7104FFDF021}"/>
              </a:ext>
            </a:extLst>
          </p:cNvPr>
          <p:cNvSpPr>
            <a:spLocks noGrp="1"/>
          </p:cNvSpPr>
          <p:nvPr>
            <p:ph idx="1"/>
          </p:nvPr>
        </p:nvSpPr>
        <p:spPr/>
        <p:txBody>
          <a:bodyPr>
            <a:normAutofit/>
          </a:bodyPr>
          <a:lstStyle/>
          <a:p>
            <a:r>
              <a:rPr lang="zh-TW" altLang="en-US" dirty="0"/>
              <a:t>十大應用</a:t>
            </a:r>
          </a:p>
        </p:txBody>
      </p:sp>
      <p:sp>
        <p:nvSpPr>
          <p:cNvPr id="4" name="內容版面配置區 3">
            <a:extLst>
              <a:ext uri="{FF2B5EF4-FFF2-40B4-BE49-F238E27FC236}">
                <a16:creationId xmlns:a16="http://schemas.microsoft.com/office/drawing/2014/main" id="{23E27E75-2E2E-40ED-ABE3-CB203135DDB2}"/>
              </a:ext>
            </a:extLst>
          </p:cNvPr>
          <p:cNvSpPr>
            <a:spLocks noGrp="1"/>
          </p:cNvSpPr>
          <p:nvPr>
            <p:ph idx="12"/>
          </p:nvPr>
        </p:nvSpPr>
        <p:spPr/>
        <p:txBody>
          <a:bodyPr/>
          <a:lstStyle/>
          <a:p>
            <a:endParaRPr lang="zh-TW" altLang="en-US"/>
          </a:p>
        </p:txBody>
      </p:sp>
      <p:grpSp>
        <p:nvGrpSpPr>
          <p:cNvPr id="3" name="群組 2">
            <a:extLst>
              <a:ext uri="{FF2B5EF4-FFF2-40B4-BE49-F238E27FC236}">
                <a16:creationId xmlns:a16="http://schemas.microsoft.com/office/drawing/2014/main" id="{4A38BCAF-B4F7-4CC5-B755-816597BB38B0}"/>
              </a:ext>
            </a:extLst>
          </p:cNvPr>
          <p:cNvGrpSpPr/>
          <p:nvPr/>
        </p:nvGrpSpPr>
        <p:grpSpPr>
          <a:xfrm>
            <a:off x="587691" y="1575301"/>
            <a:ext cx="11016613" cy="3420000"/>
            <a:chOff x="587691" y="1575301"/>
            <a:chExt cx="11016613" cy="3420000"/>
          </a:xfrm>
        </p:grpSpPr>
        <p:grpSp>
          <p:nvGrpSpPr>
            <p:cNvPr id="41" name="群組 40">
              <a:extLst>
                <a:ext uri="{FF2B5EF4-FFF2-40B4-BE49-F238E27FC236}">
                  <a16:creationId xmlns:a16="http://schemas.microsoft.com/office/drawing/2014/main" id="{817018B7-ED9D-4CC1-A5F5-AB1A164DB566}"/>
                </a:ext>
              </a:extLst>
            </p:cNvPr>
            <p:cNvGrpSpPr/>
            <p:nvPr/>
          </p:nvGrpSpPr>
          <p:grpSpPr>
            <a:xfrm>
              <a:off x="587691" y="1575301"/>
              <a:ext cx="10153612" cy="1962807"/>
              <a:chOff x="1568595" y="1718969"/>
              <a:chExt cx="9378531" cy="1962807"/>
            </a:xfrm>
          </p:grpSpPr>
          <p:sp>
            <p:nvSpPr>
              <p:cNvPr id="44" name="箭號: 五邊形 43">
                <a:extLst>
                  <a:ext uri="{FF2B5EF4-FFF2-40B4-BE49-F238E27FC236}">
                    <a16:creationId xmlns:a16="http://schemas.microsoft.com/office/drawing/2014/main" id="{C187453A-F162-431C-9B2E-09F92AA4FB56}"/>
                  </a:ext>
                </a:extLst>
              </p:cNvPr>
              <p:cNvSpPr/>
              <p:nvPr/>
            </p:nvSpPr>
            <p:spPr>
              <a:xfrm rot="5400000">
                <a:off x="2885087" y="1996723"/>
                <a:ext cx="1962807" cy="1407299"/>
              </a:xfrm>
              <a:prstGeom prst="homePlate">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箭號: 五邊形 44">
                <a:extLst>
                  <a:ext uri="{FF2B5EF4-FFF2-40B4-BE49-F238E27FC236}">
                    <a16:creationId xmlns:a16="http://schemas.microsoft.com/office/drawing/2014/main" id="{2101A6DF-0219-4E4A-899F-8512D91F8D4F}"/>
                  </a:ext>
                </a:extLst>
              </p:cNvPr>
              <p:cNvSpPr/>
              <p:nvPr/>
            </p:nvSpPr>
            <p:spPr>
              <a:xfrm rot="5400000">
                <a:off x="1290841" y="1996723"/>
                <a:ext cx="1962807" cy="1407299"/>
              </a:xfrm>
              <a:prstGeom prst="homePlate">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箭號: 五邊形 45">
                <a:extLst>
                  <a:ext uri="{FF2B5EF4-FFF2-40B4-BE49-F238E27FC236}">
                    <a16:creationId xmlns:a16="http://schemas.microsoft.com/office/drawing/2014/main" id="{99B8AEB7-6C04-472D-8510-F31931CD1877}"/>
                  </a:ext>
                </a:extLst>
              </p:cNvPr>
              <p:cNvSpPr/>
              <p:nvPr/>
            </p:nvSpPr>
            <p:spPr>
              <a:xfrm rot="5400000">
                <a:off x="4479333" y="1996723"/>
                <a:ext cx="1962807" cy="1407299"/>
              </a:xfrm>
              <a:prstGeom prst="homePlate">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箭號: 五邊形 46">
                <a:extLst>
                  <a:ext uri="{FF2B5EF4-FFF2-40B4-BE49-F238E27FC236}">
                    <a16:creationId xmlns:a16="http://schemas.microsoft.com/office/drawing/2014/main" id="{68BFF8C7-DA6E-442A-A364-1ABBAA583238}"/>
                  </a:ext>
                </a:extLst>
              </p:cNvPr>
              <p:cNvSpPr/>
              <p:nvPr/>
            </p:nvSpPr>
            <p:spPr>
              <a:xfrm rot="5400000">
                <a:off x="6073579" y="1996723"/>
                <a:ext cx="1962807" cy="1407299"/>
              </a:xfrm>
              <a:prstGeom prst="homePlate">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箭號: 五邊形 47">
                <a:extLst>
                  <a:ext uri="{FF2B5EF4-FFF2-40B4-BE49-F238E27FC236}">
                    <a16:creationId xmlns:a16="http://schemas.microsoft.com/office/drawing/2014/main" id="{C2D3CE0F-C4FE-4E0D-932C-C205BC60FB7B}"/>
                  </a:ext>
                </a:extLst>
              </p:cNvPr>
              <p:cNvSpPr/>
              <p:nvPr/>
            </p:nvSpPr>
            <p:spPr>
              <a:xfrm rot="5400000">
                <a:off x="7667825" y="1996723"/>
                <a:ext cx="1962807" cy="1407299"/>
              </a:xfrm>
              <a:prstGeom prst="homePlate">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箭號: 五邊形 48">
                <a:extLst>
                  <a:ext uri="{FF2B5EF4-FFF2-40B4-BE49-F238E27FC236}">
                    <a16:creationId xmlns:a16="http://schemas.microsoft.com/office/drawing/2014/main" id="{193F5B8B-B433-4863-AB51-F1530CC9954D}"/>
                  </a:ext>
                </a:extLst>
              </p:cNvPr>
              <p:cNvSpPr/>
              <p:nvPr/>
            </p:nvSpPr>
            <p:spPr>
              <a:xfrm rot="5400000">
                <a:off x="9262073" y="1996723"/>
                <a:ext cx="1962807" cy="1407299"/>
              </a:xfrm>
              <a:prstGeom prst="homePlate">
                <a:avLst/>
              </a:prstGeom>
              <a:solidFill>
                <a:srgbClr val="E3D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文字方塊 41">
              <a:extLst>
                <a:ext uri="{FF2B5EF4-FFF2-40B4-BE49-F238E27FC236}">
                  <a16:creationId xmlns:a16="http://schemas.microsoft.com/office/drawing/2014/main" id="{90453E6B-AE68-4A75-A34D-C6E2A8789750}"/>
                </a:ext>
              </a:extLst>
            </p:cNvPr>
            <p:cNvSpPr txBox="1"/>
            <p:nvPr/>
          </p:nvSpPr>
          <p:spPr>
            <a:xfrm>
              <a:off x="704938" y="2177288"/>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12529"/>
                  </a:solidFill>
                  <a:effectLst/>
                  <a:latin typeface="微軟正黑體" panose="020B0604030504040204" pitchFamily="34" charset="-120"/>
                  <a:ea typeface="微軟正黑體" panose="020B0604030504040204" pitchFamily="34" charset="-120"/>
                </a:rPr>
                <a:t>文檔分類器</a:t>
              </a:r>
              <a:endParaRPr lang="zh-TW" altLang="en-US" dirty="0">
                <a:latin typeface="微軟正黑體" panose="020B0604030504040204" pitchFamily="34" charset="-120"/>
                <a:ea typeface="微軟正黑體" panose="020B0604030504040204" pitchFamily="34" charset="-120"/>
              </a:endParaRPr>
            </a:p>
          </p:txBody>
        </p:sp>
        <p:sp>
          <p:nvSpPr>
            <p:cNvPr id="43" name="文字方塊 42">
              <a:extLst>
                <a:ext uri="{FF2B5EF4-FFF2-40B4-BE49-F238E27FC236}">
                  <a16:creationId xmlns:a16="http://schemas.microsoft.com/office/drawing/2014/main" id="{7591E07D-DF7D-41D9-971F-3D2DAEF12D3E}"/>
                </a:ext>
              </a:extLst>
            </p:cNvPr>
            <p:cNvSpPr txBox="1"/>
            <p:nvPr/>
          </p:nvSpPr>
          <p:spPr>
            <a:xfrm>
              <a:off x="2290075" y="2177288"/>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12529"/>
                  </a:solidFill>
                  <a:effectLst/>
                  <a:latin typeface="微軟正黑體" panose="020B0604030504040204" pitchFamily="34" charset="-120"/>
                  <a:ea typeface="微軟正黑體" panose="020B0604030504040204" pitchFamily="34" charset="-120"/>
                </a:rPr>
                <a:t>物品傳輸優化</a:t>
              </a:r>
              <a:endParaRPr lang="zh-TW" altLang="en-US" dirty="0">
                <a:latin typeface="微軟正黑體" panose="020B0604030504040204" pitchFamily="34" charset="-120"/>
                <a:ea typeface="微軟正黑體" panose="020B0604030504040204" pitchFamily="34" charset="-120"/>
              </a:endParaRPr>
            </a:p>
          </p:txBody>
        </p:sp>
        <p:grpSp>
          <p:nvGrpSpPr>
            <p:cNvPr id="26" name="群組 25">
              <a:extLst>
                <a:ext uri="{FF2B5EF4-FFF2-40B4-BE49-F238E27FC236}">
                  <a16:creationId xmlns:a16="http://schemas.microsoft.com/office/drawing/2014/main" id="{88CF2448-5A3C-44E0-9072-6A7D69AC7007}"/>
                </a:ext>
              </a:extLst>
            </p:cNvPr>
            <p:cNvGrpSpPr/>
            <p:nvPr/>
          </p:nvGrpSpPr>
          <p:grpSpPr>
            <a:xfrm rot="10800000">
              <a:off x="1450692" y="3032494"/>
              <a:ext cx="10153612" cy="1962807"/>
              <a:chOff x="1568595" y="1718969"/>
              <a:chExt cx="9378531" cy="1962807"/>
            </a:xfrm>
          </p:grpSpPr>
          <p:sp>
            <p:nvSpPr>
              <p:cNvPr id="35" name="箭號: 五邊形 34">
                <a:extLst>
                  <a:ext uri="{FF2B5EF4-FFF2-40B4-BE49-F238E27FC236}">
                    <a16:creationId xmlns:a16="http://schemas.microsoft.com/office/drawing/2014/main" id="{AEB24F9B-B4D7-4DB5-8D6D-706508E510A5}"/>
                  </a:ext>
                </a:extLst>
              </p:cNvPr>
              <p:cNvSpPr/>
              <p:nvPr/>
            </p:nvSpPr>
            <p:spPr>
              <a:xfrm rot="5400000">
                <a:off x="2885087" y="1996723"/>
                <a:ext cx="1962807" cy="1407299"/>
              </a:xfrm>
              <a:prstGeom prst="homePlate">
                <a:avLst/>
              </a:prstGeom>
              <a:solidFill>
                <a:srgbClr val="F4D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五邊形 35">
                <a:extLst>
                  <a:ext uri="{FF2B5EF4-FFF2-40B4-BE49-F238E27FC236}">
                    <a16:creationId xmlns:a16="http://schemas.microsoft.com/office/drawing/2014/main" id="{B8C030EE-8BB0-47D6-BEEF-F5BBCDF2C6BE}"/>
                  </a:ext>
                </a:extLst>
              </p:cNvPr>
              <p:cNvSpPr/>
              <p:nvPr/>
            </p:nvSpPr>
            <p:spPr>
              <a:xfrm rot="5400000">
                <a:off x="1290841" y="1996723"/>
                <a:ext cx="1962807" cy="1407299"/>
              </a:xfrm>
              <a:prstGeom prst="homePlate">
                <a:avLst/>
              </a:prstGeom>
              <a:solidFill>
                <a:srgbClr val="F4D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箭號: 五邊形 36">
                <a:extLst>
                  <a:ext uri="{FF2B5EF4-FFF2-40B4-BE49-F238E27FC236}">
                    <a16:creationId xmlns:a16="http://schemas.microsoft.com/office/drawing/2014/main" id="{DF9B2374-7C19-4977-B92A-516A9D0C550B}"/>
                  </a:ext>
                </a:extLst>
              </p:cNvPr>
              <p:cNvSpPr/>
              <p:nvPr/>
            </p:nvSpPr>
            <p:spPr>
              <a:xfrm rot="5400000">
                <a:off x="4479333" y="1996723"/>
                <a:ext cx="1962807" cy="1407299"/>
              </a:xfrm>
              <a:prstGeom prst="homePlate">
                <a:avLst/>
              </a:prstGeom>
              <a:solidFill>
                <a:srgbClr val="F4D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箭號: 五邊形 37">
                <a:extLst>
                  <a:ext uri="{FF2B5EF4-FFF2-40B4-BE49-F238E27FC236}">
                    <a16:creationId xmlns:a16="http://schemas.microsoft.com/office/drawing/2014/main" id="{1E2A210E-0A23-4820-9211-DC5800A10361}"/>
                  </a:ext>
                </a:extLst>
              </p:cNvPr>
              <p:cNvSpPr/>
              <p:nvPr/>
            </p:nvSpPr>
            <p:spPr>
              <a:xfrm rot="5400000">
                <a:off x="6073579" y="1996723"/>
                <a:ext cx="1962807" cy="1407299"/>
              </a:xfrm>
              <a:prstGeom prst="homePlate">
                <a:avLst/>
              </a:prstGeom>
              <a:solidFill>
                <a:srgbClr val="F4D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五邊形 38">
                <a:extLst>
                  <a:ext uri="{FF2B5EF4-FFF2-40B4-BE49-F238E27FC236}">
                    <a16:creationId xmlns:a16="http://schemas.microsoft.com/office/drawing/2014/main" id="{886B242F-00CC-46CF-8A05-911948C54F22}"/>
                  </a:ext>
                </a:extLst>
              </p:cNvPr>
              <p:cNvSpPr/>
              <p:nvPr/>
            </p:nvSpPr>
            <p:spPr>
              <a:xfrm rot="5400000">
                <a:off x="7667825" y="1996723"/>
                <a:ext cx="1962807" cy="1407299"/>
              </a:xfrm>
              <a:prstGeom prst="homePlate">
                <a:avLst/>
              </a:prstGeom>
              <a:solidFill>
                <a:srgbClr val="F4D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五邊形 39">
                <a:extLst>
                  <a:ext uri="{FF2B5EF4-FFF2-40B4-BE49-F238E27FC236}">
                    <a16:creationId xmlns:a16="http://schemas.microsoft.com/office/drawing/2014/main" id="{746B5D41-9404-4463-BDAB-622BF0DD22FB}"/>
                  </a:ext>
                </a:extLst>
              </p:cNvPr>
              <p:cNvSpPr/>
              <p:nvPr/>
            </p:nvSpPr>
            <p:spPr>
              <a:xfrm rot="5400000">
                <a:off x="9262073" y="1996723"/>
                <a:ext cx="1962807" cy="1407299"/>
              </a:xfrm>
              <a:prstGeom prst="homePlate">
                <a:avLst/>
              </a:prstGeom>
              <a:solidFill>
                <a:srgbClr val="F4D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文字方塊 26">
              <a:extLst>
                <a:ext uri="{FF2B5EF4-FFF2-40B4-BE49-F238E27FC236}">
                  <a16:creationId xmlns:a16="http://schemas.microsoft.com/office/drawing/2014/main" id="{3FF8AF46-14EA-40D4-BF5F-4B762F0C61E8}"/>
                </a:ext>
              </a:extLst>
            </p:cNvPr>
            <p:cNvSpPr txBox="1"/>
            <p:nvPr/>
          </p:nvSpPr>
          <p:spPr>
            <a:xfrm>
              <a:off x="4019752" y="2177288"/>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12529"/>
                  </a:solidFill>
                  <a:effectLst/>
                  <a:latin typeface="微軟正黑體" panose="020B0604030504040204" pitchFamily="34" charset="-120"/>
                  <a:ea typeface="微軟正黑體" panose="020B0604030504040204" pitchFamily="34" charset="-120"/>
                </a:rPr>
                <a:t>識別犯罪地點</a:t>
              </a:r>
              <a:endParaRPr lang="zh-TW" altLang="en-US" dirty="0">
                <a:latin typeface="微軟正黑體" panose="020B0604030504040204" pitchFamily="34" charset="-120"/>
                <a:ea typeface="微軟正黑體" panose="020B0604030504040204" pitchFamily="34" charset="-120"/>
              </a:endParaRPr>
            </a:p>
          </p:txBody>
        </p:sp>
        <p:sp>
          <p:nvSpPr>
            <p:cNvPr id="28" name="文字方塊 27">
              <a:extLst>
                <a:ext uri="{FF2B5EF4-FFF2-40B4-BE49-F238E27FC236}">
                  <a16:creationId xmlns:a16="http://schemas.microsoft.com/office/drawing/2014/main" id="{50A2DC30-4757-46C8-8D39-4EBD132AD8C2}"/>
                </a:ext>
              </a:extLst>
            </p:cNvPr>
            <p:cNvSpPr txBox="1"/>
            <p:nvPr/>
          </p:nvSpPr>
          <p:spPr>
            <a:xfrm>
              <a:off x="5973498" y="2183301"/>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12529"/>
                  </a:solidFill>
                  <a:effectLst/>
                  <a:latin typeface="微軟正黑體" panose="020B0604030504040204" pitchFamily="34" charset="-120"/>
                  <a:ea typeface="微軟正黑體" panose="020B0604030504040204" pitchFamily="34" charset="-120"/>
                </a:rPr>
                <a:t>客戶分類</a:t>
              </a:r>
              <a:endParaRPr lang="zh-TW" altLang="en-US" dirty="0">
                <a:latin typeface="微軟正黑體" panose="020B0604030504040204" pitchFamily="34" charset="-120"/>
                <a:ea typeface="微軟正黑體" panose="020B0604030504040204" pitchFamily="34" charset="-120"/>
              </a:endParaRPr>
            </a:p>
          </p:txBody>
        </p:sp>
        <p:sp>
          <p:nvSpPr>
            <p:cNvPr id="29" name="文字方塊 28">
              <a:extLst>
                <a:ext uri="{FF2B5EF4-FFF2-40B4-BE49-F238E27FC236}">
                  <a16:creationId xmlns:a16="http://schemas.microsoft.com/office/drawing/2014/main" id="{77EF1D48-A5D4-4EB2-9796-101687205E8F}"/>
                </a:ext>
              </a:extLst>
            </p:cNvPr>
            <p:cNvSpPr txBox="1"/>
            <p:nvPr/>
          </p:nvSpPr>
          <p:spPr>
            <a:xfrm>
              <a:off x="7468667" y="2187535"/>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12529"/>
                  </a:solidFill>
                  <a:effectLst/>
                  <a:latin typeface="微軟正黑體" panose="020B0604030504040204" pitchFamily="34" charset="-120"/>
                  <a:ea typeface="微軟正黑體" panose="020B0604030504040204" pitchFamily="34" charset="-120"/>
                </a:rPr>
                <a:t>球隊狀態分析</a:t>
              </a:r>
              <a:endParaRPr lang="zh-TW" altLang="en-US" dirty="0">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6D0BA020-FC17-494C-B0A3-8B14BE3FE6E0}"/>
                </a:ext>
              </a:extLst>
            </p:cNvPr>
            <p:cNvSpPr txBox="1"/>
            <p:nvPr/>
          </p:nvSpPr>
          <p:spPr>
            <a:xfrm>
              <a:off x="3153667" y="4081298"/>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12529"/>
                  </a:solidFill>
                  <a:effectLst/>
                  <a:latin typeface="微軟正黑體" panose="020B0604030504040204" pitchFamily="34" charset="-120"/>
                  <a:ea typeface="微軟正黑體" panose="020B0604030504040204" pitchFamily="34" charset="-120"/>
                </a:rPr>
                <a:t>保險欺詐檢測</a:t>
              </a:r>
              <a:endParaRPr lang="zh-TW" altLang="en-US" dirty="0">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5127C327-4FB2-455A-B5EB-3A1506AC2849}"/>
                </a:ext>
              </a:extLst>
            </p:cNvPr>
            <p:cNvSpPr txBox="1"/>
            <p:nvPr/>
          </p:nvSpPr>
          <p:spPr>
            <a:xfrm>
              <a:off x="5110500" y="4086434"/>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12529"/>
                  </a:solidFill>
                  <a:effectLst/>
                  <a:latin typeface="微軟正黑體" panose="020B0604030504040204" pitchFamily="34" charset="-120"/>
                  <a:ea typeface="微軟正黑體" panose="020B0604030504040204" pitchFamily="34" charset="-120"/>
                </a:rPr>
                <a:t>乘車數據</a:t>
              </a:r>
              <a:endParaRPr lang="zh-TW" altLang="en-US" dirty="0">
                <a:latin typeface="微軟正黑體" panose="020B0604030504040204" pitchFamily="34" charset="-120"/>
                <a:ea typeface="微軟正黑體" panose="020B0604030504040204" pitchFamily="34" charset="-120"/>
              </a:endParaRPr>
            </a:p>
          </p:txBody>
        </p:sp>
        <p:sp>
          <p:nvSpPr>
            <p:cNvPr id="32" name="文字方塊 31">
              <a:extLst>
                <a:ext uri="{FF2B5EF4-FFF2-40B4-BE49-F238E27FC236}">
                  <a16:creationId xmlns:a16="http://schemas.microsoft.com/office/drawing/2014/main" id="{9254DE5E-29CB-4682-BDC7-A032C184791A}"/>
                </a:ext>
              </a:extLst>
            </p:cNvPr>
            <p:cNvSpPr txBox="1"/>
            <p:nvPr/>
          </p:nvSpPr>
          <p:spPr>
            <a:xfrm>
              <a:off x="6605670" y="4087629"/>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12529"/>
                  </a:solidFill>
                  <a:effectLst/>
                  <a:latin typeface="微軟正黑體" panose="020B0604030504040204" pitchFamily="34" charset="-120"/>
                  <a:ea typeface="微軟正黑體" panose="020B0604030504040204" pitchFamily="34" charset="-120"/>
                </a:rPr>
                <a:t>網絡犯罪分子</a:t>
              </a:r>
              <a:endParaRPr lang="zh-TW" altLang="en-US" dirty="0">
                <a:latin typeface="微軟正黑體" panose="020B0604030504040204" pitchFamily="34" charset="-120"/>
                <a:ea typeface="微軟正黑體" panose="020B0604030504040204" pitchFamily="34" charset="-120"/>
              </a:endParaRPr>
            </a:p>
          </p:txBody>
        </p:sp>
        <p:sp>
          <p:nvSpPr>
            <p:cNvPr id="33" name="文字方塊 32">
              <a:extLst>
                <a:ext uri="{FF2B5EF4-FFF2-40B4-BE49-F238E27FC236}">
                  <a16:creationId xmlns:a16="http://schemas.microsoft.com/office/drawing/2014/main" id="{D854DFC9-0BA6-4209-ADCB-59E1D7833B03}"/>
                </a:ext>
              </a:extLst>
            </p:cNvPr>
            <p:cNvSpPr txBox="1"/>
            <p:nvPr/>
          </p:nvSpPr>
          <p:spPr>
            <a:xfrm>
              <a:off x="8331670" y="4081298"/>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12529"/>
                  </a:solidFill>
                  <a:effectLst/>
                  <a:latin typeface="微軟正黑體" panose="020B0604030504040204" pitchFamily="34" charset="-120"/>
                  <a:ea typeface="微軟正黑體" panose="020B0604030504040204" pitchFamily="34" charset="-120"/>
                </a:rPr>
                <a:t>呼叫記錄詳細</a:t>
              </a:r>
              <a:endParaRPr lang="zh-TW" altLang="en-US" dirty="0">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B04A9043-685E-4A1B-9EC2-892F2541FFD6}"/>
                </a:ext>
              </a:extLst>
            </p:cNvPr>
            <p:cNvSpPr txBox="1"/>
            <p:nvPr/>
          </p:nvSpPr>
          <p:spPr>
            <a:xfrm>
              <a:off x="10173087" y="3942798"/>
              <a:ext cx="133882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12529"/>
                  </a:solidFill>
                  <a:effectLst/>
                  <a:latin typeface="微軟正黑體" panose="020B0604030504040204" pitchFamily="34" charset="-120"/>
                  <a:ea typeface="微軟正黑體" panose="020B0604030504040204" pitchFamily="34" charset="-120"/>
                </a:rPr>
                <a:t>IT</a:t>
              </a:r>
              <a:r>
                <a:rPr lang="zh-TW" altLang="en-US" b="1" i="0" dirty="0">
                  <a:solidFill>
                    <a:srgbClr val="212529"/>
                  </a:solidFill>
                  <a:effectLst/>
                  <a:latin typeface="微軟正黑體" panose="020B0604030504040204" pitchFamily="34" charset="-120"/>
                  <a:ea typeface="微軟正黑體" panose="020B0604030504040204" pitchFamily="34" charset="-120"/>
                </a:rPr>
                <a:t>警報</a:t>
              </a:r>
              <a:endParaRPr lang="en-US" altLang="zh-TW" b="1" i="0" dirty="0">
                <a:solidFill>
                  <a:srgbClr val="212529"/>
                </a:solidFill>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212529"/>
                  </a:solidFill>
                  <a:effectLst/>
                  <a:latin typeface="微軟正黑體" panose="020B0604030504040204" pitchFamily="34" charset="-120"/>
                  <a:ea typeface="微軟正黑體" panose="020B0604030504040204" pitchFamily="34" charset="-120"/>
                </a:rPr>
                <a:t>自動化聚類</a:t>
              </a:r>
              <a:endParaRPr lang="zh-TW" altLang="en-US"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810206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CAE61-91DE-426B-B661-E64231B2AB22}"/>
              </a:ext>
            </a:extLst>
          </p:cNvPr>
          <p:cNvSpPr>
            <a:spLocks noGrp="1"/>
          </p:cNvSpPr>
          <p:nvPr>
            <p:ph type="title"/>
          </p:nvPr>
        </p:nvSpPr>
        <p:spPr/>
        <p:txBody>
          <a:bodyPr/>
          <a:lstStyle/>
          <a:p>
            <a:r>
              <a:rPr lang="zh-TW" altLang="en-US" dirty="0"/>
              <a:t>資料來源</a:t>
            </a:r>
          </a:p>
        </p:txBody>
      </p:sp>
      <p:pic>
        <p:nvPicPr>
          <p:cNvPr id="4" name="Google Shape;612;p6">
            <a:extLst>
              <a:ext uri="{FF2B5EF4-FFF2-40B4-BE49-F238E27FC236}">
                <a16:creationId xmlns:a16="http://schemas.microsoft.com/office/drawing/2014/main" id="{B6EA770E-15FC-419A-9572-E62F2AE6B49C}"/>
              </a:ext>
            </a:extLst>
          </p:cNvPr>
          <p:cNvPicPr preferRelativeResize="0">
            <a:picLocks/>
          </p:cNvPicPr>
          <p:nvPr/>
        </p:nvPicPr>
        <p:blipFill rotWithShape="1">
          <a:blip r:embed="rId3">
            <a:alphaModFix/>
          </a:blip>
          <a:srcRect r="21249"/>
          <a:stretch/>
        </p:blipFill>
        <p:spPr>
          <a:xfrm>
            <a:off x="1149853" y="1723515"/>
            <a:ext cx="6763658" cy="4043754"/>
          </a:xfrm>
          <a:prstGeom prst="rect">
            <a:avLst/>
          </a:prstGeom>
          <a:noFill/>
          <a:ln>
            <a:noFill/>
          </a:ln>
        </p:spPr>
      </p:pic>
      <p:pic>
        <p:nvPicPr>
          <p:cNvPr id="6" name="Google Shape;614;p6">
            <a:extLst>
              <a:ext uri="{FF2B5EF4-FFF2-40B4-BE49-F238E27FC236}">
                <a16:creationId xmlns:a16="http://schemas.microsoft.com/office/drawing/2014/main" id="{AE51D609-4436-4DAB-BADA-A8750103CB79}"/>
              </a:ext>
            </a:extLst>
          </p:cNvPr>
          <p:cNvPicPr preferRelativeResize="0"/>
          <p:nvPr/>
        </p:nvPicPr>
        <p:blipFill rotWithShape="1">
          <a:blip r:embed="rId4">
            <a:alphaModFix/>
          </a:blip>
          <a:srcRect/>
          <a:stretch/>
        </p:blipFill>
        <p:spPr>
          <a:xfrm>
            <a:off x="8718431" y="2909345"/>
            <a:ext cx="1668441" cy="1668441"/>
          </a:xfrm>
          <a:prstGeom prst="rect">
            <a:avLst/>
          </a:prstGeom>
          <a:noFill/>
          <a:ln>
            <a:noFill/>
          </a:ln>
        </p:spPr>
      </p:pic>
    </p:spTree>
    <p:extLst>
      <p:ext uri="{BB962C8B-B14F-4D97-AF65-F5344CB8AC3E}">
        <p14:creationId xmlns:p14="http://schemas.microsoft.com/office/powerpoint/2010/main" val="36212079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D7746E-BB4A-437B-940C-C6975CF42430}"/>
              </a:ext>
            </a:extLst>
          </p:cNvPr>
          <p:cNvSpPr>
            <a:spLocks noGrp="1"/>
          </p:cNvSpPr>
          <p:nvPr>
            <p:ph type="title"/>
          </p:nvPr>
        </p:nvSpPr>
        <p:spPr/>
        <p:txBody>
          <a:bodyPr/>
          <a:lstStyle/>
          <a:p>
            <a:r>
              <a:rPr lang="zh-TW" altLang="en-US" dirty="0">
                <a:latin typeface="+mn-ea"/>
              </a:rPr>
              <a:t>非監督學習的應用</a:t>
            </a:r>
            <a:endParaRPr lang="zh-TW" altLang="en-US" dirty="0"/>
          </a:p>
        </p:txBody>
      </p:sp>
      <p:sp>
        <p:nvSpPr>
          <p:cNvPr id="3" name="內容版面配置區 2">
            <a:extLst>
              <a:ext uri="{FF2B5EF4-FFF2-40B4-BE49-F238E27FC236}">
                <a16:creationId xmlns:a16="http://schemas.microsoft.com/office/drawing/2014/main" id="{6989490D-862E-4E47-948E-3953D856161E}"/>
              </a:ext>
            </a:extLst>
          </p:cNvPr>
          <p:cNvSpPr>
            <a:spLocks noGrp="1"/>
          </p:cNvSpPr>
          <p:nvPr>
            <p:ph idx="1"/>
          </p:nvPr>
        </p:nvSpPr>
        <p:spPr>
          <a:xfrm>
            <a:off x="838200" y="1455828"/>
            <a:ext cx="8077201" cy="4699766"/>
          </a:xfrm>
        </p:spPr>
        <p:txBody>
          <a:bodyPr>
            <a:normAutofit/>
          </a:bodyPr>
          <a:lstStyle/>
          <a:p>
            <a:pPr marL="0"/>
            <a:r>
              <a:rPr lang="zh-TW" altLang="en-US" dirty="0"/>
              <a:t>摩根大通如何應用非監督去降低業務流程</a:t>
            </a:r>
            <a:endParaRPr lang="en-US" altLang="zh-TW" dirty="0"/>
          </a:p>
          <a:p>
            <a:pPr marL="468000" indent="-230400"/>
            <a:r>
              <a:rPr lang="zh-TW" altLang="en-US" sz="1800" dirty="0"/>
              <a:t>銀行貸款</a:t>
            </a:r>
            <a:endParaRPr lang="en-US" altLang="zh-TW" sz="1800" dirty="0"/>
          </a:p>
          <a:p>
            <a:pPr marL="468000" indent="0">
              <a:buNone/>
            </a:pPr>
            <a:r>
              <a:rPr lang="zh-TW" altLang="en-US" sz="1800" dirty="0"/>
              <a:t>摩根大通開發了一種專有的機器學習演算法，稱為</a:t>
            </a:r>
            <a:r>
              <a:rPr lang="en-US" altLang="zh-TW" sz="1800" dirty="0"/>
              <a:t>Contract Intelligence</a:t>
            </a:r>
            <a:r>
              <a:rPr lang="zh-TW" altLang="en-US" sz="1800" dirty="0"/>
              <a:t>或</a:t>
            </a:r>
            <a:r>
              <a:rPr lang="en-US" altLang="zh-TW" sz="1800" dirty="0" err="1"/>
              <a:t>COiN</a:t>
            </a:r>
            <a:r>
              <a:rPr lang="zh-TW" altLang="en-US" sz="1800" dirty="0"/>
              <a:t>。</a:t>
            </a:r>
            <a:r>
              <a:rPr lang="en-US" altLang="zh-TW" sz="1800" dirty="0" err="1"/>
              <a:t>COiN</a:t>
            </a:r>
            <a:r>
              <a:rPr lang="zh-TW" altLang="en-US" sz="1800" dirty="0"/>
              <a:t>的工作就是自動執行特定類別的文件審查，採用圖像辨識來識別文件中的模式，而背後的演算法即使用了非監督學習</a:t>
            </a:r>
            <a:endParaRPr lang="en-US" altLang="zh-TW" sz="1800" dirty="0"/>
          </a:p>
          <a:p>
            <a:pPr marL="468000" indent="0">
              <a:buNone/>
            </a:pPr>
            <a:r>
              <a:rPr lang="en-US" altLang="zh-TW" sz="1800" dirty="0" err="1"/>
              <a:t>COiN</a:t>
            </a:r>
            <a:r>
              <a:rPr lang="zh-TW" altLang="en-US" sz="1800" dirty="0"/>
              <a:t>可以將條款細分為</a:t>
            </a:r>
            <a:r>
              <a:rPr lang="en-US" altLang="zh-TW" sz="1800" dirty="0"/>
              <a:t>150</a:t>
            </a:r>
            <a:r>
              <a:rPr lang="zh-TW" altLang="en-US" sz="1800" dirty="0"/>
              <a:t>種不同的信用貸款契約，並從中擷取重要的訊息。 </a:t>
            </a:r>
            <a:r>
              <a:rPr lang="en-US" altLang="zh-TW" sz="1800" dirty="0" err="1"/>
              <a:t>COiN</a:t>
            </a:r>
            <a:r>
              <a:rPr lang="zh-TW" altLang="en-US" sz="1800" dirty="0"/>
              <a:t>不僅可以在幾秒內處理</a:t>
            </a:r>
            <a:r>
              <a:rPr lang="en-US" altLang="zh-TW" sz="1800" dirty="0"/>
              <a:t>12,000</a:t>
            </a:r>
            <a:r>
              <a:rPr lang="zh-TW" altLang="en-US" sz="1800" dirty="0"/>
              <a:t>個信貸協議，更是讓銀行省下了</a:t>
            </a:r>
            <a:r>
              <a:rPr lang="en-US" altLang="zh-TW" sz="1800" dirty="0"/>
              <a:t>360,000</a:t>
            </a:r>
            <a:r>
              <a:rPr lang="zh-TW" altLang="en-US" sz="1800" dirty="0"/>
              <a:t>個工時</a:t>
            </a:r>
          </a:p>
          <a:p>
            <a:endParaRPr lang="zh-TW" altLang="en-US" dirty="0"/>
          </a:p>
        </p:txBody>
      </p:sp>
      <p:pic>
        <p:nvPicPr>
          <p:cNvPr id="4" name="圖片 3">
            <a:extLst>
              <a:ext uri="{FF2B5EF4-FFF2-40B4-BE49-F238E27FC236}">
                <a16:creationId xmlns:a16="http://schemas.microsoft.com/office/drawing/2014/main" id="{241833F5-2B56-4412-B403-4B5E5E26E0A5}"/>
              </a:ext>
            </a:extLst>
          </p:cNvPr>
          <p:cNvPicPr>
            <a:picLocks noChangeAspect="1"/>
          </p:cNvPicPr>
          <p:nvPr/>
        </p:nvPicPr>
        <p:blipFill>
          <a:blip r:embed="rId3"/>
          <a:stretch>
            <a:fillRect/>
          </a:stretch>
        </p:blipFill>
        <p:spPr>
          <a:xfrm>
            <a:off x="8915401" y="2845637"/>
            <a:ext cx="2888357" cy="1920147"/>
          </a:xfrm>
          <a:prstGeom prst="rect">
            <a:avLst/>
          </a:prstGeom>
        </p:spPr>
      </p:pic>
      <p:sp>
        <p:nvSpPr>
          <p:cNvPr id="5" name="內容版面配置區 3">
            <a:extLst>
              <a:ext uri="{FF2B5EF4-FFF2-40B4-BE49-F238E27FC236}">
                <a16:creationId xmlns:a16="http://schemas.microsoft.com/office/drawing/2014/main" id="{3F94371E-912C-480D-B32B-C4F1652B9825}"/>
              </a:ext>
            </a:extLst>
          </p:cNvPr>
          <p:cNvSpPr txBox="1">
            <a:spLocks/>
          </p:cNvSpPr>
          <p:nvPr/>
        </p:nvSpPr>
        <p:spPr>
          <a:xfrm>
            <a:off x="838199" y="5362427"/>
            <a:ext cx="8077201" cy="8935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zh-TW" altLang="en-US" sz="1800" dirty="0">
                <a:solidFill>
                  <a:schemeClr val="dk1"/>
                </a:solidFill>
                <a:latin typeface="Microsoft JhengHei"/>
                <a:ea typeface="Microsoft JhengHei"/>
                <a:cs typeface="Microsoft JhengHei"/>
                <a:sym typeface="Microsoft JhengHei"/>
              </a:rPr>
              <a:t>資料</a:t>
            </a:r>
            <a:r>
              <a:rPr lang="zh-TW" altLang="en-US" sz="1800"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來源：</a:t>
            </a:r>
            <a:r>
              <a:rPr lang="zh-TW" altLang="en-US" sz="1800" dirty="0">
                <a:latin typeface="微軟正黑體" panose="020B0604030504040204" pitchFamily="34" charset="-120"/>
                <a:ea typeface="微軟正黑體" panose="020B0604030504040204" pitchFamily="34" charset="-120"/>
                <a:hlinkClick r:id="rId4"/>
              </a:rPr>
              <a:t>監督式學習與非監督式學習的差異、應用、以及案例 ｜</a:t>
            </a:r>
            <a:r>
              <a:rPr lang="en-US" altLang="zh-TW" sz="1800" dirty="0">
                <a:latin typeface="微軟正黑體" panose="020B0604030504040204" pitchFamily="34" charset="-120"/>
                <a:ea typeface="微軟正黑體" panose="020B0604030504040204" pitchFamily="34" charset="-120"/>
                <a:hlinkClick r:id="rId4"/>
              </a:rPr>
              <a:t>OOSGA</a:t>
            </a:r>
            <a:endParaRPr lang="en-US" altLang="zh-TW" sz="1800" dirty="0">
              <a:latin typeface="微軟正黑體" panose="020B0604030504040204" pitchFamily="34" charset="-120"/>
              <a:ea typeface="微軟正黑體" panose="020B0604030504040204" pitchFamily="34" charset="-120"/>
            </a:endParaRPr>
          </a:p>
          <a:p>
            <a:pPr indent="-254000">
              <a:buClr>
                <a:schemeClr val="dk1"/>
              </a:buClr>
              <a:buSzPts val="1800"/>
              <a:buFont typeface="Microsoft JhengHei"/>
              <a:buChar char="◎"/>
            </a:pPr>
            <a:r>
              <a:rPr lang="zh-TW" altLang="en-US" sz="1800" dirty="0">
                <a:latin typeface="微軟正黑體" panose="020B0604030504040204" pitchFamily="34" charset="-120"/>
                <a:ea typeface="微軟正黑體" panose="020B0604030504040204" pitchFamily="34" charset="-120"/>
              </a:rPr>
              <a:t>圖片來源：</a:t>
            </a:r>
            <a:r>
              <a:rPr lang="en-US" altLang="zh-TW" sz="1800" dirty="0">
                <a:latin typeface="微軟正黑體" panose="020B0604030504040204" pitchFamily="34" charset="-120"/>
                <a:ea typeface="微軟正黑體" panose="020B0604030504040204" pitchFamily="34" charset="-120"/>
                <a:hlinkClick r:id="rId5"/>
              </a:rPr>
              <a:t>https://www.money.com.tw/magezine/article/31</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273351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8C2F91-EAE7-4F5A-A65A-D28F5219CC65}"/>
              </a:ext>
            </a:extLst>
          </p:cNvPr>
          <p:cNvSpPr>
            <a:spLocks noGrp="1"/>
          </p:cNvSpPr>
          <p:nvPr>
            <p:ph type="title"/>
          </p:nvPr>
        </p:nvSpPr>
        <p:spPr/>
        <p:txBody>
          <a:bodyPr/>
          <a:lstStyle/>
          <a:p>
            <a:r>
              <a:rPr lang="zh-TW" altLang="en-US" dirty="0"/>
              <a:t>集群演算法</a:t>
            </a:r>
          </a:p>
        </p:txBody>
      </p:sp>
      <p:sp>
        <p:nvSpPr>
          <p:cNvPr id="3" name="內容版面配置區 2">
            <a:extLst>
              <a:ext uri="{FF2B5EF4-FFF2-40B4-BE49-F238E27FC236}">
                <a16:creationId xmlns:a16="http://schemas.microsoft.com/office/drawing/2014/main" id="{BCA6F6C1-9A05-4C77-9DF6-A661D0504A2F}"/>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AAFC06FD-FF9D-4C14-AD00-5A45CDA88B2F}"/>
              </a:ext>
            </a:extLst>
          </p:cNvPr>
          <p:cNvSpPr>
            <a:spLocks noGrp="1"/>
          </p:cNvSpPr>
          <p:nvPr>
            <p:ph idx="10"/>
          </p:nvPr>
        </p:nvSpPr>
        <p:spPr/>
        <p:txBody>
          <a:bodyPr/>
          <a:lstStyle/>
          <a:p>
            <a:r>
              <a:rPr lang="zh-TW" altLang="en-US" dirty="0"/>
              <a:t>你覺得</a:t>
            </a:r>
            <a:r>
              <a:rPr lang="en-US" altLang="zh-TW" dirty="0"/>
              <a:t>…</a:t>
            </a:r>
            <a:r>
              <a:rPr lang="zh-TW" altLang="en-US" dirty="0"/>
              <a:t>這樣應該要分幾群好呢？</a:t>
            </a:r>
          </a:p>
        </p:txBody>
      </p:sp>
      <p:sp>
        <p:nvSpPr>
          <p:cNvPr id="6" name="內容版面配置區 5">
            <a:extLst>
              <a:ext uri="{FF2B5EF4-FFF2-40B4-BE49-F238E27FC236}">
                <a16:creationId xmlns:a16="http://schemas.microsoft.com/office/drawing/2014/main" id="{F6A10104-FFED-4104-B968-77D583182267}"/>
              </a:ext>
            </a:extLst>
          </p:cNvPr>
          <p:cNvSpPr>
            <a:spLocks noGrp="1"/>
          </p:cNvSpPr>
          <p:nvPr>
            <p:ph idx="12"/>
          </p:nvPr>
        </p:nvSpPr>
        <p:spPr/>
        <p:txBody>
          <a:bodyPr/>
          <a:lstStyle/>
          <a:p>
            <a:endParaRPr lang="zh-TW" altLang="en-US"/>
          </a:p>
        </p:txBody>
      </p:sp>
      <p:pic>
        <p:nvPicPr>
          <p:cNvPr id="7" name="圖片 6">
            <a:extLst>
              <a:ext uri="{FF2B5EF4-FFF2-40B4-BE49-F238E27FC236}">
                <a16:creationId xmlns:a16="http://schemas.microsoft.com/office/drawing/2014/main" id="{59873BCA-994E-4220-9AED-98A501FDA1DF}"/>
              </a:ext>
            </a:extLst>
          </p:cNvPr>
          <p:cNvPicPr>
            <a:picLocks noChangeAspect="1"/>
          </p:cNvPicPr>
          <p:nvPr/>
        </p:nvPicPr>
        <p:blipFill rotWithShape="1">
          <a:blip r:embed="rId3"/>
          <a:srcRect r="6471"/>
          <a:stretch/>
        </p:blipFill>
        <p:spPr>
          <a:xfrm>
            <a:off x="558162" y="2076018"/>
            <a:ext cx="5104081" cy="3720411"/>
          </a:xfrm>
          <a:prstGeom prst="rect">
            <a:avLst/>
          </a:prstGeom>
        </p:spPr>
      </p:pic>
    </p:spTree>
    <p:extLst>
      <p:ext uri="{BB962C8B-B14F-4D97-AF65-F5344CB8AC3E}">
        <p14:creationId xmlns:p14="http://schemas.microsoft.com/office/powerpoint/2010/main" val="4187760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8C2F91-EAE7-4F5A-A65A-D28F5219CC65}"/>
              </a:ext>
            </a:extLst>
          </p:cNvPr>
          <p:cNvSpPr>
            <a:spLocks noGrp="1"/>
          </p:cNvSpPr>
          <p:nvPr>
            <p:ph type="title"/>
          </p:nvPr>
        </p:nvSpPr>
        <p:spPr/>
        <p:txBody>
          <a:bodyPr/>
          <a:lstStyle/>
          <a:p>
            <a:r>
              <a:rPr lang="zh-TW" altLang="en-US" dirty="0"/>
              <a:t>集群演算法</a:t>
            </a:r>
          </a:p>
        </p:txBody>
      </p:sp>
      <p:sp>
        <p:nvSpPr>
          <p:cNvPr id="3" name="內容版面配置區 2">
            <a:extLst>
              <a:ext uri="{FF2B5EF4-FFF2-40B4-BE49-F238E27FC236}">
                <a16:creationId xmlns:a16="http://schemas.microsoft.com/office/drawing/2014/main" id="{BCA6F6C1-9A05-4C77-9DF6-A661D0504A2F}"/>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AAFC06FD-FF9D-4C14-AD00-5A45CDA88B2F}"/>
              </a:ext>
            </a:extLst>
          </p:cNvPr>
          <p:cNvSpPr>
            <a:spLocks noGrp="1"/>
          </p:cNvSpPr>
          <p:nvPr>
            <p:ph idx="10"/>
          </p:nvPr>
        </p:nvSpPr>
        <p:spPr/>
        <p:txBody>
          <a:bodyPr/>
          <a:lstStyle/>
          <a:p>
            <a:r>
              <a:rPr lang="zh-TW" altLang="en-US" dirty="0"/>
              <a:t>應該依</a:t>
            </a:r>
            <a:r>
              <a:rPr lang="zh-TW" altLang="en-US" dirty="0">
                <a:solidFill>
                  <a:srgbClr val="FF0000"/>
                </a:solidFill>
              </a:rPr>
              <a:t>屬性</a:t>
            </a:r>
            <a:r>
              <a:rPr lang="zh-TW" altLang="en-US" dirty="0"/>
              <a:t>做區分</a:t>
            </a:r>
          </a:p>
        </p:txBody>
      </p:sp>
      <p:sp>
        <p:nvSpPr>
          <p:cNvPr id="6" name="內容版面配置區 5">
            <a:extLst>
              <a:ext uri="{FF2B5EF4-FFF2-40B4-BE49-F238E27FC236}">
                <a16:creationId xmlns:a16="http://schemas.microsoft.com/office/drawing/2014/main" id="{F6A10104-FFED-4104-B968-77D583182267}"/>
              </a:ext>
            </a:extLst>
          </p:cNvPr>
          <p:cNvSpPr>
            <a:spLocks noGrp="1"/>
          </p:cNvSpPr>
          <p:nvPr>
            <p:ph idx="12"/>
          </p:nvPr>
        </p:nvSpPr>
        <p:spPr/>
        <p:txBody>
          <a:bodyPr/>
          <a:lstStyle/>
          <a:p>
            <a:endParaRPr lang="zh-TW" altLang="en-US"/>
          </a:p>
        </p:txBody>
      </p:sp>
      <p:pic>
        <p:nvPicPr>
          <p:cNvPr id="8" name="圖片 7">
            <a:extLst>
              <a:ext uri="{FF2B5EF4-FFF2-40B4-BE49-F238E27FC236}">
                <a16:creationId xmlns:a16="http://schemas.microsoft.com/office/drawing/2014/main" id="{13C57969-2775-44A0-9B72-A03AB815951C}"/>
              </a:ext>
            </a:extLst>
          </p:cNvPr>
          <p:cNvPicPr>
            <a:picLocks noChangeAspect="1"/>
          </p:cNvPicPr>
          <p:nvPr/>
        </p:nvPicPr>
        <p:blipFill>
          <a:blip r:embed="rId3"/>
          <a:stretch>
            <a:fillRect/>
          </a:stretch>
        </p:blipFill>
        <p:spPr>
          <a:xfrm>
            <a:off x="424476" y="2087896"/>
            <a:ext cx="5371454" cy="3462522"/>
          </a:xfrm>
          <a:prstGeom prst="rect">
            <a:avLst/>
          </a:prstGeom>
        </p:spPr>
      </p:pic>
    </p:spTree>
    <p:extLst>
      <p:ext uri="{BB962C8B-B14F-4D97-AF65-F5344CB8AC3E}">
        <p14:creationId xmlns:p14="http://schemas.microsoft.com/office/powerpoint/2010/main" val="17407701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8C2F91-EAE7-4F5A-A65A-D28F5219CC65}"/>
              </a:ext>
            </a:extLst>
          </p:cNvPr>
          <p:cNvSpPr>
            <a:spLocks noGrp="1"/>
          </p:cNvSpPr>
          <p:nvPr>
            <p:ph type="title"/>
          </p:nvPr>
        </p:nvSpPr>
        <p:spPr/>
        <p:txBody>
          <a:bodyPr/>
          <a:lstStyle/>
          <a:p>
            <a:r>
              <a:rPr lang="zh-TW" altLang="en-US" dirty="0"/>
              <a:t>集群演算法</a:t>
            </a:r>
          </a:p>
        </p:txBody>
      </p:sp>
      <p:sp>
        <p:nvSpPr>
          <p:cNvPr id="3" name="內容版面配置區 2">
            <a:extLst>
              <a:ext uri="{FF2B5EF4-FFF2-40B4-BE49-F238E27FC236}">
                <a16:creationId xmlns:a16="http://schemas.microsoft.com/office/drawing/2014/main" id="{BCA6F6C1-9A05-4C77-9DF6-A661D0504A2F}"/>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AAFC06FD-FF9D-4C14-AD00-5A45CDA88B2F}"/>
              </a:ext>
            </a:extLst>
          </p:cNvPr>
          <p:cNvSpPr>
            <a:spLocks noGrp="1"/>
          </p:cNvSpPr>
          <p:nvPr>
            <p:ph idx="10"/>
          </p:nvPr>
        </p:nvSpPr>
        <p:spPr/>
        <p:txBody>
          <a:bodyPr/>
          <a:lstStyle/>
          <a:p>
            <a:r>
              <a:rPr lang="zh-TW" altLang="en-US" dirty="0"/>
              <a:t>假如是三維呢？</a:t>
            </a:r>
          </a:p>
        </p:txBody>
      </p:sp>
      <p:sp>
        <p:nvSpPr>
          <p:cNvPr id="6" name="內容版面配置區 5">
            <a:extLst>
              <a:ext uri="{FF2B5EF4-FFF2-40B4-BE49-F238E27FC236}">
                <a16:creationId xmlns:a16="http://schemas.microsoft.com/office/drawing/2014/main" id="{F6A10104-FFED-4104-B968-77D583182267}"/>
              </a:ext>
            </a:extLst>
          </p:cNvPr>
          <p:cNvSpPr>
            <a:spLocks noGrp="1"/>
          </p:cNvSpPr>
          <p:nvPr>
            <p:ph idx="12"/>
          </p:nvPr>
        </p:nvSpPr>
        <p:spPr/>
        <p:txBody>
          <a:bodyPr/>
          <a:lstStyle/>
          <a:p>
            <a:endParaRPr lang="zh-TW" altLang="en-US"/>
          </a:p>
        </p:txBody>
      </p:sp>
      <p:pic>
        <p:nvPicPr>
          <p:cNvPr id="9" name="圖片 8">
            <a:extLst>
              <a:ext uri="{FF2B5EF4-FFF2-40B4-BE49-F238E27FC236}">
                <a16:creationId xmlns:a16="http://schemas.microsoft.com/office/drawing/2014/main" id="{6969F84F-6A2E-44F1-956B-0B60D5B43028}"/>
              </a:ext>
            </a:extLst>
          </p:cNvPr>
          <p:cNvPicPr>
            <a:picLocks noChangeAspect="1"/>
          </p:cNvPicPr>
          <p:nvPr/>
        </p:nvPicPr>
        <p:blipFill>
          <a:blip r:embed="rId3"/>
          <a:stretch>
            <a:fillRect/>
          </a:stretch>
        </p:blipFill>
        <p:spPr>
          <a:xfrm>
            <a:off x="494457" y="1866900"/>
            <a:ext cx="5231491" cy="3904513"/>
          </a:xfrm>
          <a:prstGeom prst="rect">
            <a:avLst/>
          </a:prstGeom>
        </p:spPr>
      </p:pic>
    </p:spTree>
    <p:extLst>
      <p:ext uri="{BB962C8B-B14F-4D97-AF65-F5344CB8AC3E}">
        <p14:creationId xmlns:p14="http://schemas.microsoft.com/office/powerpoint/2010/main" val="15355700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F8B8EAA-4BF6-4ED0-85D9-29069BCA45C7}"/>
              </a:ext>
            </a:extLst>
          </p:cNvPr>
          <p:cNvSpPr>
            <a:spLocks noGrp="1"/>
          </p:cNvSpPr>
          <p:nvPr>
            <p:ph idx="1"/>
          </p:nvPr>
        </p:nvSpPr>
        <p:spPr/>
        <p:txBody>
          <a:bodyPr>
            <a:normAutofit/>
          </a:bodyPr>
          <a:lstStyle/>
          <a:p>
            <a:r>
              <a:rPr lang="zh-TW" altLang="en-US" dirty="0"/>
              <a:t>集群演算法目標</a:t>
            </a:r>
          </a:p>
        </p:txBody>
      </p:sp>
      <p:sp>
        <p:nvSpPr>
          <p:cNvPr id="4" name="內容版面配置區 3">
            <a:extLst>
              <a:ext uri="{FF2B5EF4-FFF2-40B4-BE49-F238E27FC236}">
                <a16:creationId xmlns:a16="http://schemas.microsoft.com/office/drawing/2014/main" id="{2D7759F8-BC7D-40CE-9715-8CADCA298EFF}"/>
              </a:ext>
            </a:extLst>
          </p:cNvPr>
          <p:cNvSpPr>
            <a:spLocks noGrp="1"/>
          </p:cNvSpPr>
          <p:nvPr>
            <p:ph idx="12"/>
          </p:nvPr>
        </p:nvSpPr>
        <p:spPr/>
        <p:txBody>
          <a:bodyPr/>
          <a:lstStyle/>
          <a:p>
            <a:endParaRPr lang="zh-TW" altLang="en-US"/>
          </a:p>
        </p:txBody>
      </p:sp>
      <p:pic>
        <p:nvPicPr>
          <p:cNvPr id="5" name="圖片 4">
            <a:extLst>
              <a:ext uri="{FF2B5EF4-FFF2-40B4-BE49-F238E27FC236}">
                <a16:creationId xmlns:a16="http://schemas.microsoft.com/office/drawing/2014/main" id="{A4ED8D7F-222A-47F1-BE0F-BE4334F93E08}"/>
              </a:ext>
            </a:extLst>
          </p:cNvPr>
          <p:cNvPicPr>
            <a:picLocks noChangeAspect="1"/>
          </p:cNvPicPr>
          <p:nvPr/>
        </p:nvPicPr>
        <p:blipFill>
          <a:blip r:embed="rId3"/>
          <a:stretch>
            <a:fillRect/>
          </a:stretch>
        </p:blipFill>
        <p:spPr>
          <a:xfrm>
            <a:off x="1312310" y="563115"/>
            <a:ext cx="9567379" cy="4949918"/>
          </a:xfrm>
          <a:prstGeom prst="rect">
            <a:avLst/>
          </a:prstGeom>
        </p:spPr>
      </p:pic>
    </p:spTree>
    <p:extLst>
      <p:ext uri="{BB962C8B-B14F-4D97-AF65-F5344CB8AC3E}">
        <p14:creationId xmlns:p14="http://schemas.microsoft.com/office/powerpoint/2010/main" val="35498857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E6AF2B-658E-4D45-B464-D51FEB9831BC}"/>
              </a:ext>
            </a:extLst>
          </p:cNvPr>
          <p:cNvSpPr>
            <a:spLocks noGrp="1"/>
          </p:cNvSpPr>
          <p:nvPr>
            <p:ph type="title"/>
          </p:nvPr>
        </p:nvSpPr>
        <p:spPr/>
        <p:txBody>
          <a:bodyPr/>
          <a:lstStyle/>
          <a:p>
            <a:r>
              <a:rPr lang="en-US" altLang="zh-TW" dirty="0"/>
              <a:t>K-means</a:t>
            </a:r>
            <a:r>
              <a:rPr lang="zh-TW" altLang="en-US" dirty="0"/>
              <a:t>演算法</a:t>
            </a:r>
          </a:p>
        </p:txBody>
      </p:sp>
      <p:sp>
        <p:nvSpPr>
          <p:cNvPr id="3" name="內容版面配置區 2">
            <a:extLst>
              <a:ext uri="{FF2B5EF4-FFF2-40B4-BE49-F238E27FC236}">
                <a16:creationId xmlns:a16="http://schemas.microsoft.com/office/drawing/2014/main" id="{DA8B8DDF-CEB9-451E-B1A0-4E5100DA647C}"/>
              </a:ext>
            </a:extLst>
          </p:cNvPr>
          <p:cNvSpPr>
            <a:spLocks noGrp="1"/>
          </p:cNvSpPr>
          <p:nvPr>
            <p:ph idx="1"/>
          </p:nvPr>
        </p:nvSpPr>
        <p:spPr/>
        <p:txBody>
          <a:bodyPr/>
          <a:lstStyle/>
          <a:p>
            <a:r>
              <a:rPr lang="zh-TW" altLang="en-US" dirty="0"/>
              <a:t>第一步 </a:t>
            </a:r>
            <a:r>
              <a:rPr lang="en-US" altLang="zh-TW" dirty="0">
                <a:sym typeface="Wingdings" panose="05000000000000000000" pitchFamily="2" charset="2"/>
              </a:rPr>
              <a:t> </a:t>
            </a:r>
            <a:r>
              <a:rPr lang="zh-TW" altLang="en-US" dirty="0"/>
              <a:t>隨機選取資料組中的</a:t>
            </a:r>
            <a:r>
              <a:rPr lang="en-US" altLang="zh-TW" dirty="0"/>
              <a:t>n</a:t>
            </a:r>
            <a:r>
              <a:rPr lang="zh-TW" altLang="en-US" dirty="0"/>
              <a:t>筆資料，先決定好</a:t>
            </a:r>
            <a:r>
              <a:rPr lang="en-US" altLang="zh-TW" dirty="0"/>
              <a:t>k</a:t>
            </a:r>
            <a:r>
              <a:rPr lang="zh-TW" altLang="en-US" dirty="0"/>
              <a:t>值，要把它 </a:t>
            </a:r>
            <a:endParaRPr lang="en-US" altLang="zh-TW" dirty="0"/>
          </a:p>
          <a:p>
            <a:pPr marL="0" indent="0">
              <a:buNone/>
            </a:pPr>
            <a:r>
              <a:rPr lang="en-US" altLang="zh-TW" dirty="0"/>
              <a:t>                    </a:t>
            </a:r>
            <a:r>
              <a:rPr lang="en-US" altLang="zh-TW" sz="1600" dirty="0"/>
              <a:t> </a:t>
            </a:r>
            <a:r>
              <a:rPr lang="zh-TW" altLang="en-US" dirty="0"/>
              <a:t>們分成幾群</a:t>
            </a:r>
          </a:p>
        </p:txBody>
      </p:sp>
      <p:pic>
        <p:nvPicPr>
          <p:cNvPr id="4" name="圖片 3">
            <a:extLst>
              <a:ext uri="{FF2B5EF4-FFF2-40B4-BE49-F238E27FC236}">
                <a16:creationId xmlns:a16="http://schemas.microsoft.com/office/drawing/2014/main" id="{822A79FF-1D9C-4FF2-A8BA-F96D59337FFE}"/>
              </a:ext>
            </a:extLst>
          </p:cNvPr>
          <p:cNvPicPr>
            <a:picLocks noChangeAspect="1"/>
          </p:cNvPicPr>
          <p:nvPr/>
        </p:nvPicPr>
        <p:blipFill>
          <a:blip r:embed="rId3"/>
          <a:stretch>
            <a:fillRect/>
          </a:stretch>
        </p:blipFill>
        <p:spPr>
          <a:xfrm>
            <a:off x="1833978" y="2807952"/>
            <a:ext cx="8524043" cy="3330586"/>
          </a:xfrm>
          <a:prstGeom prst="rect">
            <a:avLst/>
          </a:prstGeom>
        </p:spPr>
      </p:pic>
    </p:spTree>
    <p:extLst>
      <p:ext uri="{BB962C8B-B14F-4D97-AF65-F5344CB8AC3E}">
        <p14:creationId xmlns:p14="http://schemas.microsoft.com/office/powerpoint/2010/main" val="22579140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E6AF2B-658E-4D45-B464-D51FEB9831BC}"/>
              </a:ext>
            </a:extLst>
          </p:cNvPr>
          <p:cNvSpPr>
            <a:spLocks noGrp="1"/>
          </p:cNvSpPr>
          <p:nvPr>
            <p:ph type="title"/>
          </p:nvPr>
        </p:nvSpPr>
        <p:spPr/>
        <p:txBody>
          <a:bodyPr/>
          <a:lstStyle/>
          <a:p>
            <a:r>
              <a:rPr lang="en-US" altLang="zh-TW" dirty="0"/>
              <a:t>K-means</a:t>
            </a:r>
            <a:r>
              <a:rPr lang="zh-TW" altLang="en-US" dirty="0"/>
              <a:t>演算法</a:t>
            </a:r>
          </a:p>
        </p:txBody>
      </p:sp>
      <p:sp>
        <p:nvSpPr>
          <p:cNvPr id="3" name="內容版面配置區 2">
            <a:extLst>
              <a:ext uri="{FF2B5EF4-FFF2-40B4-BE49-F238E27FC236}">
                <a16:creationId xmlns:a16="http://schemas.microsoft.com/office/drawing/2014/main" id="{DA8B8DDF-CEB9-451E-B1A0-4E5100DA647C}"/>
              </a:ext>
            </a:extLst>
          </p:cNvPr>
          <p:cNvSpPr>
            <a:spLocks noGrp="1"/>
          </p:cNvSpPr>
          <p:nvPr>
            <p:ph idx="1"/>
          </p:nvPr>
        </p:nvSpPr>
        <p:spPr/>
        <p:txBody>
          <a:bodyPr/>
          <a:lstStyle/>
          <a:p>
            <a:r>
              <a:rPr lang="zh-TW" altLang="en-US" dirty="0"/>
              <a:t>第二步 </a:t>
            </a:r>
            <a:r>
              <a:rPr lang="en-US" altLang="zh-TW" dirty="0">
                <a:sym typeface="Wingdings" panose="05000000000000000000" pitchFamily="2" charset="2"/>
              </a:rPr>
              <a:t> </a:t>
            </a:r>
            <a:r>
              <a:rPr lang="zh-TW" altLang="en-US" dirty="0">
                <a:sym typeface="Wingdings" panose="05000000000000000000" pitchFamily="2" charset="2"/>
              </a:rPr>
              <a:t>決定中心點</a:t>
            </a:r>
            <a:endParaRPr lang="zh-TW" altLang="en-US" dirty="0"/>
          </a:p>
        </p:txBody>
      </p:sp>
      <p:pic>
        <p:nvPicPr>
          <p:cNvPr id="5" name="圖片 4">
            <a:extLst>
              <a:ext uri="{FF2B5EF4-FFF2-40B4-BE49-F238E27FC236}">
                <a16:creationId xmlns:a16="http://schemas.microsoft.com/office/drawing/2014/main" id="{87D98C3B-DF85-4167-AED4-C8179DD427FF}"/>
              </a:ext>
            </a:extLst>
          </p:cNvPr>
          <p:cNvPicPr>
            <a:picLocks noChangeAspect="1"/>
          </p:cNvPicPr>
          <p:nvPr/>
        </p:nvPicPr>
        <p:blipFill>
          <a:blip r:embed="rId3"/>
          <a:stretch>
            <a:fillRect/>
          </a:stretch>
        </p:blipFill>
        <p:spPr>
          <a:xfrm>
            <a:off x="1723354" y="2839389"/>
            <a:ext cx="8745292" cy="3267711"/>
          </a:xfrm>
          <a:prstGeom prst="rect">
            <a:avLst/>
          </a:prstGeom>
        </p:spPr>
      </p:pic>
    </p:spTree>
    <p:extLst>
      <p:ext uri="{BB962C8B-B14F-4D97-AF65-F5344CB8AC3E}">
        <p14:creationId xmlns:p14="http://schemas.microsoft.com/office/powerpoint/2010/main" val="680950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F1DB43-355D-4018-A5F2-F5F0FDC04B38}"/>
              </a:ext>
            </a:extLst>
          </p:cNvPr>
          <p:cNvSpPr>
            <a:spLocks noGrp="1"/>
          </p:cNvSpPr>
          <p:nvPr>
            <p:ph type="title"/>
          </p:nvPr>
        </p:nvSpPr>
        <p:spPr/>
        <p:txBody>
          <a:bodyPr/>
          <a:lstStyle/>
          <a:p>
            <a:r>
              <a:rPr lang="en-US" altLang="zh-TW" dirty="0"/>
              <a:t>K-means</a:t>
            </a:r>
            <a:r>
              <a:rPr lang="zh-TW" altLang="en-US" dirty="0"/>
              <a:t>演算法</a:t>
            </a:r>
          </a:p>
        </p:txBody>
      </p:sp>
      <p:sp>
        <p:nvSpPr>
          <p:cNvPr id="3" name="內容版面配置區 2">
            <a:extLst>
              <a:ext uri="{FF2B5EF4-FFF2-40B4-BE49-F238E27FC236}">
                <a16:creationId xmlns:a16="http://schemas.microsoft.com/office/drawing/2014/main" id="{950D82DF-6FC1-4901-9C1E-15273E23B04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48AA8D66-A221-4AFA-8FFE-C1DE23F00130}"/>
              </a:ext>
            </a:extLst>
          </p:cNvPr>
          <p:cNvSpPr>
            <a:spLocks noGrp="1"/>
          </p:cNvSpPr>
          <p:nvPr>
            <p:ph idx="10"/>
          </p:nvPr>
        </p:nvSpPr>
        <p:spPr>
          <a:xfrm>
            <a:off x="6365633" y="1455828"/>
            <a:ext cx="5426316" cy="4287915"/>
          </a:xfrm>
        </p:spPr>
        <p:txBody>
          <a:bodyPr/>
          <a:lstStyle/>
          <a:p>
            <a:r>
              <a:rPr lang="zh-TW" altLang="en-US" dirty="0"/>
              <a:t>第三步 </a:t>
            </a:r>
            <a:r>
              <a:rPr lang="en-US" altLang="zh-TW" dirty="0">
                <a:sym typeface="Wingdings" panose="05000000000000000000" pitchFamily="2" charset="2"/>
              </a:rPr>
              <a:t> </a:t>
            </a:r>
            <a:r>
              <a:rPr lang="zh-TW" altLang="en-US" dirty="0"/>
              <a:t>每一個人去計算跟中</a:t>
            </a:r>
            <a:endParaRPr lang="en-US" altLang="zh-TW" dirty="0"/>
          </a:p>
          <a:p>
            <a:pPr marL="0" indent="0">
              <a:buNone/>
            </a:pPr>
            <a:r>
              <a:rPr lang="en-US" altLang="zh-TW" dirty="0"/>
              <a:t>                   </a:t>
            </a:r>
            <a:r>
              <a:rPr lang="en-US" altLang="zh-TW" sz="1600" dirty="0"/>
              <a:t> </a:t>
            </a:r>
            <a:r>
              <a:rPr lang="en-US" altLang="zh-TW" dirty="0"/>
              <a:t> </a:t>
            </a:r>
            <a:r>
              <a:rPr lang="zh-TW" altLang="en-US" dirty="0"/>
              <a:t>心點的位置</a:t>
            </a:r>
          </a:p>
          <a:p>
            <a:r>
              <a:rPr lang="zh-TW" altLang="en-US" dirty="0"/>
              <a:t>第四步 </a:t>
            </a:r>
            <a:r>
              <a:rPr lang="en-US" altLang="zh-TW" dirty="0">
                <a:sym typeface="Wingdings" panose="05000000000000000000" pitchFamily="2" charset="2"/>
              </a:rPr>
              <a:t> </a:t>
            </a:r>
            <a:r>
              <a:rPr lang="zh-TW" altLang="en-US" dirty="0"/>
              <a:t>分好組後，重新計算</a:t>
            </a:r>
            <a:endParaRPr lang="en-US" altLang="zh-TW" dirty="0"/>
          </a:p>
          <a:p>
            <a:pPr marL="0" indent="0">
              <a:buNone/>
            </a:pPr>
            <a:r>
              <a:rPr lang="zh-TW" altLang="en-US" dirty="0"/>
              <a:t>                   </a:t>
            </a:r>
            <a:r>
              <a:rPr lang="zh-TW" altLang="en-US" sz="1600" dirty="0"/>
              <a:t> </a:t>
            </a:r>
            <a:r>
              <a:rPr lang="zh-TW" altLang="en-US" dirty="0"/>
              <a:t> 中心點</a:t>
            </a:r>
          </a:p>
          <a:p>
            <a:r>
              <a:rPr lang="zh-TW" altLang="en-US" dirty="0"/>
              <a:t>第五步 </a:t>
            </a:r>
            <a:r>
              <a:rPr lang="en-US" altLang="zh-TW" dirty="0">
                <a:sym typeface="Wingdings" panose="05000000000000000000" pitchFamily="2" charset="2"/>
              </a:rPr>
              <a:t> </a:t>
            </a:r>
            <a:r>
              <a:rPr lang="zh-TW" altLang="en-US" dirty="0"/>
              <a:t>重複以上步驟，直到  </a:t>
            </a:r>
            <a:endParaRPr lang="en-US" altLang="zh-TW" dirty="0"/>
          </a:p>
          <a:p>
            <a:pPr marL="0" indent="0">
              <a:buNone/>
            </a:pPr>
            <a:r>
              <a:rPr lang="en-US" altLang="zh-TW" dirty="0"/>
              <a:t>                 </a:t>
            </a:r>
            <a:r>
              <a:rPr lang="en-US" altLang="zh-TW" sz="1600" dirty="0"/>
              <a:t> </a:t>
            </a:r>
            <a:r>
              <a:rPr lang="en-US" altLang="zh-TW" dirty="0"/>
              <a:t>   </a:t>
            </a:r>
            <a:r>
              <a:rPr lang="zh-TW" altLang="en-US" dirty="0"/>
              <a:t>中心點不再改變</a:t>
            </a:r>
          </a:p>
          <a:p>
            <a:endParaRPr lang="zh-TW" altLang="en-US" dirty="0"/>
          </a:p>
        </p:txBody>
      </p:sp>
      <p:sp>
        <p:nvSpPr>
          <p:cNvPr id="6" name="內容版面配置區 5">
            <a:extLst>
              <a:ext uri="{FF2B5EF4-FFF2-40B4-BE49-F238E27FC236}">
                <a16:creationId xmlns:a16="http://schemas.microsoft.com/office/drawing/2014/main" id="{6ABDCEBA-6CA4-4850-B813-89470A86B527}"/>
              </a:ext>
            </a:extLst>
          </p:cNvPr>
          <p:cNvSpPr>
            <a:spLocks noGrp="1"/>
          </p:cNvSpPr>
          <p:nvPr>
            <p:ph idx="12"/>
          </p:nvPr>
        </p:nvSpPr>
        <p:spPr/>
        <p:txBody>
          <a:bodyPr/>
          <a:lstStyle/>
          <a:p>
            <a:endParaRPr lang="zh-TW" altLang="en-US" dirty="0"/>
          </a:p>
        </p:txBody>
      </p:sp>
      <p:pic>
        <p:nvPicPr>
          <p:cNvPr id="7" name="圖片 6">
            <a:extLst>
              <a:ext uri="{FF2B5EF4-FFF2-40B4-BE49-F238E27FC236}">
                <a16:creationId xmlns:a16="http://schemas.microsoft.com/office/drawing/2014/main" id="{52C35712-4267-47D9-8CBA-CD707A126C09}"/>
              </a:ext>
            </a:extLst>
          </p:cNvPr>
          <p:cNvPicPr>
            <a:picLocks noChangeAspect="1"/>
          </p:cNvPicPr>
          <p:nvPr/>
        </p:nvPicPr>
        <p:blipFill rotWithShape="1">
          <a:blip r:embed="rId3"/>
          <a:srcRect t="3247" b="3516"/>
          <a:stretch/>
        </p:blipFill>
        <p:spPr>
          <a:xfrm>
            <a:off x="620631" y="1675199"/>
            <a:ext cx="4979143" cy="4287915"/>
          </a:xfrm>
          <a:prstGeom prst="rect">
            <a:avLst/>
          </a:prstGeom>
        </p:spPr>
      </p:pic>
    </p:spTree>
    <p:extLst>
      <p:ext uri="{BB962C8B-B14F-4D97-AF65-F5344CB8AC3E}">
        <p14:creationId xmlns:p14="http://schemas.microsoft.com/office/powerpoint/2010/main" val="2893326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E6AF2B-658E-4D45-B464-D51FEB9831BC}"/>
              </a:ext>
            </a:extLst>
          </p:cNvPr>
          <p:cNvSpPr>
            <a:spLocks noGrp="1"/>
          </p:cNvSpPr>
          <p:nvPr>
            <p:ph type="title"/>
          </p:nvPr>
        </p:nvSpPr>
        <p:spPr/>
        <p:txBody>
          <a:bodyPr/>
          <a:lstStyle/>
          <a:p>
            <a:r>
              <a:rPr lang="en-US" altLang="zh-TW" dirty="0"/>
              <a:t>K-means</a:t>
            </a:r>
            <a:r>
              <a:rPr lang="zh-TW" altLang="en-US" dirty="0"/>
              <a:t>演算法</a:t>
            </a:r>
          </a:p>
        </p:txBody>
      </p:sp>
      <p:sp>
        <p:nvSpPr>
          <p:cNvPr id="3" name="內容版面配置區 2">
            <a:extLst>
              <a:ext uri="{FF2B5EF4-FFF2-40B4-BE49-F238E27FC236}">
                <a16:creationId xmlns:a16="http://schemas.microsoft.com/office/drawing/2014/main" id="{DA8B8DDF-CEB9-451E-B1A0-4E5100DA647C}"/>
              </a:ext>
            </a:extLst>
          </p:cNvPr>
          <p:cNvSpPr>
            <a:spLocks noGrp="1"/>
          </p:cNvSpPr>
          <p:nvPr>
            <p:ph idx="1"/>
          </p:nvPr>
        </p:nvSpPr>
        <p:spPr/>
        <p:txBody>
          <a:bodyPr/>
          <a:lstStyle/>
          <a:p>
            <a:r>
              <a:rPr lang="en-US" altLang="zh-TW" dirty="0"/>
              <a:t>K-means</a:t>
            </a:r>
            <a:r>
              <a:rPr lang="zh-TW" altLang="en-US" dirty="0"/>
              <a:t>演算法有一些限制，當</a:t>
            </a:r>
            <a:r>
              <a:rPr lang="en-US" altLang="zh-TW" dirty="0"/>
              <a:t>…</a:t>
            </a:r>
          </a:p>
        </p:txBody>
      </p:sp>
      <p:pic>
        <p:nvPicPr>
          <p:cNvPr id="6" name="圖片 5">
            <a:extLst>
              <a:ext uri="{FF2B5EF4-FFF2-40B4-BE49-F238E27FC236}">
                <a16:creationId xmlns:a16="http://schemas.microsoft.com/office/drawing/2014/main" id="{4C554414-7677-44E9-892F-72035F382BF4}"/>
              </a:ext>
            </a:extLst>
          </p:cNvPr>
          <p:cNvPicPr>
            <a:picLocks noChangeAspect="1"/>
          </p:cNvPicPr>
          <p:nvPr/>
        </p:nvPicPr>
        <p:blipFill>
          <a:blip r:embed="rId3"/>
          <a:stretch>
            <a:fillRect/>
          </a:stretch>
        </p:blipFill>
        <p:spPr>
          <a:xfrm>
            <a:off x="838200" y="3178844"/>
            <a:ext cx="3181350" cy="2828925"/>
          </a:xfrm>
          <a:prstGeom prst="rect">
            <a:avLst/>
          </a:prstGeom>
        </p:spPr>
      </p:pic>
      <p:pic>
        <p:nvPicPr>
          <p:cNvPr id="7" name="圖片 6">
            <a:extLst>
              <a:ext uri="{FF2B5EF4-FFF2-40B4-BE49-F238E27FC236}">
                <a16:creationId xmlns:a16="http://schemas.microsoft.com/office/drawing/2014/main" id="{2B265AA4-9165-47DD-A589-319D72A7E051}"/>
              </a:ext>
            </a:extLst>
          </p:cNvPr>
          <p:cNvPicPr>
            <a:picLocks noChangeAspect="1"/>
          </p:cNvPicPr>
          <p:nvPr/>
        </p:nvPicPr>
        <p:blipFill rotWithShape="1">
          <a:blip r:embed="rId4"/>
          <a:srcRect b="10542"/>
          <a:stretch/>
        </p:blipFill>
        <p:spPr>
          <a:xfrm>
            <a:off x="4821407" y="3178844"/>
            <a:ext cx="3600450" cy="2828925"/>
          </a:xfrm>
          <a:prstGeom prst="rect">
            <a:avLst/>
          </a:prstGeom>
        </p:spPr>
      </p:pic>
      <p:pic>
        <p:nvPicPr>
          <p:cNvPr id="8" name="圖片 7">
            <a:extLst>
              <a:ext uri="{FF2B5EF4-FFF2-40B4-BE49-F238E27FC236}">
                <a16:creationId xmlns:a16="http://schemas.microsoft.com/office/drawing/2014/main" id="{D6706B9E-ACE0-4516-835E-B9D676A12939}"/>
              </a:ext>
            </a:extLst>
          </p:cNvPr>
          <p:cNvPicPr>
            <a:picLocks noChangeAspect="1"/>
          </p:cNvPicPr>
          <p:nvPr/>
        </p:nvPicPr>
        <p:blipFill>
          <a:blip r:embed="rId5"/>
          <a:stretch>
            <a:fillRect/>
          </a:stretch>
        </p:blipFill>
        <p:spPr>
          <a:xfrm>
            <a:off x="9020175" y="3016919"/>
            <a:ext cx="3171825" cy="3152775"/>
          </a:xfrm>
          <a:prstGeom prst="rect">
            <a:avLst/>
          </a:prstGeom>
        </p:spPr>
      </p:pic>
      <p:sp>
        <p:nvSpPr>
          <p:cNvPr id="10" name="內容版面配置區 2">
            <a:extLst>
              <a:ext uri="{FF2B5EF4-FFF2-40B4-BE49-F238E27FC236}">
                <a16:creationId xmlns:a16="http://schemas.microsoft.com/office/drawing/2014/main" id="{53B93B16-9A28-4425-8A89-320CF969E1AA}"/>
              </a:ext>
            </a:extLst>
          </p:cNvPr>
          <p:cNvSpPr txBox="1">
            <a:spLocks/>
          </p:cNvSpPr>
          <p:nvPr/>
        </p:nvSpPr>
        <p:spPr>
          <a:xfrm>
            <a:off x="5592607" y="2476445"/>
            <a:ext cx="1505505" cy="49817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2"/>
            </a:pPr>
            <a:r>
              <a:rPr lang="zh-TW" altLang="en-US" sz="1800" dirty="0"/>
              <a:t>密度不同</a:t>
            </a:r>
            <a:endParaRPr lang="en-US" altLang="zh-TW" sz="1800" dirty="0"/>
          </a:p>
        </p:txBody>
      </p:sp>
      <p:sp>
        <p:nvSpPr>
          <p:cNvPr id="11" name="內容版面配置區 2">
            <a:extLst>
              <a:ext uri="{FF2B5EF4-FFF2-40B4-BE49-F238E27FC236}">
                <a16:creationId xmlns:a16="http://schemas.microsoft.com/office/drawing/2014/main" id="{D1F06F87-A92C-45BB-836A-857B207272EE}"/>
              </a:ext>
            </a:extLst>
          </p:cNvPr>
          <p:cNvSpPr txBox="1">
            <a:spLocks/>
          </p:cNvSpPr>
          <p:nvPr/>
        </p:nvSpPr>
        <p:spPr>
          <a:xfrm>
            <a:off x="9509093" y="2476445"/>
            <a:ext cx="1505505" cy="49817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3"/>
            </a:pPr>
            <a:r>
              <a:rPr lang="zh-TW" altLang="en-US" sz="1800" dirty="0"/>
              <a:t>非球狀</a:t>
            </a:r>
            <a:endParaRPr lang="en-US" altLang="zh-TW" sz="1800" dirty="0"/>
          </a:p>
        </p:txBody>
      </p:sp>
      <p:sp>
        <p:nvSpPr>
          <p:cNvPr id="12" name="內容版面配置區 2">
            <a:extLst>
              <a:ext uri="{FF2B5EF4-FFF2-40B4-BE49-F238E27FC236}">
                <a16:creationId xmlns:a16="http://schemas.microsoft.com/office/drawing/2014/main" id="{A16C32FF-934B-4BE4-AA35-85964D695584}"/>
              </a:ext>
            </a:extLst>
          </p:cNvPr>
          <p:cNvSpPr txBox="1">
            <a:spLocks/>
          </p:cNvSpPr>
          <p:nvPr/>
        </p:nvSpPr>
        <p:spPr>
          <a:xfrm>
            <a:off x="1676122" y="2476445"/>
            <a:ext cx="1505505" cy="49817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zh-TW" altLang="en-US" sz="1800" dirty="0"/>
              <a:t>大小不一</a:t>
            </a:r>
            <a:endParaRPr lang="en-US" altLang="zh-TW" sz="1800" dirty="0"/>
          </a:p>
        </p:txBody>
      </p:sp>
    </p:spTree>
    <p:extLst>
      <p:ext uri="{BB962C8B-B14F-4D97-AF65-F5344CB8AC3E}">
        <p14:creationId xmlns:p14="http://schemas.microsoft.com/office/powerpoint/2010/main" val="6160433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45BCB5-B6D5-4C79-AA44-3012DDF2261F}"/>
              </a:ext>
            </a:extLst>
          </p:cNvPr>
          <p:cNvSpPr>
            <a:spLocks noGrp="1"/>
          </p:cNvSpPr>
          <p:nvPr>
            <p:ph type="title"/>
          </p:nvPr>
        </p:nvSpPr>
        <p:spPr/>
        <p:txBody>
          <a:bodyPr/>
          <a:lstStyle/>
          <a:p>
            <a:r>
              <a:rPr lang="en-US" altLang="zh-TW" dirty="0"/>
              <a:t>K-means</a:t>
            </a:r>
            <a:r>
              <a:rPr lang="zh-TW" altLang="en-US" dirty="0"/>
              <a:t>怎麼選</a:t>
            </a:r>
            <a:r>
              <a:rPr lang="en-US" altLang="zh-TW" dirty="0"/>
              <a:t>K</a:t>
            </a:r>
            <a:r>
              <a:rPr lang="zh-TW" altLang="en-US" dirty="0"/>
              <a:t>？</a:t>
            </a:r>
          </a:p>
        </p:txBody>
      </p:sp>
      <p:sp>
        <p:nvSpPr>
          <p:cNvPr id="3" name="內容版面配置區 2">
            <a:extLst>
              <a:ext uri="{FF2B5EF4-FFF2-40B4-BE49-F238E27FC236}">
                <a16:creationId xmlns:a16="http://schemas.microsoft.com/office/drawing/2014/main" id="{3ADD6D7F-8BCA-4158-840D-56B951E6A49A}"/>
              </a:ext>
            </a:extLst>
          </p:cNvPr>
          <p:cNvSpPr>
            <a:spLocks noGrp="1"/>
          </p:cNvSpPr>
          <p:nvPr>
            <p:ph idx="1"/>
          </p:nvPr>
        </p:nvSpPr>
        <p:spPr/>
        <p:txBody>
          <a:bodyPr/>
          <a:lstStyle/>
          <a:p>
            <a:r>
              <a:rPr lang="zh-TW" altLang="en-US" dirty="0"/>
              <a:t>計算每筆資料和中心點的距離，用來比較群集誤差的結果</a:t>
            </a:r>
            <a:endParaRPr lang="en-US" altLang="zh-TW" dirty="0"/>
          </a:p>
          <a:p>
            <a:r>
              <a:rPr lang="zh-TW" altLang="en-US" dirty="0"/>
              <a:t>手肘法（</a:t>
            </a:r>
            <a:r>
              <a:rPr lang="en-US" altLang="zh-TW" dirty="0"/>
              <a:t>Elbow Method</a:t>
            </a:r>
            <a:r>
              <a:rPr lang="zh-TW" altLang="en-US" dirty="0"/>
              <a:t>）</a:t>
            </a:r>
            <a:endParaRPr lang="en-US" altLang="zh-TW" dirty="0"/>
          </a:p>
          <a:p>
            <a:endParaRPr lang="en-US" altLang="zh-TW" dirty="0"/>
          </a:p>
          <a:p>
            <a:endParaRPr lang="en-US" altLang="zh-TW" dirty="0"/>
          </a:p>
          <a:p>
            <a:r>
              <a:rPr lang="zh-TW" altLang="en-US" dirty="0"/>
              <a:t>輪廓係數法（</a:t>
            </a:r>
            <a:r>
              <a:rPr lang="en-US" altLang="zh-TW" dirty="0"/>
              <a:t>Silhouette Coefficient</a:t>
            </a:r>
            <a:r>
              <a:rPr lang="zh-TW" altLang="en-US" dirty="0"/>
              <a:t>）</a:t>
            </a:r>
          </a:p>
          <a:p>
            <a:endParaRPr lang="zh-TW" altLang="en-US"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D503F80-194A-4325-849E-FE59A2D6A82A}"/>
                  </a:ext>
                </a:extLst>
              </p:cNvPr>
              <p:cNvSpPr txBox="1"/>
              <p:nvPr/>
            </p:nvSpPr>
            <p:spPr>
              <a:xfrm>
                <a:off x="2875273" y="3072330"/>
                <a:ext cx="4299857" cy="613438"/>
              </a:xfrm>
              <a:prstGeom prst="rect">
                <a:avLst/>
              </a:prstGeom>
              <a:noFill/>
            </p:spPr>
            <p:txBody>
              <a:bodyPr wrap="square" rtlCol="0">
                <a:spAutoFit/>
              </a:bodyPr>
              <a:lstStyle/>
              <a:p>
                <a14:m>
                  <m:oMath xmlns:m="http://schemas.openxmlformats.org/officeDocument/2006/math">
                    <m:r>
                      <a:rPr lang="en-US" altLang="zh-TW" sz="2800" b="0" i="1" smtClean="0">
                        <a:latin typeface="Cambria Math" panose="02040503050406030204" pitchFamily="18" charset="0"/>
                      </a:rPr>
                      <m:t>𝑆𝑆</m:t>
                    </m:r>
                    <m:r>
                      <m:rPr>
                        <m:sty m:val="p"/>
                      </m:rPr>
                      <a:rPr lang="en-US" altLang="zh-TW" sz="2800" i="1">
                        <a:latin typeface="Cambria Math" panose="02040503050406030204" pitchFamily="18" charset="0"/>
                      </a:rPr>
                      <m:t>E</m:t>
                    </m:r>
                  </m:oMath>
                </a14:m>
                <a:r>
                  <a:rPr lang="zh-TW" altLang="en-US" sz="2800" dirty="0">
                    <a:latin typeface="+mn-ea"/>
                  </a:rPr>
                  <a:t> </a:t>
                </a:r>
                <a:r>
                  <a:rPr lang="en-US" altLang="zh-TW" sz="2800" dirty="0">
                    <a:latin typeface="+mn-ea"/>
                  </a:rPr>
                  <a:t>=</a:t>
                </a:r>
                <a:r>
                  <a:rPr lang="zh-TW" altLang="en-US" sz="2800" dirty="0">
                    <a:latin typeface="+mn-ea"/>
                  </a:rPr>
                  <a:t> </a:t>
                </a:r>
                <a14:m>
                  <m:oMath xmlns:m="http://schemas.openxmlformats.org/officeDocument/2006/math">
                    <m:nary>
                      <m:naryPr>
                        <m:chr m:val="∑"/>
                        <m:ctrlPr>
                          <a:rPr lang="zh-TW" altLang="en-US"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𝑘</m:t>
                        </m:r>
                      </m:sup>
                      <m:e>
                        <m:nary>
                          <m:naryPr>
                            <m:chr m:val="∑"/>
                            <m:supHide m:val="on"/>
                            <m:ctrlPr>
                              <a:rPr lang="en-US" altLang="zh-TW" sz="2800" i="1" smtClean="0">
                                <a:latin typeface="Cambria Math" panose="02040503050406030204" pitchFamily="18" charset="0"/>
                              </a:rPr>
                            </m:ctrlPr>
                          </m:naryPr>
                          <m:sub>
                            <m:r>
                              <m:rPr>
                                <m:brk m:alnAt="7"/>
                              </m:rPr>
                              <a:rPr lang="en-US" altLang="zh-TW" sz="2800" b="0" i="1" smtClean="0">
                                <a:latin typeface="Cambria Math" panose="02040503050406030204" pitchFamily="18" charset="0"/>
                              </a:rPr>
                              <m:t>𝑝</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𝑖</m:t>
                                </m:r>
                              </m:sub>
                            </m:sSub>
                          </m:sub>
                          <m:sup/>
                          <m:e>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𝑝</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𝑚𝑖</m:t>
                                </m:r>
                                <m:r>
                                  <a:rPr lang="en-US" altLang="zh-TW" sz="2800" b="0" i="1" smtClean="0">
                                    <a:latin typeface="Cambria Math" panose="02040503050406030204" pitchFamily="18" charset="0"/>
                                  </a:rPr>
                                  <m:t>|</m:t>
                                </m:r>
                              </m:e>
                              <m:sup>
                                <m:r>
                                  <a:rPr lang="en-US" altLang="zh-TW" sz="2800" b="0" i="1" smtClean="0">
                                    <a:latin typeface="Cambria Math" panose="02040503050406030204" pitchFamily="18" charset="0"/>
                                  </a:rPr>
                                  <m:t>2</m:t>
                                </m:r>
                              </m:sup>
                            </m:sSup>
                          </m:e>
                        </m:nary>
                      </m:e>
                    </m:nary>
                  </m:oMath>
                </a14:m>
                <a:endParaRPr lang="zh-TW" altLang="en-US" sz="2800" dirty="0">
                  <a:latin typeface="+mn-ea"/>
                </a:endParaRPr>
              </a:p>
            </p:txBody>
          </p:sp>
        </mc:Choice>
        <mc:Fallback xmlns="">
          <p:sp>
            <p:nvSpPr>
              <p:cNvPr id="4" name="文字方塊 3">
                <a:extLst>
                  <a:ext uri="{FF2B5EF4-FFF2-40B4-BE49-F238E27FC236}">
                    <a16:creationId xmlns:a16="http://schemas.microsoft.com/office/drawing/2014/main" id="{DD503F80-194A-4325-849E-FE59A2D6A82A}"/>
                  </a:ext>
                </a:extLst>
              </p:cNvPr>
              <p:cNvSpPr txBox="1">
                <a:spLocks noRot="1" noChangeAspect="1" noMove="1" noResize="1" noEditPoints="1" noAdjustHandles="1" noChangeArrowheads="1" noChangeShapeType="1" noTextEdit="1"/>
              </p:cNvSpPr>
              <p:nvPr/>
            </p:nvSpPr>
            <p:spPr>
              <a:xfrm>
                <a:off x="2875273" y="3072330"/>
                <a:ext cx="4299857" cy="613438"/>
              </a:xfrm>
              <a:prstGeom prst="rect">
                <a:avLst/>
              </a:prstGeom>
              <a:blipFill>
                <a:blip r:embed="rId3"/>
                <a:stretch>
                  <a:fillRect t="-5941" b="-168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14063F89-1803-4B70-ABDF-BC819067C9C8}"/>
                  </a:ext>
                </a:extLst>
              </p:cNvPr>
              <p:cNvSpPr txBox="1"/>
              <p:nvPr/>
            </p:nvSpPr>
            <p:spPr>
              <a:xfrm>
                <a:off x="3782630" y="4913894"/>
                <a:ext cx="3106057" cy="776751"/>
              </a:xfrm>
              <a:prstGeom prst="rect">
                <a:avLst/>
              </a:prstGeom>
              <a:noFill/>
            </p:spPr>
            <p:txBody>
              <a:bodyPr wrap="square" rtlCol="0">
                <a:spAutoFit/>
              </a:bodyPr>
              <a:lstStyle/>
              <a:p>
                <a14:m>
                  <m:oMath xmlns:m="http://schemas.openxmlformats.org/officeDocument/2006/math">
                    <m:r>
                      <a:rPr lang="en-US" altLang="zh-TW" sz="2800" b="0" i="1" smtClean="0">
                        <a:latin typeface="Cambria Math" panose="02040503050406030204" pitchFamily="18" charset="0"/>
                      </a:rPr>
                      <m:t>𝑆</m:t>
                    </m:r>
                  </m:oMath>
                </a14:m>
                <a:r>
                  <a:rPr lang="zh-TW" altLang="en-US" sz="2800" dirty="0">
                    <a:latin typeface="+mn-ea"/>
                  </a:rPr>
                  <a:t> </a:t>
                </a:r>
                <a:r>
                  <a:rPr lang="en-US" altLang="zh-TW" sz="2800" dirty="0">
                    <a:latin typeface="+mn-ea"/>
                  </a:rPr>
                  <a:t>= </a:t>
                </a:r>
                <a14:m>
                  <m:oMath xmlns:m="http://schemas.openxmlformats.org/officeDocument/2006/math">
                    <m:f>
                      <m:fPr>
                        <m:ctrlPr>
                          <a:rPr lang="en-US" altLang="zh-TW" sz="2800" i="1" smtClean="0">
                            <a:latin typeface="Cambria Math" panose="02040503050406030204" pitchFamily="18" charset="0"/>
                          </a:rPr>
                        </m:ctrlPr>
                      </m:fPr>
                      <m:num>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𝑎</m:t>
                        </m:r>
                      </m:num>
                      <m:den>
                        <m:r>
                          <m:rPr>
                            <m:sty m:val="p"/>
                          </m:rPr>
                          <a:rPr lang="en-US" altLang="zh-TW" sz="2800" b="0" i="0" smtClean="0">
                            <a:latin typeface="Cambria Math" panose="02040503050406030204" pitchFamily="18" charset="0"/>
                          </a:rPr>
                          <m:t>max</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m:t>
                        </m:r>
                      </m:den>
                    </m:f>
                  </m:oMath>
                </a14:m>
                <a:endParaRPr lang="zh-TW" altLang="en-US" sz="2800" dirty="0">
                  <a:latin typeface="+mn-ea"/>
                </a:endParaRPr>
              </a:p>
            </p:txBody>
          </p:sp>
        </mc:Choice>
        <mc:Fallback xmlns="">
          <p:sp>
            <p:nvSpPr>
              <p:cNvPr id="5" name="文字方塊 4">
                <a:extLst>
                  <a:ext uri="{FF2B5EF4-FFF2-40B4-BE49-F238E27FC236}">
                    <a16:creationId xmlns:a16="http://schemas.microsoft.com/office/drawing/2014/main" id="{14063F89-1803-4B70-ABDF-BC819067C9C8}"/>
                  </a:ext>
                </a:extLst>
              </p:cNvPr>
              <p:cNvSpPr txBox="1">
                <a:spLocks noRot="1" noChangeAspect="1" noMove="1" noResize="1" noEditPoints="1" noAdjustHandles="1" noChangeArrowheads="1" noChangeShapeType="1" noTextEdit="1"/>
              </p:cNvSpPr>
              <p:nvPr/>
            </p:nvSpPr>
            <p:spPr>
              <a:xfrm>
                <a:off x="3782630" y="4913894"/>
                <a:ext cx="3106057" cy="776751"/>
              </a:xfrm>
              <a:prstGeom prst="rect">
                <a:avLst/>
              </a:prstGeom>
              <a:blipFill>
                <a:blip r:embed="rId4"/>
                <a:stretch>
                  <a:fillRect/>
                </a:stretch>
              </a:blipFill>
            </p:spPr>
            <p:txBody>
              <a:bodyPr/>
              <a:lstStyle/>
              <a:p>
                <a:r>
                  <a:rPr lang="zh-TW" altLang="en-US">
                    <a:noFill/>
                  </a:rPr>
                  <a:t> </a:t>
                </a:r>
              </a:p>
            </p:txBody>
          </p:sp>
        </mc:Fallback>
      </mc:AlternateContent>
      <p:cxnSp>
        <p:nvCxnSpPr>
          <p:cNvPr id="6" name="直線箭頭接點 5">
            <a:extLst>
              <a:ext uri="{FF2B5EF4-FFF2-40B4-BE49-F238E27FC236}">
                <a16:creationId xmlns:a16="http://schemas.microsoft.com/office/drawing/2014/main" id="{FF6EF7C4-8933-4FA6-A1D4-76E562344168}"/>
              </a:ext>
            </a:extLst>
          </p:cNvPr>
          <p:cNvCxnSpPr>
            <a:cxnSpLocks/>
          </p:cNvCxnSpPr>
          <p:nvPr/>
        </p:nvCxnSpPr>
        <p:spPr>
          <a:xfrm>
            <a:off x="7996445" y="4485393"/>
            <a:ext cx="2836507"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F2E926A-F7EE-4130-A720-27EB58F270FC}"/>
              </a:ext>
            </a:extLst>
          </p:cNvPr>
          <p:cNvSpPr txBox="1"/>
          <p:nvPr/>
        </p:nvSpPr>
        <p:spPr>
          <a:xfrm rot="16200000">
            <a:off x="7506560" y="3386326"/>
            <a:ext cx="572594" cy="369332"/>
          </a:xfrm>
          <a:prstGeom prst="rect">
            <a:avLst/>
          </a:prstGeom>
          <a:noFill/>
        </p:spPr>
        <p:txBody>
          <a:bodyPr wrap="none" rtlCol="0">
            <a:spAutoFit/>
          </a:bodyPr>
          <a:lstStyle/>
          <a:p>
            <a:pPr algn="ctr"/>
            <a:r>
              <a:rPr kumimoji="1"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SSE</a:t>
            </a:r>
            <a:endParaRPr kumimoji="1"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cxnSp>
        <p:nvCxnSpPr>
          <p:cNvPr id="8" name="直線箭頭接點 7">
            <a:extLst>
              <a:ext uri="{FF2B5EF4-FFF2-40B4-BE49-F238E27FC236}">
                <a16:creationId xmlns:a16="http://schemas.microsoft.com/office/drawing/2014/main" id="{50F7CC4C-EE26-46B9-80B8-5F2CCF7CD94D}"/>
              </a:ext>
            </a:extLst>
          </p:cNvPr>
          <p:cNvCxnSpPr>
            <a:cxnSpLocks/>
          </p:cNvCxnSpPr>
          <p:nvPr/>
        </p:nvCxnSpPr>
        <p:spPr>
          <a:xfrm flipV="1">
            <a:off x="8005776" y="2637932"/>
            <a:ext cx="0" cy="1866123"/>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0D8B1598-16F9-4F9F-BD13-63EA67ED4873}"/>
              </a:ext>
            </a:extLst>
          </p:cNvPr>
          <p:cNvSpPr txBox="1"/>
          <p:nvPr/>
        </p:nvSpPr>
        <p:spPr>
          <a:xfrm>
            <a:off x="8774939" y="4522581"/>
            <a:ext cx="1672637" cy="369332"/>
          </a:xfrm>
          <a:prstGeom prst="rect">
            <a:avLst/>
          </a:prstGeom>
          <a:noFill/>
        </p:spPr>
        <p:txBody>
          <a:bodyPr wrap="none" rtlCol="0">
            <a:spAutoFit/>
          </a:bodyPr>
          <a:lstStyle/>
          <a:p>
            <a:r>
              <a:rPr kumimoji="1"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Numbers</a:t>
            </a:r>
            <a:r>
              <a:rPr kumimoji="1"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 </a:t>
            </a:r>
            <a:r>
              <a:rPr kumimoji="1"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of</a:t>
            </a:r>
            <a:r>
              <a:rPr kumimoji="1"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 </a:t>
            </a:r>
            <a:r>
              <a:rPr kumimoji="1"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K</a:t>
            </a:r>
            <a:endParaRPr kumimoji="1"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0" name="手繪多邊形 10">
            <a:extLst>
              <a:ext uri="{FF2B5EF4-FFF2-40B4-BE49-F238E27FC236}">
                <a16:creationId xmlns:a16="http://schemas.microsoft.com/office/drawing/2014/main" id="{CB2B1B80-73A5-4017-8586-BB9CD98EADA2}"/>
              </a:ext>
            </a:extLst>
          </p:cNvPr>
          <p:cNvSpPr/>
          <p:nvPr/>
        </p:nvSpPr>
        <p:spPr>
          <a:xfrm>
            <a:off x="8136405" y="2749899"/>
            <a:ext cx="2528596" cy="1660849"/>
          </a:xfrm>
          <a:custGeom>
            <a:avLst/>
            <a:gdLst>
              <a:gd name="connsiteX0" fmla="*/ 0 w 2528596"/>
              <a:gd name="connsiteY0" fmla="*/ 0 h 1660849"/>
              <a:gd name="connsiteX1" fmla="*/ 37322 w 2528596"/>
              <a:gd name="connsiteY1" fmla="*/ 475862 h 1660849"/>
              <a:gd name="connsiteX2" fmla="*/ 102636 w 2528596"/>
              <a:gd name="connsiteY2" fmla="*/ 821094 h 1660849"/>
              <a:gd name="connsiteX3" fmla="*/ 214604 w 2528596"/>
              <a:gd name="connsiteY3" fmla="*/ 1119674 h 1660849"/>
              <a:gd name="connsiteX4" fmla="*/ 251926 w 2528596"/>
              <a:gd name="connsiteY4" fmla="*/ 1446245 h 1660849"/>
              <a:gd name="connsiteX5" fmla="*/ 466530 w 2528596"/>
              <a:gd name="connsiteY5" fmla="*/ 1614196 h 1660849"/>
              <a:gd name="connsiteX6" fmla="*/ 783771 w 2528596"/>
              <a:gd name="connsiteY6" fmla="*/ 1623527 h 1660849"/>
              <a:gd name="connsiteX7" fmla="*/ 1035698 w 2528596"/>
              <a:gd name="connsiteY7" fmla="*/ 1642188 h 1660849"/>
              <a:gd name="connsiteX8" fmla="*/ 1231640 w 2528596"/>
              <a:gd name="connsiteY8" fmla="*/ 1614196 h 1660849"/>
              <a:gd name="connsiteX9" fmla="*/ 1418253 w 2528596"/>
              <a:gd name="connsiteY9" fmla="*/ 1642188 h 1660849"/>
              <a:gd name="connsiteX10" fmla="*/ 1744824 w 2528596"/>
              <a:gd name="connsiteY10" fmla="*/ 1623527 h 1660849"/>
              <a:gd name="connsiteX11" fmla="*/ 1847461 w 2528596"/>
              <a:gd name="connsiteY11" fmla="*/ 1660849 h 1660849"/>
              <a:gd name="connsiteX12" fmla="*/ 2052734 w 2528596"/>
              <a:gd name="connsiteY12" fmla="*/ 1614196 h 1660849"/>
              <a:gd name="connsiteX13" fmla="*/ 2295330 w 2528596"/>
              <a:gd name="connsiteY13" fmla="*/ 1651519 h 1660849"/>
              <a:gd name="connsiteX14" fmla="*/ 2425959 w 2528596"/>
              <a:gd name="connsiteY14" fmla="*/ 1604866 h 1660849"/>
              <a:gd name="connsiteX15" fmla="*/ 2528596 w 2528596"/>
              <a:gd name="connsiteY15" fmla="*/ 1660849 h 166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8596" h="1660849">
                <a:moveTo>
                  <a:pt x="0" y="0"/>
                </a:moveTo>
                <a:lnTo>
                  <a:pt x="37322" y="475862"/>
                </a:lnTo>
                <a:lnTo>
                  <a:pt x="102636" y="821094"/>
                </a:lnTo>
                <a:lnTo>
                  <a:pt x="214604" y="1119674"/>
                </a:lnTo>
                <a:lnTo>
                  <a:pt x="251926" y="1446245"/>
                </a:lnTo>
                <a:lnTo>
                  <a:pt x="466530" y="1614196"/>
                </a:lnTo>
                <a:lnTo>
                  <a:pt x="783771" y="1623527"/>
                </a:lnTo>
                <a:lnTo>
                  <a:pt x="1035698" y="1642188"/>
                </a:lnTo>
                <a:lnTo>
                  <a:pt x="1231640" y="1614196"/>
                </a:lnTo>
                <a:lnTo>
                  <a:pt x="1418253" y="1642188"/>
                </a:lnTo>
                <a:lnTo>
                  <a:pt x="1744824" y="1623527"/>
                </a:lnTo>
                <a:lnTo>
                  <a:pt x="1847461" y="1660849"/>
                </a:lnTo>
                <a:lnTo>
                  <a:pt x="2052734" y="1614196"/>
                </a:lnTo>
                <a:lnTo>
                  <a:pt x="2295330" y="1651519"/>
                </a:lnTo>
                <a:lnTo>
                  <a:pt x="2425959" y="1604866"/>
                </a:lnTo>
                <a:lnTo>
                  <a:pt x="2528596" y="1660849"/>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8B0A0BCF-38A2-4D97-9C9B-58ABE11ED1E0}"/>
              </a:ext>
            </a:extLst>
          </p:cNvPr>
          <p:cNvSpPr txBox="1"/>
          <p:nvPr/>
        </p:nvSpPr>
        <p:spPr>
          <a:xfrm>
            <a:off x="7787683" y="4504055"/>
            <a:ext cx="317716" cy="369332"/>
          </a:xfrm>
          <a:prstGeom prst="rect">
            <a:avLst/>
          </a:prstGeom>
          <a:noFill/>
        </p:spPr>
        <p:txBody>
          <a:bodyPr wrap="none" rtlCol="0">
            <a:spAutoFit/>
          </a:bodyPr>
          <a:lstStyle/>
          <a:p>
            <a:r>
              <a:rPr kumimoji="1"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0</a:t>
            </a:r>
            <a:endParaRPr kumimoji="1"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2" name="向右箭號 11">
            <a:extLst>
              <a:ext uri="{FF2B5EF4-FFF2-40B4-BE49-F238E27FC236}">
                <a16:creationId xmlns:a16="http://schemas.microsoft.com/office/drawing/2014/main" id="{3C794456-1F22-4A86-93A0-CD866D5CD233}"/>
              </a:ext>
            </a:extLst>
          </p:cNvPr>
          <p:cNvSpPr/>
          <p:nvPr/>
        </p:nvSpPr>
        <p:spPr>
          <a:xfrm rot="6460880">
            <a:off x="8657360" y="3890928"/>
            <a:ext cx="307911" cy="18587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912A1E10-E483-4EF0-9BC4-851F46B18E90}"/>
              </a:ext>
            </a:extLst>
          </p:cNvPr>
          <p:cNvSpPr txBox="1"/>
          <p:nvPr/>
        </p:nvSpPr>
        <p:spPr>
          <a:xfrm>
            <a:off x="8313553" y="3127434"/>
            <a:ext cx="3339376" cy="369332"/>
          </a:xfrm>
          <a:prstGeom prst="rect">
            <a:avLst/>
          </a:prstGeom>
          <a:noFill/>
        </p:spPr>
        <p:txBody>
          <a:bodyPr wrap="none" rtlCol="0">
            <a:spAutoFit/>
          </a:bodyPr>
          <a:lstStyle/>
          <a:p>
            <a:r>
              <a:rPr kumimoji="1" lang="zh-TW" altLang="en-US" dirty="0">
                <a:solidFill>
                  <a:srgbClr val="C00000"/>
                </a:solidFill>
                <a:latin typeface="微軟正黑體" panose="020B0604030504040204" pitchFamily="34" charset="-120"/>
                <a:ea typeface="微軟正黑體" panose="020B0604030504040204" pitchFamily="34" charset="-120"/>
              </a:rPr>
              <a:t>手肘彎曲位置即是最佳的</a:t>
            </a:r>
            <a:r>
              <a:rPr kumimoji="1" lang="en-US" altLang="zh-TW" dirty="0">
                <a:solidFill>
                  <a:srgbClr val="C00000"/>
                </a:solidFill>
                <a:latin typeface="微軟正黑體" panose="020B0604030504040204" pitchFamily="34" charset="-120"/>
                <a:ea typeface="微軟正黑體" panose="020B0604030504040204" pitchFamily="34" charset="-120"/>
              </a:rPr>
              <a:t>K</a:t>
            </a:r>
            <a:r>
              <a:rPr kumimoji="1" lang="zh-TW" altLang="en-US" dirty="0">
                <a:solidFill>
                  <a:srgbClr val="C00000"/>
                </a:solidFill>
                <a:latin typeface="微軟正黑體" panose="020B0604030504040204" pitchFamily="34" charset="-120"/>
                <a:ea typeface="微軟正黑體" panose="020B0604030504040204" pitchFamily="34" charset="-120"/>
              </a:rPr>
              <a:t>個數</a:t>
            </a:r>
          </a:p>
        </p:txBody>
      </p:sp>
    </p:spTree>
    <p:extLst>
      <p:ext uri="{BB962C8B-B14F-4D97-AF65-F5344CB8AC3E}">
        <p14:creationId xmlns:p14="http://schemas.microsoft.com/office/powerpoint/2010/main" val="2012897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301F39-246C-45D5-95DC-EA75DB4C125D}"/>
              </a:ext>
            </a:extLst>
          </p:cNvPr>
          <p:cNvSpPr>
            <a:spLocks noGrp="1"/>
          </p:cNvSpPr>
          <p:nvPr>
            <p:ph type="title"/>
          </p:nvPr>
        </p:nvSpPr>
        <p:spPr/>
        <p:txBody>
          <a:bodyPr/>
          <a:lstStyle/>
          <a:p>
            <a:r>
              <a:rPr lang="zh-TW" altLang="en-US" dirty="0"/>
              <a:t>資料集介紹</a:t>
            </a:r>
          </a:p>
        </p:txBody>
      </p:sp>
      <p:sp>
        <p:nvSpPr>
          <p:cNvPr id="3" name="內容版面配置區 2">
            <a:extLst>
              <a:ext uri="{FF2B5EF4-FFF2-40B4-BE49-F238E27FC236}">
                <a16:creationId xmlns:a16="http://schemas.microsoft.com/office/drawing/2014/main" id="{786B606F-244A-4067-83F2-6F6F41C167EF}"/>
              </a:ext>
            </a:extLst>
          </p:cNvPr>
          <p:cNvSpPr>
            <a:spLocks noGrp="1"/>
          </p:cNvSpPr>
          <p:nvPr>
            <p:ph idx="1"/>
          </p:nvPr>
        </p:nvSpPr>
        <p:spPr/>
        <p:txBody>
          <a:bodyPr/>
          <a:lstStyle/>
          <a:p>
            <a:r>
              <a:rPr lang="zh-TW" altLang="en-US" dirty="0"/>
              <a:t>資料數值皆經由轉換，非真實原值</a:t>
            </a:r>
          </a:p>
        </p:txBody>
      </p:sp>
      <p:graphicFrame>
        <p:nvGraphicFramePr>
          <p:cNvPr id="4" name="Google Shape;620;g1081389b8fc_3_79">
            <a:extLst>
              <a:ext uri="{FF2B5EF4-FFF2-40B4-BE49-F238E27FC236}">
                <a16:creationId xmlns:a16="http://schemas.microsoft.com/office/drawing/2014/main" id="{E77A33F8-9971-4851-AC06-30078A27F1DE}"/>
              </a:ext>
            </a:extLst>
          </p:cNvPr>
          <p:cNvGraphicFramePr/>
          <p:nvPr>
            <p:extLst>
              <p:ext uri="{D42A27DB-BD31-4B8C-83A1-F6EECF244321}">
                <p14:modId xmlns:p14="http://schemas.microsoft.com/office/powerpoint/2010/main" val="2187241825"/>
              </p:ext>
            </p:extLst>
          </p:nvPr>
        </p:nvGraphicFramePr>
        <p:xfrm>
          <a:off x="1676400" y="2201808"/>
          <a:ext cx="8975475" cy="4076490"/>
        </p:xfrm>
        <a:graphic>
          <a:graphicData uri="http://schemas.openxmlformats.org/drawingml/2006/table">
            <a:tbl>
              <a:tblPr firstRow="1" bandRow="1">
                <a:noFill/>
              </a:tblPr>
              <a:tblGrid>
                <a:gridCol w="2991825">
                  <a:extLst>
                    <a:ext uri="{9D8B030D-6E8A-4147-A177-3AD203B41FA5}">
                      <a16:colId xmlns:a16="http://schemas.microsoft.com/office/drawing/2014/main" val="20000"/>
                    </a:ext>
                  </a:extLst>
                </a:gridCol>
                <a:gridCol w="2991825">
                  <a:extLst>
                    <a:ext uri="{9D8B030D-6E8A-4147-A177-3AD203B41FA5}">
                      <a16:colId xmlns:a16="http://schemas.microsoft.com/office/drawing/2014/main" val="20001"/>
                    </a:ext>
                  </a:extLst>
                </a:gridCol>
                <a:gridCol w="2991825">
                  <a:extLst>
                    <a:ext uri="{9D8B030D-6E8A-4147-A177-3AD203B41FA5}">
                      <a16:colId xmlns:a16="http://schemas.microsoft.com/office/drawing/2014/main" val="20002"/>
                    </a:ext>
                  </a:extLst>
                </a:gridCol>
              </a:tblGrid>
              <a:tr h="370590">
                <a:tc>
                  <a:txBody>
                    <a:bodyPr/>
                    <a:lstStyle/>
                    <a:p>
                      <a:pPr marL="0" marR="0" lvl="0" indent="0" algn="ctr" rtl="0">
                        <a:lnSpc>
                          <a:spcPct val="100000"/>
                        </a:lnSpc>
                        <a:spcBef>
                          <a:spcPts val="0"/>
                        </a:spcBef>
                        <a:spcAft>
                          <a:spcPts val="0"/>
                        </a:spcAft>
                        <a:buClr>
                          <a:srgbClr val="000000"/>
                        </a:buClr>
                        <a:buSzPts val="1800"/>
                        <a:buFont typeface="Arial"/>
                        <a:buNone/>
                      </a:pPr>
                      <a:r>
                        <a:rPr lang="zh-TW" alt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欄位名稱</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solidFill>
                      <a:srgbClr val="F3E6E0"/>
                    </a:solidFill>
                  </a:tcP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欄位描述</a:t>
                      </a:r>
                    </a:p>
                  </a:txBody>
                  <a:tcPr marL="9525" marR="9525" marT="9525" marB="0" anchor="ctr">
                    <a:solidFill>
                      <a:srgbClr val="F3E6E0"/>
                    </a:solidFill>
                  </a:tcPr>
                </a:tc>
                <a:tc>
                  <a:txBody>
                    <a:bodyPr/>
                    <a:lstStyle/>
                    <a:p>
                      <a:pPr algn="ctr" rtl="0" fontAlgn="ctr"/>
                      <a:r>
                        <a:rPr lang="zh-TW" altLang="en-US" sz="1800" b="0" i="0" u="none" strike="noStrike">
                          <a:solidFill>
                            <a:srgbClr val="000000"/>
                          </a:solidFill>
                          <a:effectLst/>
                          <a:latin typeface="Microsoft JhengHei" panose="020B0604030504040204" pitchFamily="34" charset="-120"/>
                          <a:ea typeface="Microsoft JhengHei" panose="020B0604030504040204" pitchFamily="34" charset="-120"/>
                        </a:rPr>
                        <a:t>欄位名稱</a:t>
                      </a:r>
                      <a:r>
                        <a:rPr lang="en-US" altLang="zh-TW" sz="1800" b="0" i="0" u="none" strike="noStrike">
                          <a:solidFill>
                            <a:srgbClr val="000000"/>
                          </a:solidFill>
                          <a:effectLst/>
                          <a:latin typeface="Microsoft JhengHei" panose="020B0604030504040204" pitchFamily="34" charset="-120"/>
                          <a:ea typeface="Microsoft JhengHei" panose="020B0604030504040204" pitchFamily="34" charset="-120"/>
                        </a:rPr>
                        <a:t>(</a:t>
                      </a:r>
                      <a:r>
                        <a:rPr lang="zh-TW" altLang="en-US" sz="1800" b="0" i="0" u="none" strike="noStrike">
                          <a:solidFill>
                            <a:srgbClr val="000000"/>
                          </a:solidFill>
                          <a:effectLst/>
                          <a:latin typeface="Microsoft JhengHei" panose="020B0604030504040204" pitchFamily="34" charset="-120"/>
                          <a:ea typeface="Microsoft JhengHei" panose="020B0604030504040204" pitchFamily="34" charset="-120"/>
                        </a:rPr>
                        <a:t>中文</a:t>
                      </a:r>
                      <a:r>
                        <a:rPr lang="en-US" altLang="zh-TW" sz="1800" b="0" i="0" u="none" strike="noStrike">
                          <a:solidFill>
                            <a:srgbClr val="000000"/>
                          </a:solidFill>
                          <a:effectLst/>
                          <a:latin typeface="Microsoft JhengHei" panose="020B0604030504040204" pitchFamily="34" charset="-120"/>
                          <a:ea typeface="Microsoft JhengHei" panose="020B0604030504040204" pitchFamily="34" charset="-120"/>
                        </a:rPr>
                        <a:t>)</a:t>
                      </a:r>
                    </a:p>
                  </a:txBody>
                  <a:tcPr marL="9525" marR="9525" marT="9525" marB="0" anchor="ctr">
                    <a:solidFill>
                      <a:srgbClr val="F3E6E0"/>
                    </a:solidFill>
                  </a:tcPr>
                </a:tc>
                <a:extLst>
                  <a:ext uri="{0D108BD9-81ED-4DB2-BD59-A6C34878D82A}">
                    <a16:rowId xmlns:a16="http://schemas.microsoft.com/office/drawing/2014/main" val="10000"/>
                  </a:ext>
                </a:extLst>
              </a:tr>
              <a:tr h="37059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Name</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a:solidFill>
                            <a:srgbClr val="000000"/>
                          </a:solidFill>
                          <a:effectLst/>
                          <a:latin typeface="Microsoft JhengHei" panose="020B0604030504040204" pitchFamily="34" charset="-120"/>
                          <a:ea typeface="Microsoft JhengHei" panose="020B0604030504040204" pitchFamily="34" charset="-120"/>
                        </a:rPr>
                        <a:t>Name</a:t>
                      </a:r>
                    </a:p>
                  </a:txBody>
                  <a:tcPr marL="9525" marR="9525" marT="9525" marB="0" anchor="ctr"/>
                </a:tc>
                <a:tc>
                  <a:txBody>
                    <a:bodyPr/>
                    <a:lstStyle/>
                    <a:p>
                      <a:pPr algn="ctr" rtl="0" fontAlgn="ctr"/>
                      <a:r>
                        <a:rPr lang="zh-TW" altLang="en-US" sz="1800" b="0" i="0" u="none" strike="noStrike">
                          <a:solidFill>
                            <a:srgbClr val="000000"/>
                          </a:solidFill>
                          <a:effectLst/>
                          <a:latin typeface="Microsoft JhengHei" panose="020B0604030504040204" pitchFamily="34" charset="-120"/>
                          <a:ea typeface="Microsoft JhengHei" panose="020B0604030504040204" pitchFamily="34" charset="-120"/>
                        </a:rPr>
                        <a:t>名字</a:t>
                      </a:r>
                    </a:p>
                  </a:txBody>
                  <a:tcPr marL="9525" marR="9525" marT="9525" marB="0" anchor="ctr"/>
                </a:tc>
                <a:extLst>
                  <a:ext uri="{0D108BD9-81ED-4DB2-BD59-A6C34878D82A}">
                    <a16:rowId xmlns:a16="http://schemas.microsoft.com/office/drawing/2014/main" val="10001"/>
                  </a:ext>
                </a:extLst>
              </a:tr>
              <a:tr h="37059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GP</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err="1">
                          <a:solidFill>
                            <a:srgbClr val="000000"/>
                          </a:solidFill>
                          <a:effectLst/>
                          <a:latin typeface="Microsoft JhengHei" panose="020B0604030504040204" pitchFamily="34" charset="-120"/>
                          <a:ea typeface="Microsoft JhengHei" panose="020B0604030504040204" pitchFamily="34" charset="-120"/>
                        </a:rPr>
                        <a:t>GamesPlayed</a:t>
                      </a:r>
                      <a:endParaRPr lang="en-US" sz="18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9525" marR="9525" marT="9525" marB="0" anchor="ctr"/>
                </a:tc>
                <a:tc>
                  <a:txBody>
                    <a:bodyPr/>
                    <a:lstStyle/>
                    <a:p>
                      <a:pPr algn="ctr" rtl="0" fontAlgn="ctr"/>
                      <a:r>
                        <a:rPr lang="zh-TW" altLang="en-US" sz="1800" b="0" i="0" u="none" strike="noStrike">
                          <a:solidFill>
                            <a:srgbClr val="000000"/>
                          </a:solidFill>
                          <a:effectLst/>
                          <a:latin typeface="Microsoft JhengHei" panose="020B0604030504040204" pitchFamily="34" charset="-120"/>
                          <a:ea typeface="Microsoft JhengHei" panose="020B0604030504040204" pitchFamily="34" charset="-120"/>
                        </a:rPr>
                        <a:t>上場次數</a:t>
                      </a:r>
                    </a:p>
                  </a:txBody>
                  <a:tcPr marL="9525" marR="9525" marT="9525" marB="0" anchor="ctr"/>
                </a:tc>
                <a:extLst>
                  <a:ext uri="{0D108BD9-81ED-4DB2-BD59-A6C34878D82A}">
                    <a16:rowId xmlns:a16="http://schemas.microsoft.com/office/drawing/2014/main" val="10002"/>
                  </a:ext>
                </a:extLst>
              </a:tr>
              <a:tr h="37059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MIN</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err="1">
                          <a:solidFill>
                            <a:srgbClr val="000000"/>
                          </a:solidFill>
                          <a:effectLst/>
                          <a:latin typeface="Microsoft JhengHei" panose="020B0604030504040204" pitchFamily="34" charset="-120"/>
                          <a:ea typeface="Microsoft JhengHei" panose="020B0604030504040204" pitchFamily="34" charset="-120"/>
                        </a:rPr>
                        <a:t>MinutesPlayed</a:t>
                      </a:r>
                      <a:endParaRPr lang="en-US" sz="18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9525" marR="9525" marT="9525" marB="0" anchor="ctr"/>
                </a:tc>
                <a:tc>
                  <a:txBody>
                    <a:bodyPr/>
                    <a:lstStyle/>
                    <a:p>
                      <a:pPr algn="ctr" rtl="0" fontAlgn="ctr"/>
                      <a:r>
                        <a:rPr lang="zh-TW" altLang="en-US" sz="1800" b="0" i="0" u="none" strike="noStrike">
                          <a:solidFill>
                            <a:srgbClr val="000000"/>
                          </a:solidFill>
                          <a:effectLst/>
                          <a:latin typeface="Microsoft JhengHei" panose="020B0604030504040204" pitchFamily="34" charset="-120"/>
                          <a:ea typeface="Microsoft JhengHei" panose="020B0604030504040204" pitchFamily="34" charset="-120"/>
                        </a:rPr>
                        <a:t>平均上場時間</a:t>
                      </a:r>
                    </a:p>
                  </a:txBody>
                  <a:tcPr marL="9525" marR="9525" marT="9525" marB="0" anchor="ctr"/>
                </a:tc>
                <a:extLst>
                  <a:ext uri="{0D108BD9-81ED-4DB2-BD59-A6C34878D82A}">
                    <a16:rowId xmlns:a16="http://schemas.microsoft.com/office/drawing/2014/main" val="10003"/>
                  </a:ext>
                </a:extLst>
              </a:tr>
              <a:tr h="37059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PTS</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err="1">
                          <a:solidFill>
                            <a:srgbClr val="000000"/>
                          </a:solidFill>
                          <a:effectLst/>
                          <a:latin typeface="Microsoft JhengHei" panose="020B0604030504040204" pitchFamily="34" charset="-120"/>
                          <a:ea typeface="Microsoft JhengHei" panose="020B0604030504040204" pitchFamily="34" charset="-120"/>
                        </a:rPr>
                        <a:t>PointsPerGame</a:t>
                      </a:r>
                      <a:endParaRPr lang="en-US" sz="18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9525" marR="9525" marT="9525" marB="0" anchor="ctr"/>
                </a:tc>
                <a:tc>
                  <a:txBody>
                    <a:bodyPr/>
                    <a:lstStyle/>
                    <a:p>
                      <a:pPr algn="ctr" rtl="0" fontAlgn="ctr"/>
                      <a:r>
                        <a:rPr lang="zh-TW" altLang="en-US" sz="1800" b="0" i="0" u="none" strike="noStrike">
                          <a:solidFill>
                            <a:srgbClr val="000000"/>
                          </a:solidFill>
                          <a:effectLst/>
                          <a:latin typeface="Microsoft JhengHei" panose="020B0604030504040204" pitchFamily="34" charset="-120"/>
                          <a:ea typeface="Microsoft JhengHei" panose="020B0604030504040204" pitchFamily="34" charset="-120"/>
                        </a:rPr>
                        <a:t>平均每場得分</a:t>
                      </a:r>
                    </a:p>
                  </a:txBody>
                  <a:tcPr marL="9525" marR="9525" marT="9525" marB="0" anchor="ctr"/>
                </a:tc>
                <a:extLst>
                  <a:ext uri="{0D108BD9-81ED-4DB2-BD59-A6C34878D82A}">
                    <a16:rowId xmlns:a16="http://schemas.microsoft.com/office/drawing/2014/main" val="10004"/>
                  </a:ext>
                </a:extLst>
              </a:tr>
              <a:tr h="37059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FGM</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err="1">
                          <a:solidFill>
                            <a:srgbClr val="000000"/>
                          </a:solidFill>
                          <a:effectLst/>
                          <a:latin typeface="Microsoft JhengHei" panose="020B0604030504040204" pitchFamily="34" charset="-120"/>
                          <a:ea typeface="Microsoft JhengHei" panose="020B0604030504040204" pitchFamily="34" charset="-120"/>
                        </a:rPr>
                        <a:t>FieldGoalsMade</a:t>
                      </a:r>
                      <a:endParaRPr lang="en-US" sz="18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9525" marR="9525" marT="9525" marB="0" anchor="ctr"/>
                </a:tc>
                <a:tc>
                  <a:txBody>
                    <a:bodyPr/>
                    <a:lstStyle/>
                    <a:p>
                      <a:pPr algn="ctr" rtl="0" fontAlgn="ctr"/>
                      <a:r>
                        <a:rPr lang="zh-TW" altLang="en-US" sz="1800" b="0" i="0" u="none" strike="noStrike">
                          <a:solidFill>
                            <a:srgbClr val="000000"/>
                          </a:solidFill>
                          <a:effectLst/>
                          <a:latin typeface="Microsoft JhengHei" panose="020B0604030504040204" pitchFamily="34" charset="-120"/>
                          <a:ea typeface="Microsoft JhengHei" panose="020B0604030504040204" pitchFamily="34" charset="-120"/>
                        </a:rPr>
                        <a:t>進球數</a:t>
                      </a:r>
                    </a:p>
                  </a:txBody>
                  <a:tcPr marL="9525" marR="9525" marT="9525" marB="0" anchor="ctr"/>
                </a:tc>
                <a:extLst>
                  <a:ext uri="{0D108BD9-81ED-4DB2-BD59-A6C34878D82A}">
                    <a16:rowId xmlns:a16="http://schemas.microsoft.com/office/drawing/2014/main" val="10005"/>
                  </a:ext>
                </a:extLst>
              </a:tr>
              <a:tr h="37059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FGA</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err="1">
                          <a:solidFill>
                            <a:srgbClr val="000000"/>
                          </a:solidFill>
                          <a:effectLst/>
                          <a:latin typeface="Microsoft JhengHei" panose="020B0604030504040204" pitchFamily="34" charset="-120"/>
                          <a:ea typeface="Microsoft JhengHei" panose="020B0604030504040204" pitchFamily="34" charset="-120"/>
                        </a:rPr>
                        <a:t>FieldGoalAttempts</a:t>
                      </a:r>
                      <a:endParaRPr lang="en-US" sz="18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投籃出手次數</a:t>
                      </a:r>
                    </a:p>
                  </a:txBody>
                  <a:tcPr marL="9525" marR="9525" marT="9525" marB="0" anchor="ctr"/>
                </a:tc>
                <a:extLst>
                  <a:ext uri="{0D108BD9-81ED-4DB2-BD59-A6C34878D82A}">
                    <a16:rowId xmlns:a16="http://schemas.microsoft.com/office/drawing/2014/main" val="10006"/>
                  </a:ext>
                </a:extLst>
              </a:tr>
              <a:tr h="37059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FG%</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err="1">
                          <a:solidFill>
                            <a:srgbClr val="000000"/>
                          </a:solidFill>
                          <a:effectLst/>
                          <a:latin typeface="Microsoft JhengHei" panose="020B0604030504040204" pitchFamily="34" charset="-120"/>
                          <a:ea typeface="Microsoft JhengHei" panose="020B0604030504040204" pitchFamily="34" charset="-120"/>
                        </a:rPr>
                        <a:t>FieldGoalPercent</a:t>
                      </a:r>
                      <a:endParaRPr lang="en-US" sz="18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投籃命中率</a:t>
                      </a:r>
                    </a:p>
                  </a:txBody>
                  <a:tcPr marL="9525" marR="9525" marT="9525" marB="0" anchor="ctr"/>
                </a:tc>
                <a:extLst>
                  <a:ext uri="{0D108BD9-81ED-4DB2-BD59-A6C34878D82A}">
                    <a16:rowId xmlns:a16="http://schemas.microsoft.com/office/drawing/2014/main" val="10007"/>
                  </a:ext>
                </a:extLst>
              </a:tr>
              <a:tr h="37059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3P Made</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a:solidFill>
                            <a:srgbClr val="000000"/>
                          </a:solidFill>
                          <a:effectLst/>
                          <a:latin typeface="Microsoft JhengHei" panose="020B0604030504040204" pitchFamily="34" charset="-120"/>
                          <a:ea typeface="Microsoft JhengHei" panose="020B0604030504040204" pitchFamily="34" charset="-120"/>
                        </a:rPr>
                        <a:t>3PointMade</a:t>
                      </a: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三分球命中數</a:t>
                      </a:r>
                    </a:p>
                  </a:txBody>
                  <a:tcPr marL="9525" marR="9525" marT="9525" marB="0" anchor="ctr"/>
                </a:tc>
                <a:extLst>
                  <a:ext uri="{0D108BD9-81ED-4DB2-BD59-A6C34878D82A}">
                    <a16:rowId xmlns:a16="http://schemas.microsoft.com/office/drawing/2014/main" val="10008"/>
                  </a:ext>
                </a:extLst>
              </a:tr>
              <a:tr h="37059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3PA</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a:solidFill>
                            <a:srgbClr val="000000"/>
                          </a:solidFill>
                          <a:effectLst/>
                          <a:latin typeface="Microsoft JhengHei" panose="020B0604030504040204" pitchFamily="34" charset="-120"/>
                          <a:ea typeface="Microsoft JhengHei" panose="020B0604030504040204" pitchFamily="34" charset="-120"/>
                        </a:rPr>
                        <a:t>3PointAttempts</a:t>
                      </a: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三分球出手次數</a:t>
                      </a:r>
                    </a:p>
                  </a:txBody>
                  <a:tcPr marL="9525" marR="9525" marT="9525" marB="0" anchor="ctr"/>
                </a:tc>
                <a:extLst>
                  <a:ext uri="{0D108BD9-81ED-4DB2-BD59-A6C34878D82A}">
                    <a16:rowId xmlns:a16="http://schemas.microsoft.com/office/drawing/2014/main" val="10009"/>
                  </a:ext>
                </a:extLst>
              </a:tr>
              <a:tr h="37059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3P%</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a:solidFill>
                            <a:srgbClr val="000000"/>
                          </a:solidFill>
                          <a:effectLst/>
                          <a:latin typeface="Microsoft JhengHei" panose="020B0604030504040204" pitchFamily="34" charset="-120"/>
                          <a:ea typeface="Microsoft JhengHei" panose="020B0604030504040204" pitchFamily="34" charset="-120"/>
                        </a:rPr>
                        <a:t>3PointAttemptsPercent</a:t>
                      </a: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三分球命中率</a:t>
                      </a:r>
                    </a:p>
                  </a:txBody>
                  <a:tcPr marL="9525" marR="9525" marT="9525"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8899291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3EF447-FB0E-4D3F-AA1D-198B9F0A7B7F}"/>
              </a:ext>
            </a:extLst>
          </p:cNvPr>
          <p:cNvSpPr>
            <a:spLocks noGrp="1"/>
          </p:cNvSpPr>
          <p:nvPr>
            <p:ph type="title"/>
          </p:nvPr>
        </p:nvSpPr>
        <p:spPr/>
        <p:txBody>
          <a:bodyPr/>
          <a:lstStyle/>
          <a:p>
            <a:r>
              <a:rPr lang="zh-TW" altLang="en-US" dirty="0"/>
              <a:t>資料集介紹</a:t>
            </a:r>
          </a:p>
        </p:txBody>
      </p:sp>
      <p:graphicFrame>
        <p:nvGraphicFramePr>
          <p:cNvPr id="4" name="表格 3">
            <a:extLst>
              <a:ext uri="{FF2B5EF4-FFF2-40B4-BE49-F238E27FC236}">
                <a16:creationId xmlns:a16="http://schemas.microsoft.com/office/drawing/2014/main" id="{8DDE24D8-71DB-422C-8F0C-EB853CC4462D}"/>
              </a:ext>
            </a:extLst>
          </p:cNvPr>
          <p:cNvGraphicFramePr>
            <a:graphicFrameLocks noGrp="1"/>
          </p:cNvGraphicFramePr>
          <p:nvPr/>
        </p:nvGraphicFramePr>
        <p:xfrm>
          <a:off x="728565" y="1455828"/>
          <a:ext cx="10734870" cy="4571747"/>
        </p:xfrm>
        <a:graphic>
          <a:graphicData uri="http://schemas.openxmlformats.org/drawingml/2006/table">
            <a:tbl>
              <a:tblPr firstRow="1" bandRow="1">
                <a:tableStyleId>{2D5ABB26-0587-4C30-8999-92F81FD0307C}</a:tableStyleId>
              </a:tblPr>
              <a:tblGrid>
                <a:gridCol w="2884898">
                  <a:extLst>
                    <a:ext uri="{9D8B030D-6E8A-4147-A177-3AD203B41FA5}">
                      <a16:colId xmlns:a16="http://schemas.microsoft.com/office/drawing/2014/main" val="3108015594"/>
                    </a:ext>
                  </a:extLst>
                </a:gridCol>
                <a:gridCol w="1788961">
                  <a:extLst>
                    <a:ext uri="{9D8B030D-6E8A-4147-A177-3AD203B41FA5}">
                      <a16:colId xmlns:a16="http://schemas.microsoft.com/office/drawing/2014/main" val="1228242764"/>
                    </a:ext>
                  </a:extLst>
                </a:gridCol>
                <a:gridCol w="3023119">
                  <a:extLst>
                    <a:ext uri="{9D8B030D-6E8A-4147-A177-3AD203B41FA5}">
                      <a16:colId xmlns:a16="http://schemas.microsoft.com/office/drawing/2014/main" val="913175537"/>
                    </a:ext>
                  </a:extLst>
                </a:gridCol>
                <a:gridCol w="3037892">
                  <a:extLst>
                    <a:ext uri="{9D8B030D-6E8A-4147-A177-3AD203B41FA5}">
                      <a16:colId xmlns:a16="http://schemas.microsoft.com/office/drawing/2014/main" val="3239131543"/>
                    </a:ext>
                  </a:extLst>
                </a:gridCol>
              </a:tblGrid>
              <a:tr h="381286">
                <a:tc>
                  <a:txBody>
                    <a:bodyPr/>
                    <a:lstStyle/>
                    <a:p>
                      <a:pPr algn="ctr" fontAlgn="ctr"/>
                      <a:r>
                        <a:rPr lang="zh-TW" altLang="en-US" sz="1800" u="none" strike="noStrike" dirty="0">
                          <a:effectLst/>
                          <a:latin typeface="微軟正黑體" panose="020B0604030504040204" pitchFamily="34" charset="-120"/>
                          <a:ea typeface="微軟正黑體" panose="020B0604030504040204" pitchFamily="34" charset="-120"/>
                        </a:rPr>
                        <a:t>欄位名稱</a:t>
                      </a:r>
                      <a:endPar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tc>
                  <a:txBody>
                    <a:bodyPr/>
                    <a:lstStyle/>
                    <a:p>
                      <a:pPr algn="ctr" fontAlgn="ct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資料型態</a:t>
                      </a:r>
                      <a:endPar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tc>
                  <a:txBody>
                    <a:bodyPr/>
                    <a:lstStyle/>
                    <a:p>
                      <a:pPr algn="ctr" fontAlgn="ct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分布</a:t>
                      </a:r>
                      <a:endPar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800" u="none" strike="noStrike" dirty="0">
                          <a:effectLst/>
                          <a:latin typeface="微軟正黑體" panose="020B0604030504040204" pitchFamily="34" charset="-120"/>
                          <a:ea typeface="微軟正黑體" panose="020B0604030504040204" pitchFamily="34" charset="-120"/>
                        </a:rPr>
                        <a:t>欄位名稱</a:t>
                      </a: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中文</a:t>
                      </a: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extLst>
                  <a:ext uri="{0D108BD9-81ED-4DB2-BD59-A6C34878D82A}">
                    <a16:rowId xmlns:a16="http://schemas.microsoft.com/office/drawing/2014/main" val="101775791"/>
                  </a:ext>
                </a:extLst>
              </a:tr>
              <a:tr h="381286">
                <a:tc>
                  <a:txBody>
                    <a:bodyPr/>
                    <a:lstStyle/>
                    <a:p>
                      <a:pPr algn="ctr" fontAlgn="ctr"/>
                      <a:r>
                        <a:rPr lang="en-US" sz="1800" u="none" strike="noStrike" dirty="0">
                          <a:effectLst/>
                          <a:latin typeface="微軟正黑體" panose="020B0604030504040204" pitchFamily="34" charset="-120"/>
                          <a:ea typeface="微軟正黑體" panose="020B0604030504040204" pitchFamily="34" charset="-120"/>
                        </a:rPr>
                        <a:t>Gender</a:t>
                      </a:r>
                      <a:endParaRPr 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Nominal</a:t>
                      </a:r>
                      <a:endPar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dirty="0">
                          <a:effectLst/>
                          <a:latin typeface="微軟正黑體" panose="020B0604030504040204" pitchFamily="34" charset="-120"/>
                          <a:ea typeface="微軟正黑體" panose="020B0604030504040204" pitchFamily="34" charset="-120"/>
                        </a:rPr>
                        <a:t>0</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a:effectLst/>
                          <a:latin typeface="微軟正黑體" panose="020B0604030504040204" pitchFamily="34" charset="-120"/>
                          <a:ea typeface="微軟正黑體" panose="020B0604030504040204" pitchFamily="34" charset="-120"/>
                        </a:rPr>
                        <a:t>Female</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a:effectLst/>
                          <a:latin typeface="微軟正黑體" panose="020B0604030504040204" pitchFamily="34" charset="-120"/>
                          <a:ea typeface="微軟正黑體" panose="020B0604030504040204" pitchFamily="34" charset="-120"/>
                        </a:rPr>
                        <a:t>1</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a:effectLst/>
                          <a:latin typeface="微軟正黑體" panose="020B0604030504040204" pitchFamily="34" charset="-120"/>
                          <a:ea typeface="微軟正黑體" panose="020B0604030504040204" pitchFamily="34" charset="-120"/>
                        </a:rPr>
                        <a:t>Male</a:t>
                      </a:r>
                      <a:endPar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800" u="none" strike="noStrike" dirty="0">
                          <a:effectLst/>
                          <a:latin typeface="微軟正黑體" panose="020B0604030504040204" pitchFamily="34" charset="-120"/>
                          <a:ea typeface="微軟正黑體" panose="020B0604030504040204" pitchFamily="34" charset="-120"/>
                        </a:rPr>
                        <a:t>學生</a:t>
                      </a: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性別</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7045641"/>
                  </a:ext>
                </a:extLst>
              </a:tr>
              <a:tr h="1088317">
                <a:tc>
                  <a:txBody>
                    <a:bodyPr/>
                    <a:lstStyle/>
                    <a:p>
                      <a:pPr algn="ctr" fontAlgn="ctr"/>
                      <a:r>
                        <a:rPr lang="en-US" sz="1800" u="none" strike="noStrike" dirty="0">
                          <a:effectLst/>
                          <a:latin typeface="微軟正黑體" panose="020B0604030504040204" pitchFamily="34" charset="-120"/>
                          <a:ea typeface="微軟正黑體" panose="020B0604030504040204" pitchFamily="34" charset="-120"/>
                        </a:rPr>
                        <a:t>Educational Stages</a:t>
                      </a:r>
                      <a:endParaRPr 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Nominal</a:t>
                      </a:r>
                      <a:endPar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dirty="0">
                          <a:effectLst/>
                          <a:latin typeface="微軟正黑體" panose="020B0604030504040204" pitchFamily="34" charset="-120"/>
                          <a:ea typeface="微軟正黑體" panose="020B0604030504040204" pitchFamily="34" charset="-120"/>
                        </a:rPr>
                        <a:t>0</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err="1">
                          <a:effectLst/>
                          <a:latin typeface="微軟正黑體" panose="020B0604030504040204" pitchFamily="34" charset="-120"/>
                          <a:ea typeface="微軟正黑體" panose="020B0604030504040204" pitchFamily="34" charset="-120"/>
                        </a:rPr>
                        <a:t>Lowerlevel</a:t>
                      </a:r>
                      <a:r>
                        <a:rPr lang="zh-TW" altLang="en-US" sz="1800" u="none" strike="noStrike" dirty="0">
                          <a:effectLst/>
                          <a:latin typeface="微軟正黑體" panose="020B0604030504040204" pitchFamily="34" charset="-120"/>
                          <a:ea typeface="微軟正黑體" panose="020B0604030504040204" pitchFamily="34" charset="-120"/>
                        </a:rPr>
                        <a:t>；</a:t>
                      </a:r>
                      <a:endParaRPr lang="en-US" altLang="zh-TW" sz="1800" u="none" strike="noStrike" dirty="0">
                        <a:effectLst/>
                        <a:latin typeface="微軟正黑體" panose="020B0604030504040204" pitchFamily="34" charset="-120"/>
                        <a:ea typeface="微軟正黑體" panose="020B0604030504040204" pitchFamily="34" charset="-120"/>
                      </a:endParaRPr>
                    </a:p>
                    <a:p>
                      <a:pPr algn="ctr" fontAlgn="ctr"/>
                      <a:r>
                        <a:rPr lang="en-US" altLang="zh-TW" sz="1800" u="none" strike="noStrike" dirty="0">
                          <a:effectLst/>
                          <a:latin typeface="微軟正黑體" panose="020B0604030504040204" pitchFamily="34" charset="-120"/>
                          <a:ea typeface="微軟正黑體" panose="020B0604030504040204" pitchFamily="34" charset="-120"/>
                        </a:rPr>
                        <a:t>1</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err="1">
                          <a:effectLst/>
                          <a:latin typeface="微軟正黑體" panose="020B0604030504040204" pitchFamily="34" charset="-120"/>
                          <a:ea typeface="微軟正黑體" panose="020B0604030504040204" pitchFamily="34" charset="-120"/>
                        </a:rPr>
                        <a:t>MiddleSchool</a:t>
                      </a:r>
                      <a:r>
                        <a:rPr lang="zh-TW" altLang="en-US" sz="1800" u="none" strike="noStrike" dirty="0">
                          <a:effectLst/>
                          <a:latin typeface="微軟正黑體" panose="020B0604030504040204" pitchFamily="34" charset="-120"/>
                          <a:ea typeface="微軟正黑體" panose="020B0604030504040204" pitchFamily="34" charset="-120"/>
                        </a:rPr>
                        <a:t>；</a:t>
                      </a:r>
                      <a:endParaRPr lang="en-US" altLang="zh-TW" sz="1800" u="none" strike="noStrike" dirty="0">
                        <a:effectLst/>
                        <a:latin typeface="微軟正黑體" panose="020B0604030504040204" pitchFamily="34" charset="-120"/>
                        <a:ea typeface="微軟正黑體" panose="020B0604030504040204" pitchFamily="34" charset="-120"/>
                      </a:endParaRPr>
                    </a:p>
                    <a:p>
                      <a:pPr algn="ctr" fontAlgn="ctr"/>
                      <a:r>
                        <a:rPr lang="en-US" altLang="zh-TW" sz="1800" u="none" strike="noStrike" dirty="0">
                          <a:effectLst/>
                          <a:latin typeface="微軟正黑體" panose="020B0604030504040204" pitchFamily="34" charset="-120"/>
                          <a:ea typeface="微軟正黑體" panose="020B0604030504040204" pitchFamily="34" charset="-120"/>
                        </a:rPr>
                        <a:t>2</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err="1">
                          <a:effectLst/>
                          <a:latin typeface="微軟正黑體" panose="020B0604030504040204" pitchFamily="34" charset="-120"/>
                          <a:ea typeface="微軟正黑體" panose="020B0604030504040204" pitchFamily="34" charset="-120"/>
                        </a:rPr>
                        <a:t>HighSchool</a:t>
                      </a:r>
                      <a:endPar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800" u="none" strike="noStrike" dirty="0">
                          <a:effectLst/>
                          <a:latin typeface="微軟正黑體" panose="020B0604030504040204" pitchFamily="34" charset="-120"/>
                          <a:ea typeface="微軟正黑體" panose="020B0604030504040204" pitchFamily="34" charset="-120"/>
                        </a:rPr>
                        <a:t>學生</a:t>
                      </a: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教育程度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6934576"/>
                  </a:ext>
                </a:extLst>
              </a:tr>
              <a:tr h="381286">
                <a:tc>
                  <a:txBody>
                    <a:bodyPr/>
                    <a:lstStyle/>
                    <a:p>
                      <a:pPr algn="ctr" fontAlgn="ctr"/>
                      <a:r>
                        <a:rPr lang="en-US" sz="1800" u="none" strike="noStrike" dirty="0">
                          <a:effectLst/>
                          <a:latin typeface="微軟正黑體" panose="020B0604030504040204" pitchFamily="34" charset="-120"/>
                          <a:ea typeface="微軟正黑體" panose="020B0604030504040204" pitchFamily="34" charset="-120"/>
                        </a:rPr>
                        <a:t>Grade Levels</a:t>
                      </a:r>
                      <a:endParaRPr 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Nominal</a:t>
                      </a:r>
                      <a:endPar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01</a:t>
                      </a: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12</a:t>
                      </a:r>
                      <a:endPar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800" u="none" strike="noStrike" dirty="0">
                          <a:effectLst/>
                          <a:latin typeface="微軟正黑體" panose="020B0604030504040204" pitchFamily="34" charset="-120"/>
                          <a:ea typeface="微軟正黑體" panose="020B0604030504040204" pitchFamily="34" charset="-120"/>
                        </a:rPr>
                        <a:t>學生</a:t>
                      </a: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所屬年級</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2493706"/>
                  </a:ext>
                </a:extLst>
              </a:tr>
              <a:tr h="381286">
                <a:tc>
                  <a:txBody>
                    <a:bodyPr/>
                    <a:lstStyle/>
                    <a:p>
                      <a:pPr algn="ctr" fontAlgn="ctr"/>
                      <a:r>
                        <a:rPr lang="en-US" sz="1800" u="none" strike="noStrike" dirty="0">
                          <a:effectLst/>
                          <a:latin typeface="微軟正黑體" panose="020B0604030504040204" pitchFamily="34" charset="-120"/>
                          <a:ea typeface="微軟正黑體" panose="020B0604030504040204" pitchFamily="34" charset="-120"/>
                        </a:rPr>
                        <a:t>Raised Hand</a:t>
                      </a:r>
                      <a:endParaRPr 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800" b="0" dirty="0">
                          <a:solidFill>
                            <a:schemeClr val="tx1"/>
                          </a:solidFill>
                          <a:latin typeface="微軟正黑體" panose="020B0604030504040204" pitchFamily="34" charset="-120"/>
                          <a:ea typeface="微軟正黑體" panose="020B0604030504040204" pitchFamily="34" charset="-120"/>
                        </a:rPr>
                        <a:t>Integer</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dirty="0">
                          <a:effectLst/>
                          <a:latin typeface="微軟正黑體" panose="020B0604030504040204" pitchFamily="34" charset="-120"/>
                          <a:ea typeface="微軟正黑體" panose="020B0604030504040204" pitchFamily="34" charset="-120"/>
                        </a:rPr>
                        <a:t>0</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a:effectLst/>
                          <a:latin typeface="微軟正黑體" panose="020B0604030504040204" pitchFamily="34" charset="-120"/>
                          <a:ea typeface="微軟正黑體" panose="020B0604030504040204" pitchFamily="34" charset="-12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800" u="none" strike="noStrike" dirty="0">
                          <a:effectLst/>
                          <a:latin typeface="微軟正黑體" panose="020B0604030504040204" pitchFamily="34" charset="-120"/>
                          <a:ea typeface="微軟正黑體" panose="020B0604030504040204" pitchFamily="34" charset="-120"/>
                        </a:rPr>
                        <a:t>學生在課堂舉手的次數</a:t>
                      </a:r>
                      <a:endParaRPr lang="en-US" altLang="zh-TW" sz="1800" u="none" strike="noStrike" dirty="0">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6828107"/>
                  </a:ext>
                </a:extLst>
              </a:tr>
              <a:tr h="381286">
                <a:tc>
                  <a:txBody>
                    <a:bodyPr/>
                    <a:lstStyle/>
                    <a:p>
                      <a:pPr algn="ctr" fontAlgn="ctr"/>
                      <a:r>
                        <a:rPr lang="en-US" sz="1800" u="none" strike="noStrike" dirty="0">
                          <a:effectLst/>
                          <a:latin typeface="微軟正黑體" panose="020B0604030504040204" pitchFamily="34" charset="-120"/>
                          <a:ea typeface="微軟正黑體" panose="020B0604030504040204" pitchFamily="34" charset="-120"/>
                        </a:rPr>
                        <a:t>Visited Resources</a:t>
                      </a:r>
                      <a:endParaRPr 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800" b="0" dirty="0">
                          <a:solidFill>
                            <a:schemeClr val="tx1"/>
                          </a:solidFill>
                          <a:latin typeface="微軟正黑體" panose="020B0604030504040204" pitchFamily="34" charset="-120"/>
                          <a:ea typeface="微軟正黑體" panose="020B0604030504040204" pitchFamily="34" charset="-120"/>
                        </a:rPr>
                        <a:t>Integer</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dirty="0">
                          <a:effectLst/>
                          <a:latin typeface="微軟正黑體" panose="020B0604030504040204" pitchFamily="34" charset="-120"/>
                          <a:ea typeface="微軟正黑體" panose="020B0604030504040204" pitchFamily="34" charset="-120"/>
                        </a:rPr>
                        <a:t>0</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a:effectLst/>
                          <a:latin typeface="微軟正黑體" panose="020B0604030504040204" pitchFamily="34" charset="-120"/>
                          <a:ea typeface="微軟正黑體" panose="020B0604030504040204" pitchFamily="34" charset="-12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800" u="none" strike="noStrike" dirty="0">
                          <a:effectLst/>
                          <a:latin typeface="微軟正黑體" panose="020B0604030504040204" pitchFamily="34" charset="-120"/>
                          <a:ea typeface="微軟正黑體" panose="020B0604030504040204" pitchFamily="34" charset="-120"/>
                        </a:rPr>
                        <a:t>學生查看課堂內容的次數</a:t>
                      </a:r>
                      <a:endParaRPr lang="en-US" altLang="zh-TW" sz="1800" u="none" strike="noStrike" dirty="0">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515698"/>
                  </a:ext>
                </a:extLst>
              </a:tr>
              <a:tr h="381286">
                <a:tc>
                  <a:txBody>
                    <a:bodyPr/>
                    <a:lstStyle/>
                    <a:p>
                      <a:pPr algn="ctr" fontAlgn="ctr"/>
                      <a:r>
                        <a:rPr lang="en-US" sz="1800" u="none" strike="noStrike" dirty="0">
                          <a:effectLst/>
                          <a:latin typeface="微軟正黑體" panose="020B0604030504040204" pitchFamily="34" charset="-120"/>
                          <a:ea typeface="微軟正黑體" panose="020B0604030504040204" pitchFamily="34" charset="-120"/>
                        </a:rPr>
                        <a:t>Viewing Announcements</a:t>
                      </a:r>
                      <a:endParaRPr 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800" b="0" dirty="0">
                          <a:solidFill>
                            <a:schemeClr val="tx1"/>
                          </a:solidFill>
                          <a:latin typeface="微軟正黑體" panose="020B0604030504040204" pitchFamily="34" charset="-120"/>
                          <a:ea typeface="微軟正黑體" panose="020B0604030504040204" pitchFamily="34" charset="-120"/>
                        </a:rPr>
                        <a:t>Integer</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dirty="0">
                          <a:effectLst/>
                          <a:latin typeface="微軟正黑體" panose="020B0604030504040204" pitchFamily="34" charset="-120"/>
                          <a:ea typeface="微軟正黑體" panose="020B0604030504040204" pitchFamily="34" charset="-120"/>
                        </a:rPr>
                        <a:t>0</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a:effectLst/>
                          <a:latin typeface="微軟正黑體" panose="020B0604030504040204" pitchFamily="34" charset="-120"/>
                          <a:ea typeface="微軟正黑體" panose="020B0604030504040204" pitchFamily="34" charset="-12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800" u="none" strike="noStrike" dirty="0">
                          <a:effectLst/>
                          <a:latin typeface="微軟正黑體" panose="020B0604030504040204" pitchFamily="34" charset="-120"/>
                          <a:ea typeface="微軟正黑體" panose="020B0604030504040204" pitchFamily="34" charset="-120"/>
                        </a:rPr>
                        <a:t>學生查看新公告的次數</a:t>
                      </a:r>
                      <a:endParaRPr lang="en-US" altLang="zh-TW" sz="1800" u="none" strike="noStrike" dirty="0">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0515308"/>
                  </a:ext>
                </a:extLst>
              </a:tr>
              <a:tr h="381286">
                <a:tc>
                  <a:txBody>
                    <a:bodyPr/>
                    <a:lstStyle/>
                    <a:p>
                      <a:pPr algn="ctr" fontAlgn="ctr"/>
                      <a:r>
                        <a:rPr lang="en-US" sz="1800" u="none" strike="noStrike" dirty="0">
                          <a:effectLst/>
                          <a:latin typeface="微軟正黑體" panose="020B0604030504040204" pitchFamily="34" charset="-120"/>
                          <a:ea typeface="微軟正黑體" panose="020B0604030504040204" pitchFamily="34" charset="-120"/>
                        </a:rPr>
                        <a:t>Discussion Groups</a:t>
                      </a:r>
                      <a:endParaRPr 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dirty="0">
                          <a:effectLst/>
                          <a:latin typeface="微軟正黑體" panose="020B0604030504040204" pitchFamily="34" charset="-120"/>
                          <a:ea typeface="微軟正黑體" panose="020B0604030504040204" pitchFamily="34" charset="-120"/>
                        </a:rPr>
                        <a:t>Integer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dirty="0">
                          <a:effectLst/>
                          <a:latin typeface="微軟正黑體" panose="020B0604030504040204" pitchFamily="34" charset="-120"/>
                          <a:ea typeface="微軟正黑體" panose="020B0604030504040204" pitchFamily="34" charset="-120"/>
                        </a:rPr>
                        <a:t>0</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a:effectLst/>
                          <a:latin typeface="微軟正黑體" panose="020B0604030504040204" pitchFamily="34" charset="-120"/>
                          <a:ea typeface="微軟正黑體" panose="020B0604030504040204" pitchFamily="34" charset="-12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學生參加討論組的次數</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0464259"/>
                  </a:ext>
                </a:extLst>
              </a:tr>
              <a:tr h="814428">
                <a:tc>
                  <a:txBody>
                    <a:bodyPr/>
                    <a:lstStyle/>
                    <a:p>
                      <a:pPr algn="ctr" fontAlgn="ctr"/>
                      <a:r>
                        <a:rPr lang="en-US" sz="1800" u="none" strike="noStrike" dirty="0">
                          <a:effectLst/>
                          <a:latin typeface="微軟正黑體" panose="020B0604030504040204" pitchFamily="34" charset="-120"/>
                          <a:ea typeface="微軟正黑體" panose="020B0604030504040204" pitchFamily="34" charset="-120"/>
                        </a:rPr>
                        <a:t>Student Absence Days</a:t>
                      </a:r>
                      <a:endParaRPr 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Nominal</a:t>
                      </a:r>
                      <a:endPar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dirty="0">
                          <a:effectLst/>
                          <a:latin typeface="微軟正黑體" panose="020B0604030504040204" pitchFamily="34" charset="-120"/>
                          <a:ea typeface="微軟正黑體" panose="020B0604030504040204" pitchFamily="34" charset="-120"/>
                        </a:rPr>
                        <a:t>0</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a:effectLst/>
                          <a:latin typeface="微軟正黑體" panose="020B0604030504040204" pitchFamily="34" charset="-120"/>
                          <a:ea typeface="微軟正黑體" panose="020B0604030504040204" pitchFamily="34" charset="-120"/>
                        </a:rPr>
                        <a:t>above</a:t>
                      </a:r>
                      <a:r>
                        <a:rPr lang="zh-TW" altLang="en-US" sz="1800" u="none" strike="noStrike" dirty="0">
                          <a:effectLst/>
                          <a:latin typeface="微軟正黑體" panose="020B0604030504040204" pitchFamily="34" charset="-120"/>
                          <a:ea typeface="微軟正黑體" panose="020B0604030504040204" pitchFamily="34" charset="-120"/>
                        </a:rPr>
                        <a:t> </a:t>
                      </a:r>
                      <a:r>
                        <a:rPr lang="en-US" altLang="zh-TW" sz="1800" u="none" strike="noStrike" dirty="0">
                          <a:effectLst/>
                          <a:latin typeface="微軟正黑體" panose="020B0604030504040204" pitchFamily="34" charset="-120"/>
                          <a:ea typeface="微軟正黑體" panose="020B0604030504040204" pitchFamily="34" charset="-120"/>
                        </a:rPr>
                        <a:t>7</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a:effectLst/>
                          <a:latin typeface="微軟正黑體" panose="020B0604030504040204" pitchFamily="34" charset="-120"/>
                          <a:ea typeface="微軟正黑體" panose="020B0604030504040204" pitchFamily="34" charset="-120"/>
                        </a:rPr>
                        <a:t>1</a:t>
                      </a:r>
                      <a:r>
                        <a:rPr lang="zh-TW" altLang="en-US" sz="1800" u="none" strike="noStrike" dirty="0">
                          <a:effectLst/>
                          <a:latin typeface="微軟正黑體" panose="020B0604030504040204" pitchFamily="34" charset="-120"/>
                          <a:ea typeface="微軟正黑體" panose="020B0604030504040204" pitchFamily="34" charset="-120"/>
                        </a:rPr>
                        <a:t>－</a:t>
                      </a:r>
                      <a:r>
                        <a:rPr lang="en-US" altLang="zh-TW" sz="1800" u="none" strike="noStrike" dirty="0">
                          <a:effectLst/>
                          <a:latin typeface="微軟正黑體" panose="020B0604030504040204" pitchFamily="34" charset="-120"/>
                          <a:ea typeface="微軟正黑體" panose="020B0604030504040204" pitchFamily="34" charset="-120"/>
                        </a:rPr>
                        <a:t>under</a:t>
                      </a:r>
                      <a:r>
                        <a:rPr lang="zh-TW" altLang="en-US" sz="1800" u="none" strike="noStrike" dirty="0">
                          <a:effectLst/>
                          <a:latin typeface="微軟正黑體" panose="020B0604030504040204" pitchFamily="34" charset="-120"/>
                          <a:ea typeface="微軟正黑體" panose="020B0604030504040204" pitchFamily="34" charset="-120"/>
                        </a:rPr>
                        <a:t> </a:t>
                      </a:r>
                      <a:r>
                        <a:rPr lang="en-US" altLang="zh-TW" sz="1800" u="none" strike="noStrike" dirty="0">
                          <a:effectLst/>
                          <a:latin typeface="微軟正黑體" panose="020B0604030504040204" pitchFamily="34" charset="-120"/>
                          <a:ea typeface="微軟正黑體" panose="020B0604030504040204" pitchFamily="34" charset="-120"/>
                        </a:rPr>
                        <a:t>7</a:t>
                      </a:r>
                      <a:endPar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學生缺勤天數</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6639345"/>
                  </a:ext>
                </a:extLst>
              </a:tr>
            </a:tbl>
          </a:graphicData>
        </a:graphic>
      </p:graphicFrame>
    </p:spTree>
    <p:extLst>
      <p:ext uri="{BB962C8B-B14F-4D97-AF65-F5344CB8AC3E}">
        <p14:creationId xmlns:p14="http://schemas.microsoft.com/office/powerpoint/2010/main" val="3436481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3EF447-FB0E-4D3F-AA1D-198B9F0A7B7F}"/>
              </a:ext>
            </a:extLst>
          </p:cNvPr>
          <p:cNvSpPr>
            <a:spLocks noGrp="1"/>
          </p:cNvSpPr>
          <p:nvPr>
            <p:ph type="title"/>
          </p:nvPr>
        </p:nvSpPr>
        <p:spPr/>
        <p:txBody>
          <a:bodyPr/>
          <a:lstStyle/>
          <a:p>
            <a:r>
              <a:rPr lang="zh-TW" altLang="en-US" dirty="0"/>
              <a:t>資料集介紹</a:t>
            </a:r>
          </a:p>
        </p:txBody>
      </p:sp>
      <p:sp>
        <p:nvSpPr>
          <p:cNvPr id="3" name="內容版面配置區 2">
            <a:extLst>
              <a:ext uri="{FF2B5EF4-FFF2-40B4-BE49-F238E27FC236}">
                <a16:creationId xmlns:a16="http://schemas.microsoft.com/office/drawing/2014/main" id="{5DF81EBF-BD35-48BA-9120-86682783ADFE}"/>
              </a:ext>
            </a:extLst>
          </p:cNvPr>
          <p:cNvSpPr>
            <a:spLocks noGrp="1"/>
          </p:cNvSpPr>
          <p:nvPr>
            <p:ph idx="1"/>
          </p:nvPr>
        </p:nvSpPr>
        <p:spPr/>
        <p:txBody>
          <a:bodyPr/>
          <a:lstStyle/>
          <a:p>
            <a:r>
              <a:rPr lang="en-US" altLang="zh-TW" dirty="0"/>
              <a:t>The students are classified into three numerical intervals based on their total grade/mark:</a:t>
            </a:r>
          </a:p>
          <a:p>
            <a:pPr marL="468000"/>
            <a:r>
              <a:rPr lang="en-US" altLang="zh-TW" dirty="0"/>
              <a:t>0 : interval includes values from 0 to 69</a:t>
            </a:r>
          </a:p>
          <a:p>
            <a:pPr marL="468000"/>
            <a:r>
              <a:rPr lang="en-US" altLang="zh-TW" dirty="0"/>
              <a:t>1 : interval includes values from 70 to 89</a:t>
            </a:r>
          </a:p>
          <a:p>
            <a:pPr marL="468000"/>
            <a:r>
              <a:rPr lang="en-US" altLang="zh-TW" dirty="0"/>
              <a:t>2 : interval includes values from 90 to 100</a:t>
            </a:r>
          </a:p>
          <a:p>
            <a:endParaRPr lang="zh-TW" altLang="en-US" dirty="0"/>
          </a:p>
        </p:txBody>
      </p:sp>
    </p:spTree>
    <p:extLst>
      <p:ext uri="{BB962C8B-B14F-4D97-AF65-F5344CB8AC3E}">
        <p14:creationId xmlns:p14="http://schemas.microsoft.com/office/powerpoint/2010/main" val="39437225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091D0-930E-45A2-9A1D-9CFD47189AB1}"/>
              </a:ext>
            </a:extLst>
          </p:cNvPr>
          <p:cNvSpPr>
            <a:spLocks noGrp="1"/>
          </p:cNvSpPr>
          <p:nvPr>
            <p:ph type="title"/>
          </p:nvPr>
        </p:nvSpPr>
        <p:spPr/>
        <p:txBody>
          <a:bodyPr/>
          <a:lstStyle/>
          <a:p>
            <a:r>
              <a:rPr lang="en-US" altLang="zh-TW" dirty="0"/>
              <a:t>K-Means</a:t>
            </a:r>
            <a:r>
              <a:rPr lang="zh-TW" altLang="zh-TW" dirty="0"/>
              <a:t>流程</a:t>
            </a:r>
            <a:endParaRPr lang="zh-TW" altLang="en-US" dirty="0"/>
          </a:p>
        </p:txBody>
      </p:sp>
      <p:grpSp>
        <p:nvGrpSpPr>
          <p:cNvPr id="3" name="群組 2">
            <a:extLst>
              <a:ext uri="{FF2B5EF4-FFF2-40B4-BE49-F238E27FC236}">
                <a16:creationId xmlns:a16="http://schemas.microsoft.com/office/drawing/2014/main" id="{1EFCC5DD-8F53-478C-9310-E6408A41EB01}"/>
              </a:ext>
            </a:extLst>
          </p:cNvPr>
          <p:cNvGrpSpPr/>
          <p:nvPr/>
        </p:nvGrpSpPr>
        <p:grpSpPr>
          <a:xfrm>
            <a:off x="796649" y="1616260"/>
            <a:ext cx="10598701" cy="3811643"/>
            <a:chOff x="838199" y="1616260"/>
            <a:chExt cx="10598701" cy="3811643"/>
          </a:xfrm>
        </p:grpSpPr>
        <p:sp>
          <p:nvSpPr>
            <p:cNvPr id="4" name="Google Shape;119;p5">
              <a:extLst>
                <a:ext uri="{FF2B5EF4-FFF2-40B4-BE49-F238E27FC236}">
                  <a16:creationId xmlns:a16="http://schemas.microsoft.com/office/drawing/2014/main" id="{7F6BD456-3C8F-4152-A30C-C47927F4F03D}"/>
                </a:ext>
              </a:extLst>
            </p:cNvPr>
            <p:cNvSpPr/>
            <p:nvPr/>
          </p:nvSpPr>
          <p:spPr>
            <a:xfrm>
              <a:off x="838199" y="1616260"/>
              <a:ext cx="2412000" cy="1457400"/>
            </a:xfrm>
            <a:prstGeom prst="roundRect">
              <a:avLst>
                <a:gd name="adj" fmla="val 16667"/>
              </a:avLst>
            </a:prstGeom>
            <a:solidFill>
              <a:srgbClr val="F3E6E0"/>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Microsoft JhengHei"/>
                <a:buNone/>
              </a:pPr>
              <a:r>
                <a:rPr lang="zh-TW" sz="2800" dirty="0">
                  <a:solidFill>
                    <a:schemeClr val="dk1"/>
                  </a:solidFill>
                  <a:latin typeface="Microsoft JhengHei"/>
                  <a:ea typeface="Microsoft JhengHei"/>
                  <a:cs typeface="Microsoft JhengHei"/>
                  <a:sym typeface="Microsoft JhengHei"/>
                </a:rPr>
                <a:t>資料匯入</a:t>
              </a:r>
              <a:r>
                <a:rPr lang="zh-TW" altLang="en-US" sz="2800" dirty="0">
                  <a:solidFill>
                    <a:schemeClr val="dk1"/>
                  </a:solidFill>
                  <a:latin typeface="Microsoft JhengHei"/>
                  <a:ea typeface="Microsoft JhengHei"/>
                  <a:cs typeface="Microsoft JhengHei"/>
                  <a:sym typeface="Microsoft JhengHei"/>
                </a:rPr>
                <a:t>並</a:t>
              </a:r>
              <a:endParaRPr lang="en-US" altLang="zh-TW" sz="2800" dirty="0">
                <a:solidFill>
                  <a:schemeClr val="dk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chemeClr val="dk1"/>
                </a:buClr>
                <a:buSzPts val="2800"/>
                <a:buFont typeface="Microsoft JhengHei"/>
                <a:buNone/>
              </a:pPr>
              <a:r>
                <a:rPr lang="zh-TW" altLang="en-US" sz="2800" dirty="0">
                  <a:solidFill>
                    <a:schemeClr val="dk1"/>
                  </a:solidFill>
                  <a:latin typeface="Microsoft JhengHei"/>
                  <a:ea typeface="Microsoft JhengHei"/>
                  <a:cs typeface="Microsoft JhengHei"/>
                  <a:sym typeface="Microsoft JhengHei"/>
                </a:rPr>
                <a:t>連接</a:t>
              </a:r>
              <a:r>
                <a:rPr lang="en-US" altLang="zh-TW" sz="2800" dirty="0">
                  <a:solidFill>
                    <a:schemeClr val="dk1"/>
                  </a:solidFill>
                  <a:latin typeface="Microsoft JhengHei"/>
                  <a:ea typeface="Microsoft JhengHei"/>
                  <a:cs typeface="Microsoft JhengHei"/>
                  <a:sym typeface="Microsoft JhengHei"/>
                </a:rPr>
                <a:t>Multiply</a:t>
              </a:r>
              <a:endParaRPr sz="2800" dirty="0">
                <a:solidFill>
                  <a:schemeClr val="dk1"/>
                </a:solidFill>
                <a:latin typeface="Microsoft JhengHei"/>
                <a:ea typeface="Microsoft JhengHei"/>
                <a:cs typeface="Microsoft JhengHei"/>
                <a:sym typeface="Microsoft JhengHei"/>
              </a:endParaRPr>
            </a:p>
          </p:txBody>
        </p:sp>
        <p:sp>
          <p:nvSpPr>
            <p:cNvPr id="5" name="Google Shape;120;p5">
              <a:extLst>
                <a:ext uri="{FF2B5EF4-FFF2-40B4-BE49-F238E27FC236}">
                  <a16:creationId xmlns:a16="http://schemas.microsoft.com/office/drawing/2014/main" id="{7DC253F3-40DA-41CB-A3A4-8E8C9CD16C09}"/>
                </a:ext>
              </a:extLst>
            </p:cNvPr>
            <p:cNvSpPr/>
            <p:nvPr/>
          </p:nvSpPr>
          <p:spPr>
            <a:xfrm>
              <a:off x="4931550" y="1616260"/>
              <a:ext cx="2412000" cy="1457400"/>
            </a:xfrm>
            <a:prstGeom prst="roundRect">
              <a:avLst>
                <a:gd name="adj" fmla="val 16667"/>
              </a:avLst>
            </a:prstGeom>
            <a:solidFill>
              <a:srgbClr val="F9F4F0"/>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Microsoft JhengHei"/>
                <a:buNone/>
              </a:pPr>
              <a:r>
                <a:rPr lang="zh-TW" altLang="en-US" sz="2800" dirty="0">
                  <a:solidFill>
                    <a:schemeClr val="dk1"/>
                  </a:solidFill>
                  <a:latin typeface="Microsoft JhengHei"/>
                  <a:ea typeface="Microsoft JhengHei"/>
                  <a:cs typeface="Microsoft JhengHei"/>
                  <a:sym typeface="Microsoft JhengHei"/>
                </a:rPr>
                <a:t>選擇想要</a:t>
              </a:r>
            </a:p>
            <a:p>
              <a:pPr marL="0" marR="0" lvl="0" indent="0" algn="ctr" rtl="0">
                <a:lnSpc>
                  <a:spcPct val="100000"/>
                </a:lnSpc>
                <a:spcBef>
                  <a:spcPts val="0"/>
                </a:spcBef>
                <a:spcAft>
                  <a:spcPts val="0"/>
                </a:spcAft>
                <a:buClr>
                  <a:schemeClr val="dk1"/>
                </a:buClr>
                <a:buSzPts val="2800"/>
                <a:buFont typeface="Microsoft JhengHei"/>
                <a:buNone/>
              </a:pPr>
              <a:r>
                <a:rPr lang="zh-TW" altLang="en-US" sz="2800" dirty="0">
                  <a:solidFill>
                    <a:schemeClr val="dk1"/>
                  </a:solidFill>
                  <a:latin typeface="Microsoft JhengHei"/>
                  <a:ea typeface="Microsoft JhengHei"/>
                  <a:cs typeface="Microsoft JhengHei"/>
                  <a:sym typeface="Microsoft JhengHei"/>
                </a:rPr>
                <a:t>分析的欄位</a:t>
              </a:r>
            </a:p>
          </p:txBody>
        </p:sp>
        <p:sp>
          <p:nvSpPr>
            <p:cNvPr id="6" name="Google Shape;121;p5">
              <a:extLst>
                <a:ext uri="{FF2B5EF4-FFF2-40B4-BE49-F238E27FC236}">
                  <a16:creationId xmlns:a16="http://schemas.microsoft.com/office/drawing/2014/main" id="{825ABFE1-B558-4BE1-909D-776B3B1B5C03}"/>
                </a:ext>
              </a:extLst>
            </p:cNvPr>
            <p:cNvSpPr/>
            <p:nvPr/>
          </p:nvSpPr>
          <p:spPr>
            <a:xfrm>
              <a:off x="9024900" y="1616260"/>
              <a:ext cx="2412000" cy="1457400"/>
            </a:xfrm>
            <a:prstGeom prst="roundRect">
              <a:avLst>
                <a:gd name="adj" fmla="val 16667"/>
              </a:avLst>
            </a:prstGeom>
            <a:solidFill>
              <a:srgbClr val="F3E6E0"/>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Microsoft JhengHei"/>
                <a:buNone/>
              </a:pPr>
              <a:r>
                <a:rPr lang="en-US" altLang="zh-TW" sz="2800" dirty="0">
                  <a:solidFill>
                    <a:schemeClr val="dk1"/>
                  </a:solidFill>
                  <a:latin typeface="Microsoft JhengHei"/>
                  <a:ea typeface="Microsoft JhengHei"/>
                  <a:cs typeface="Microsoft JhengHei"/>
                  <a:sym typeface="Microsoft JhengHei"/>
                </a:rPr>
                <a:t>K-Means</a:t>
              </a:r>
              <a:endParaRPr sz="2800" dirty="0">
                <a:solidFill>
                  <a:schemeClr val="dk1"/>
                </a:solidFill>
                <a:latin typeface="Microsoft JhengHei"/>
                <a:ea typeface="Microsoft JhengHei"/>
                <a:cs typeface="Microsoft JhengHei"/>
                <a:sym typeface="Microsoft JhengHei"/>
              </a:endParaRPr>
            </a:p>
          </p:txBody>
        </p:sp>
        <p:sp>
          <p:nvSpPr>
            <p:cNvPr id="7" name="Google Shape;122;p5">
              <a:extLst>
                <a:ext uri="{FF2B5EF4-FFF2-40B4-BE49-F238E27FC236}">
                  <a16:creationId xmlns:a16="http://schemas.microsoft.com/office/drawing/2014/main" id="{6D869476-9644-429B-B0C3-361E69D216AB}"/>
                </a:ext>
              </a:extLst>
            </p:cNvPr>
            <p:cNvSpPr/>
            <p:nvPr/>
          </p:nvSpPr>
          <p:spPr>
            <a:xfrm>
              <a:off x="838200" y="3970503"/>
              <a:ext cx="2412000" cy="1457400"/>
            </a:xfrm>
            <a:prstGeom prst="roundRect">
              <a:avLst>
                <a:gd name="adj" fmla="val 16667"/>
              </a:avLst>
            </a:prstGeom>
            <a:solidFill>
              <a:srgbClr val="F9F4F0"/>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Microsoft JhengHei"/>
                <a:buNone/>
              </a:pPr>
              <a:r>
                <a:rPr lang="en-US" altLang="zh-TW" sz="2800" dirty="0">
                  <a:solidFill>
                    <a:schemeClr val="dk1"/>
                  </a:solidFill>
                  <a:latin typeface="Microsoft JhengHei"/>
                  <a:ea typeface="Microsoft JhengHei"/>
                  <a:cs typeface="Microsoft JhengHei"/>
                  <a:sym typeface="Microsoft JhengHei"/>
                </a:rPr>
                <a:t>Multiply</a:t>
              </a:r>
            </a:p>
            <a:p>
              <a:pPr marL="0" marR="0" lvl="0" indent="0" algn="ctr" rtl="0">
                <a:lnSpc>
                  <a:spcPct val="100000"/>
                </a:lnSpc>
                <a:spcBef>
                  <a:spcPts val="0"/>
                </a:spcBef>
                <a:spcAft>
                  <a:spcPts val="0"/>
                </a:spcAft>
                <a:buClr>
                  <a:schemeClr val="dk1"/>
                </a:buClr>
                <a:buSzPts val="2800"/>
                <a:buFont typeface="Microsoft JhengHei"/>
                <a:buNone/>
              </a:pPr>
              <a:r>
                <a:rPr lang="zh-TW" altLang="en-US" sz="2800" dirty="0">
                  <a:solidFill>
                    <a:schemeClr val="dk1"/>
                  </a:solidFill>
                  <a:latin typeface="Microsoft JhengHei"/>
                  <a:ea typeface="Microsoft JhengHei"/>
                  <a:cs typeface="Microsoft JhengHei"/>
                  <a:sym typeface="Microsoft JhengHei"/>
                </a:rPr>
                <a:t>選擇欄位</a:t>
              </a:r>
            </a:p>
          </p:txBody>
        </p:sp>
        <p:sp>
          <p:nvSpPr>
            <p:cNvPr id="8" name="Google Shape;123;p5">
              <a:extLst>
                <a:ext uri="{FF2B5EF4-FFF2-40B4-BE49-F238E27FC236}">
                  <a16:creationId xmlns:a16="http://schemas.microsoft.com/office/drawing/2014/main" id="{F1307C13-16FF-4648-A49C-BA6A0C931180}"/>
                </a:ext>
              </a:extLst>
            </p:cNvPr>
            <p:cNvSpPr/>
            <p:nvPr/>
          </p:nvSpPr>
          <p:spPr>
            <a:xfrm>
              <a:off x="4931550" y="3970503"/>
              <a:ext cx="2412000" cy="1457400"/>
            </a:xfrm>
            <a:prstGeom prst="roundRect">
              <a:avLst>
                <a:gd name="adj" fmla="val 16667"/>
              </a:avLst>
            </a:prstGeom>
            <a:solidFill>
              <a:srgbClr val="F3E6E0"/>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Clr>
                  <a:schemeClr val="dk1"/>
                </a:buClr>
                <a:buSzPts val="2800"/>
              </a:pPr>
              <a:r>
                <a:rPr lang="zh-TW" altLang="en-US" sz="2800" dirty="0">
                  <a:solidFill>
                    <a:schemeClr val="dk1"/>
                  </a:solidFill>
                  <a:latin typeface="Microsoft JhengHei"/>
                  <a:ea typeface="Microsoft JhengHei"/>
                  <a:cs typeface="Microsoft JhengHei"/>
                  <a:sym typeface="Microsoft JhengHei"/>
                </a:rPr>
                <a:t>將答案欄位與</a:t>
              </a:r>
              <a:r>
                <a:rPr lang="en-US" altLang="zh-TW" sz="2400" dirty="0">
                  <a:solidFill>
                    <a:schemeClr val="dk1"/>
                  </a:solidFill>
                  <a:latin typeface="Microsoft JhengHei"/>
                  <a:ea typeface="Microsoft JhengHei"/>
                  <a:cs typeface="Microsoft JhengHei"/>
                  <a:sym typeface="Microsoft JhengHei"/>
                </a:rPr>
                <a:t>Cluster</a:t>
              </a:r>
              <a:r>
                <a:rPr lang="zh-TW" altLang="en-US" sz="2400" dirty="0">
                  <a:solidFill>
                    <a:schemeClr val="dk1"/>
                  </a:solidFill>
                  <a:latin typeface="Microsoft JhengHei"/>
                  <a:ea typeface="Microsoft JhengHei"/>
                  <a:cs typeface="Microsoft JhengHei"/>
                  <a:sym typeface="Microsoft JhengHei"/>
                </a:rPr>
                <a:t> </a:t>
              </a:r>
              <a:r>
                <a:rPr lang="en-US" altLang="zh-TW" sz="2400" dirty="0">
                  <a:solidFill>
                    <a:schemeClr val="dk1"/>
                  </a:solidFill>
                  <a:latin typeface="Microsoft JhengHei"/>
                  <a:ea typeface="Microsoft JhengHei"/>
                  <a:cs typeface="Microsoft JhengHei"/>
                  <a:sym typeface="Microsoft JhengHei"/>
                </a:rPr>
                <a:t>join</a:t>
              </a:r>
              <a:endParaRPr sz="2800" dirty="0">
                <a:solidFill>
                  <a:schemeClr val="dk1"/>
                </a:solidFill>
                <a:latin typeface="Microsoft JhengHei"/>
                <a:ea typeface="Microsoft JhengHei"/>
                <a:cs typeface="Microsoft JhengHei"/>
                <a:sym typeface="Microsoft JhengHei"/>
              </a:endParaRPr>
            </a:p>
          </p:txBody>
        </p:sp>
        <p:sp>
          <p:nvSpPr>
            <p:cNvPr id="9" name="Google Shape;124;p5">
              <a:extLst>
                <a:ext uri="{FF2B5EF4-FFF2-40B4-BE49-F238E27FC236}">
                  <a16:creationId xmlns:a16="http://schemas.microsoft.com/office/drawing/2014/main" id="{27C31DC5-D5AF-4946-A382-6B72C176824F}"/>
                </a:ext>
              </a:extLst>
            </p:cNvPr>
            <p:cNvSpPr/>
            <p:nvPr/>
          </p:nvSpPr>
          <p:spPr>
            <a:xfrm>
              <a:off x="9024900" y="3970503"/>
              <a:ext cx="2412000" cy="1457400"/>
            </a:xfrm>
            <a:prstGeom prst="roundRect">
              <a:avLst>
                <a:gd name="adj" fmla="val 16667"/>
              </a:avLst>
            </a:prstGeom>
            <a:solidFill>
              <a:srgbClr val="F9F4F0"/>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Microsoft JhengHei"/>
                <a:buNone/>
              </a:pPr>
              <a:r>
                <a:rPr lang="zh-TW" sz="2800" dirty="0">
                  <a:solidFill>
                    <a:schemeClr val="dk1"/>
                  </a:solidFill>
                  <a:latin typeface="Microsoft JhengHei"/>
                  <a:ea typeface="Microsoft JhengHei"/>
                  <a:cs typeface="Microsoft JhengHei"/>
                  <a:sym typeface="Microsoft JhengHei"/>
                </a:rPr>
                <a:t>    </a:t>
              </a:r>
              <a:endParaRPr sz="2800" dirty="0">
                <a:solidFill>
                  <a:schemeClr val="dk1"/>
                </a:solidFill>
                <a:latin typeface="Microsoft JhengHei"/>
                <a:ea typeface="Microsoft JhengHei"/>
                <a:cs typeface="Microsoft JhengHei"/>
                <a:sym typeface="Microsoft JhengHei"/>
              </a:endParaRPr>
            </a:p>
            <a:p>
              <a:pPr marL="0" marR="0" lvl="0" indent="0" algn="ctr" rtl="0">
                <a:spcBef>
                  <a:spcPts val="0"/>
                </a:spcBef>
                <a:spcAft>
                  <a:spcPts val="0"/>
                </a:spcAft>
                <a:buClr>
                  <a:schemeClr val="dk1"/>
                </a:buClr>
                <a:buSzPts val="1100"/>
                <a:buFont typeface="Arial"/>
                <a:buNone/>
              </a:pPr>
              <a:r>
                <a:rPr lang="en-US" altLang="zh-TW" sz="2800" dirty="0">
                  <a:solidFill>
                    <a:schemeClr val="dk1"/>
                  </a:solidFill>
                  <a:latin typeface="Microsoft JhengHei"/>
                  <a:ea typeface="Microsoft JhengHei"/>
                  <a:cs typeface="Microsoft JhengHei"/>
                  <a:sym typeface="Microsoft JhengHei"/>
                </a:rPr>
                <a:t>Create</a:t>
              </a:r>
              <a:r>
                <a:rPr lang="zh-TW" altLang="en-US" sz="2800" dirty="0">
                  <a:solidFill>
                    <a:schemeClr val="dk1"/>
                  </a:solidFill>
                  <a:latin typeface="Microsoft JhengHei"/>
                  <a:ea typeface="Microsoft JhengHei"/>
                  <a:cs typeface="Microsoft JhengHei"/>
                  <a:sym typeface="Microsoft JhengHei"/>
                </a:rPr>
                <a:t>　</a:t>
              </a:r>
              <a:r>
                <a:rPr lang="en-US" altLang="zh-TW" sz="2800" dirty="0">
                  <a:solidFill>
                    <a:schemeClr val="dk1"/>
                  </a:solidFill>
                  <a:latin typeface="Microsoft JhengHei"/>
                  <a:ea typeface="Microsoft JhengHei"/>
                  <a:cs typeface="Microsoft JhengHei"/>
                  <a:sym typeface="Microsoft JhengHei"/>
                </a:rPr>
                <a:t>Cluster</a:t>
              </a:r>
              <a:r>
                <a:rPr lang="zh-TW" altLang="en-US" sz="2800" dirty="0">
                  <a:solidFill>
                    <a:schemeClr val="dk1"/>
                  </a:solidFill>
                  <a:latin typeface="Microsoft JhengHei"/>
                  <a:ea typeface="Microsoft JhengHei"/>
                  <a:cs typeface="Microsoft JhengHei"/>
                  <a:sym typeface="Microsoft JhengHei"/>
                </a:rPr>
                <a:t>　</a:t>
              </a:r>
              <a:r>
                <a:rPr lang="en-US" altLang="zh-TW" sz="2800" dirty="0">
                  <a:solidFill>
                    <a:schemeClr val="dk1"/>
                  </a:solidFill>
                  <a:latin typeface="Microsoft JhengHei"/>
                  <a:ea typeface="Microsoft JhengHei"/>
                  <a:cs typeface="Microsoft JhengHei"/>
                  <a:sym typeface="Microsoft JhengHei"/>
                </a:rPr>
                <a:t>Rules</a:t>
              </a:r>
              <a:endParaRPr lang="en-US" sz="2800"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2800"/>
                <a:buFont typeface="Calibri"/>
                <a:buNone/>
              </a:pPr>
              <a:endParaRPr sz="2800" dirty="0">
                <a:solidFill>
                  <a:schemeClr val="dk1"/>
                </a:solidFill>
                <a:latin typeface="Microsoft JhengHei"/>
                <a:ea typeface="Microsoft JhengHei"/>
                <a:cs typeface="Microsoft JhengHei"/>
                <a:sym typeface="Microsoft JhengHei"/>
              </a:endParaRPr>
            </a:p>
          </p:txBody>
        </p:sp>
        <p:sp>
          <p:nvSpPr>
            <p:cNvPr id="10" name="Google Shape;125;p5">
              <a:extLst>
                <a:ext uri="{FF2B5EF4-FFF2-40B4-BE49-F238E27FC236}">
                  <a16:creationId xmlns:a16="http://schemas.microsoft.com/office/drawing/2014/main" id="{54DA0E4B-8DA7-42DC-8111-1AC61E7940F6}"/>
                </a:ext>
              </a:extLst>
            </p:cNvPr>
            <p:cNvSpPr/>
            <p:nvPr/>
          </p:nvSpPr>
          <p:spPr>
            <a:xfrm>
              <a:off x="3601155" y="2311564"/>
              <a:ext cx="937784" cy="193281"/>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126;p5">
              <a:extLst>
                <a:ext uri="{FF2B5EF4-FFF2-40B4-BE49-F238E27FC236}">
                  <a16:creationId xmlns:a16="http://schemas.microsoft.com/office/drawing/2014/main" id="{7D317D93-4244-4DEB-9018-DC1DD3F88D32}"/>
                </a:ext>
              </a:extLst>
            </p:cNvPr>
            <p:cNvSpPr/>
            <p:nvPr/>
          </p:nvSpPr>
          <p:spPr>
            <a:xfrm>
              <a:off x="7673783" y="2248319"/>
              <a:ext cx="937784" cy="193281"/>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127;p5">
              <a:extLst>
                <a:ext uri="{FF2B5EF4-FFF2-40B4-BE49-F238E27FC236}">
                  <a16:creationId xmlns:a16="http://schemas.microsoft.com/office/drawing/2014/main" id="{BFB66C6B-63BB-4462-93D3-9C87EF14716A}"/>
                </a:ext>
              </a:extLst>
            </p:cNvPr>
            <p:cNvSpPr/>
            <p:nvPr/>
          </p:nvSpPr>
          <p:spPr>
            <a:xfrm>
              <a:off x="3601155" y="4602562"/>
              <a:ext cx="937784" cy="193281"/>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128;p5">
              <a:extLst>
                <a:ext uri="{FF2B5EF4-FFF2-40B4-BE49-F238E27FC236}">
                  <a16:creationId xmlns:a16="http://schemas.microsoft.com/office/drawing/2014/main" id="{79087DE6-54B8-4247-B299-7382C545A625}"/>
                </a:ext>
              </a:extLst>
            </p:cNvPr>
            <p:cNvSpPr/>
            <p:nvPr/>
          </p:nvSpPr>
          <p:spPr>
            <a:xfrm>
              <a:off x="7673783" y="4602562"/>
              <a:ext cx="937784" cy="193281"/>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 name="Google Shape;129;p5">
              <a:extLst>
                <a:ext uri="{FF2B5EF4-FFF2-40B4-BE49-F238E27FC236}">
                  <a16:creationId xmlns:a16="http://schemas.microsoft.com/office/drawing/2014/main" id="{DD84364C-1C3F-473B-8BEF-0343AFD85741}"/>
                </a:ext>
              </a:extLst>
            </p:cNvPr>
            <p:cNvGrpSpPr/>
            <p:nvPr/>
          </p:nvGrpSpPr>
          <p:grpSpPr>
            <a:xfrm>
              <a:off x="1881173" y="3210672"/>
              <a:ext cx="8359730" cy="650684"/>
              <a:chOff x="1881173" y="3406611"/>
              <a:chExt cx="8359730" cy="650684"/>
            </a:xfrm>
          </p:grpSpPr>
          <p:sp>
            <p:nvSpPr>
              <p:cNvPr id="15" name="Google Shape;130;p5">
                <a:extLst>
                  <a:ext uri="{FF2B5EF4-FFF2-40B4-BE49-F238E27FC236}">
                    <a16:creationId xmlns:a16="http://schemas.microsoft.com/office/drawing/2014/main" id="{0122D24B-C021-4C3C-AC7B-635A5EDB6A21}"/>
                  </a:ext>
                </a:extLst>
              </p:cNvPr>
              <p:cNvSpPr/>
              <p:nvPr/>
            </p:nvSpPr>
            <p:spPr>
              <a:xfrm rot="5400000">
                <a:off x="1765252" y="3756680"/>
                <a:ext cx="416536" cy="184694"/>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131;p5">
                <a:extLst>
                  <a:ext uri="{FF2B5EF4-FFF2-40B4-BE49-F238E27FC236}">
                    <a16:creationId xmlns:a16="http://schemas.microsoft.com/office/drawing/2014/main" id="{7CE201B1-0ABF-4684-9538-C2374972D627}"/>
                  </a:ext>
                </a:extLst>
              </p:cNvPr>
              <p:cNvSpPr/>
              <p:nvPr/>
            </p:nvSpPr>
            <p:spPr>
              <a:xfrm rot="10800000">
                <a:off x="2005806" y="3640758"/>
                <a:ext cx="8148320" cy="103105"/>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132;p5">
                <a:extLst>
                  <a:ext uri="{FF2B5EF4-FFF2-40B4-BE49-F238E27FC236}">
                    <a16:creationId xmlns:a16="http://schemas.microsoft.com/office/drawing/2014/main" id="{D4BF44ED-A423-4746-AA13-6475CCC81941}"/>
                  </a:ext>
                </a:extLst>
              </p:cNvPr>
              <p:cNvSpPr/>
              <p:nvPr/>
            </p:nvSpPr>
            <p:spPr>
              <a:xfrm rot="-5400000">
                <a:off x="10020724" y="3523683"/>
                <a:ext cx="337252" cy="1031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8" name="Google Shape;133;p5">
            <a:extLst>
              <a:ext uri="{FF2B5EF4-FFF2-40B4-BE49-F238E27FC236}">
                <a16:creationId xmlns:a16="http://schemas.microsoft.com/office/drawing/2014/main" id="{3473140A-E473-4217-AE71-6FD88DE933D6}"/>
              </a:ext>
            </a:extLst>
          </p:cNvPr>
          <p:cNvSpPr/>
          <p:nvPr/>
        </p:nvSpPr>
        <p:spPr>
          <a:xfrm>
            <a:off x="915367" y="6131465"/>
            <a:ext cx="937784" cy="193281"/>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34;p5">
            <a:extLst>
              <a:ext uri="{FF2B5EF4-FFF2-40B4-BE49-F238E27FC236}">
                <a16:creationId xmlns:a16="http://schemas.microsoft.com/office/drawing/2014/main" id="{B78AF438-2DF9-4EEC-A029-05E699517ACA}"/>
              </a:ext>
            </a:extLst>
          </p:cNvPr>
          <p:cNvSpPr txBox="1"/>
          <p:nvPr/>
        </p:nvSpPr>
        <p:spPr>
          <a:xfrm>
            <a:off x="1384259" y="5920305"/>
            <a:ext cx="30000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2800"/>
              <a:buFont typeface="Microsoft JhengHei"/>
              <a:buNone/>
            </a:pPr>
            <a:r>
              <a:rPr lang="zh-TW" sz="2800">
                <a:solidFill>
                  <a:schemeClr val="dk1"/>
                </a:solidFill>
                <a:latin typeface="Microsoft JhengHei"/>
                <a:ea typeface="Microsoft JhengHei"/>
                <a:cs typeface="Microsoft JhengHei"/>
                <a:sym typeface="Microsoft JhengHei"/>
              </a:rPr>
              <a:t>RUN執行</a:t>
            </a:r>
            <a:endParaRPr sz="1800">
              <a:solidFill>
                <a:schemeClr val="dk1"/>
              </a:solidFill>
              <a:latin typeface="Microsoft JhengHei"/>
              <a:ea typeface="Microsoft JhengHei"/>
              <a:cs typeface="Microsoft JhengHei"/>
              <a:sym typeface="Microsoft JhengHei"/>
            </a:endParaRPr>
          </a:p>
        </p:txBody>
      </p:sp>
      <p:pic>
        <p:nvPicPr>
          <p:cNvPr id="20" name="Google Shape;135;p5">
            <a:extLst>
              <a:ext uri="{FF2B5EF4-FFF2-40B4-BE49-F238E27FC236}">
                <a16:creationId xmlns:a16="http://schemas.microsoft.com/office/drawing/2014/main" id="{EAA9737C-39FF-4704-8CD9-502173215A32}"/>
              </a:ext>
            </a:extLst>
          </p:cNvPr>
          <p:cNvPicPr preferRelativeResize="0"/>
          <p:nvPr/>
        </p:nvPicPr>
        <p:blipFill rotWithShape="1">
          <a:blip r:embed="rId3">
            <a:alphaModFix/>
          </a:blip>
          <a:srcRect/>
          <a:stretch/>
        </p:blipFill>
        <p:spPr>
          <a:xfrm>
            <a:off x="3817634" y="6077182"/>
            <a:ext cx="504825" cy="371475"/>
          </a:xfrm>
          <a:prstGeom prst="rect">
            <a:avLst/>
          </a:prstGeom>
          <a:noFill/>
          <a:ln>
            <a:noFill/>
          </a:ln>
        </p:spPr>
      </p:pic>
    </p:spTree>
    <p:extLst>
      <p:ext uri="{BB962C8B-B14F-4D97-AF65-F5344CB8AC3E}">
        <p14:creationId xmlns:p14="http://schemas.microsoft.com/office/powerpoint/2010/main" val="15691931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6A018C-65E6-400F-9088-BCC3EFC1C7EB}"/>
              </a:ext>
            </a:extLst>
          </p:cNvPr>
          <p:cNvSpPr>
            <a:spLocks noGrp="1"/>
          </p:cNvSpPr>
          <p:nvPr>
            <p:ph type="title"/>
          </p:nvPr>
        </p:nvSpPr>
        <p:spPr/>
        <p:txBody>
          <a:bodyPr/>
          <a:lstStyle/>
          <a:p>
            <a:r>
              <a:rPr lang="zh-TW" altLang="zh-TW" dirty="0"/>
              <a:t>Step1：資料匯入</a:t>
            </a:r>
            <a:endParaRPr lang="zh-TW" altLang="en-US" dirty="0"/>
          </a:p>
        </p:txBody>
      </p:sp>
      <p:sp>
        <p:nvSpPr>
          <p:cNvPr id="3" name="內容版面配置區 2">
            <a:extLst>
              <a:ext uri="{FF2B5EF4-FFF2-40B4-BE49-F238E27FC236}">
                <a16:creationId xmlns:a16="http://schemas.microsoft.com/office/drawing/2014/main" id="{22596171-E1D4-4023-A2FA-B149767B7B7E}"/>
              </a:ext>
            </a:extLst>
          </p:cNvPr>
          <p:cNvSpPr>
            <a:spLocks noGrp="1"/>
          </p:cNvSpPr>
          <p:nvPr>
            <p:ph idx="1"/>
          </p:nvPr>
        </p:nvSpPr>
        <p:spPr/>
        <p:txBody>
          <a:bodyPr>
            <a:normAutofit/>
          </a:bodyPr>
          <a:lstStyle/>
          <a:p>
            <a:r>
              <a:rPr lang="en-US" altLang="zh-TW" dirty="0"/>
              <a:t>Read CSV</a:t>
            </a:r>
          </a:p>
        </p:txBody>
      </p:sp>
      <p:sp>
        <p:nvSpPr>
          <p:cNvPr id="4" name="內容版面配置區 3">
            <a:extLst>
              <a:ext uri="{FF2B5EF4-FFF2-40B4-BE49-F238E27FC236}">
                <a16:creationId xmlns:a16="http://schemas.microsoft.com/office/drawing/2014/main" id="{D4C014C4-D49A-4D7C-AA5B-E7FA4EB82AD8}"/>
              </a:ext>
            </a:extLst>
          </p:cNvPr>
          <p:cNvSpPr>
            <a:spLocks noGrp="1"/>
          </p:cNvSpPr>
          <p:nvPr>
            <p:ph idx="10"/>
          </p:nvPr>
        </p:nvSpPr>
        <p:spPr/>
        <p:txBody>
          <a:bodyPr/>
          <a:lstStyle/>
          <a:p>
            <a:r>
              <a:rPr lang="zh-TW" altLang="en-US" dirty="0"/>
              <a:t>拉選</a:t>
            </a:r>
            <a:r>
              <a:rPr lang="en-US" altLang="zh-TW" dirty="0"/>
              <a:t>Read CSV</a:t>
            </a:r>
            <a:r>
              <a:rPr lang="zh-TW" altLang="en-US" dirty="0"/>
              <a:t>，點選檔案匯入</a:t>
            </a:r>
          </a:p>
          <a:p>
            <a:r>
              <a:rPr lang="zh-TW" altLang="en-US" dirty="0"/>
              <a:t>連接</a:t>
            </a:r>
            <a:r>
              <a:rPr lang="en-US" altLang="zh-TW" dirty="0"/>
              <a:t>Multiply</a:t>
            </a:r>
            <a:r>
              <a:rPr lang="zh-TW" altLang="en-US" dirty="0"/>
              <a:t>以供後續利用</a:t>
            </a:r>
          </a:p>
          <a:p>
            <a:endParaRPr lang="zh-TW" altLang="en-US" dirty="0"/>
          </a:p>
        </p:txBody>
      </p:sp>
      <p:sp>
        <p:nvSpPr>
          <p:cNvPr id="6" name="內容版面配置區 5">
            <a:extLst>
              <a:ext uri="{FF2B5EF4-FFF2-40B4-BE49-F238E27FC236}">
                <a16:creationId xmlns:a16="http://schemas.microsoft.com/office/drawing/2014/main" id="{1E0F09D7-ED0E-4613-83C1-2EEC76AED557}"/>
              </a:ext>
            </a:extLst>
          </p:cNvPr>
          <p:cNvSpPr>
            <a:spLocks noGrp="1"/>
          </p:cNvSpPr>
          <p:nvPr>
            <p:ph idx="12"/>
          </p:nvPr>
        </p:nvSpPr>
        <p:spPr/>
        <p:txBody>
          <a:bodyPr/>
          <a:lstStyle/>
          <a:p>
            <a:endParaRPr lang="zh-TW" altLang="en-US"/>
          </a:p>
        </p:txBody>
      </p:sp>
      <p:pic>
        <p:nvPicPr>
          <p:cNvPr id="7" name="圖片 6">
            <a:extLst>
              <a:ext uri="{FF2B5EF4-FFF2-40B4-BE49-F238E27FC236}">
                <a16:creationId xmlns:a16="http://schemas.microsoft.com/office/drawing/2014/main" id="{342369E2-F1DA-4E52-8A48-D5DEE7F59E2C}"/>
              </a:ext>
            </a:extLst>
          </p:cNvPr>
          <p:cNvPicPr>
            <a:picLocks noChangeAspect="1"/>
          </p:cNvPicPr>
          <p:nvPr/>
        </p:nvPicPr>
        <p:blipFill>
          <a:blip r:embed="rId3"/>
          <a:stretch>
            <a:fillRect/>
          </a:stretch>
        </p:blipFill>
        <p:spPr>
          <a:xfrm>
            <a:off x="6616011" y="111267"/>
            <a:ext cx="2923916" cy="1436751"/>
          </a:xfrm>
          <a:prstGeom prst="rect">
            <a:avLst/>
          </a:prstGeom>
        </p:spPr>
      </p:pic>
      <p:pic>
        <p:nvPicPr>
          <p:cNvPr id="8" name="圖片 7">
            <a:extLst>
              <a:ext uri="{FF2B5EF4-FFF2-40B4-BE49-F238E27FC236}">
                <a16:creationId xmlns:a16="http://schemas.microsoft.com/office/drawing/2014/main" id="{E54C6C13-2793-4C9E-B504-94AB45C6DA2C}"/>
              </a:ext>
            </a:extLst>
          </p:cNvPr>
          <p:cNvPicPr>
            <a:picLocks noChangeAspect="1"/>
          </p:cNvPicPr>
          <p:nvPr/>
        </p:nvPicPr>
        <p:blipFill>
          <a:blip r:embed="rId4"/>
          <a:stretch>
            <a:fillRect/>
          </a:stretch>
        </p:blipFill>
        <p:spPr>
          <a:xfrm>
            <a:off x="381389" y="1740594"/>
            <a:ext cx="5471912" cy="4179439"/>
          </a:xfrm>
          <a:prstGeom prst="rect">
            <a:avLst/>
          </a:prstGeom>
        </p:spPr>
      </p:pic>
      <p:sp>
        <p:nvSpPr>
          <p:cNvPr id="9" name="Google Shape;145;p6">
            <a:extLst>
              <a:ext uri="{FF2B5EF4-FFF2-40B4-BE49-F238E27FC236}">
                <a16:creationId xmlns:a16="http://schemas.microsoft.com/office/drawing/2014/main" id="{5E239A26-E867-4B5B-A04D-5DD507FB9FF1}"/>
              </a:ext>
            </a:extLst>
          </p:cNvPr>
          <p:cNvSpPr/>
          <p:nvPr/>
        </p:nvSpPr>
        <p:spPr>
          <a:xfrm>
            <a:off x="4837320" y="5683450"/>
            <a:ext cx="462845" cy="236583"/>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719767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6A018C-65E6-400F-9088-BCC3EFC1C7EB}"/>
              </a:ext>
            </a:extLst>
          </p:cNvPr>
          <p:cNvSpPr>
            <a:spLocks noGrp="1"/>
          </p:cNvSpPr>
          <p:nvPr>
            <p:ph type="title"/>
          </p:nvPr>
        </p:nvSpPr>
        <p:spPr/>
        <p:txBody>
          <a:bodyPr/>
          <a:lstStyle/>
          <a:p>
            <a:r>
              <a:rPr lang="zh-TW" altLang="zh-TW" dirty="0"/>
              <a:t>Step</a:t>
            </a:r>
            <a:r>
              <a:rPr lang="en-US" altLang="zh-TW" dirty="0"/>
              <a:t>2</a:t>
            </a:r>
            <a:r>
              <a:rPr lang="zh-TW" altLang="zh-TW" dirty="0"/>
              <a:t>：選取欄位</a:t>
            </a:r>
            <a:endParaRPr lang="zh-TW" altLang="en-US" dirty="0"/>
          </a:p>
        </p:txBody>
      </p:sp>
      <p:sp>
        <p:nvSpPr>
          <p:cNvPr id="3" name="內容版面配置區 2">
            <a:extLst>
              <a:ext uri="{FF2B5EF4-FFF2-40B4-BE49-F238E27FC236}">
                <a16:creationId xmlns:a16="http://schemas.microsoft.com/office/drawing/2014/main" id="{22596171-E1D4-4023-A2FA-B149767B7B7E}"/>
              </a:ext>
            </a:extLst>
          </p:cNvPr>
          <p:cNvSpPr>
            <a:spLocks noGrp="1"/>
          </p:cNvSpPr>
          <p:nvPr>
            <p:ph idx="1"/>
          </p:nvPr>
        </p:nvSpPr>
        <p:spPr/>
        <p:txBody>
          <a:bodyPr>
            <a:normAutofit/>
          </a:bodyPr>
          <a:lstStyle/>
          <a:p>
            <a:pPr lvl="0">
              <a:buClr>
                <a:schemeClr val="dk1"/>
              </a:buClr>
              <a:buSzPct val="100000"/>
              <a:buFont typeface="Microsoft JhengHei"/>
              <a:buChar char="▲"/>
            </a:pPr>
            <a:r>
              <a:rPr lang="en-US" altLang="zh-TW" dirty="0"/>
              <a:t>Select Attributes</a:t>
            </a:r>
          </a:p>
        </p:txBody>
      </p:sp>
      <p:sp>
        <p:nvSpPr>
          <p:cNvPr id="4" name="內容版面配置區 3">
            <a:extLst>
              <a:ext uri="{FF2B5EF4-FFF2-40B4-BE49-F238E27FC236}">
                <a16:creationId xmlns:a16="http://schemas.microsoft.com/office/drawing/2014/main" id="{D4C014C4-D49A-4D7C-AA5B-E7FA4EB82AD8}"/>
              </a:ext>
            </a:extLst>
          </p:cNvPr>
          <p:cNvSpPr>
            <a:spLocks noGrp="1"/>
          </p:cNvSpPr>
          <p:nvPr>
            <p:ph idx="10"/>
          </p:nvPr>
        </p:nvSpPr>
        <p:spPr>
          <a:xfrm>
            <a:off x="6365633" y="1455828"/>
            <a:ext cx="5600698" cy="4259172"/>
          </a:xfrm>
        </p:spPr>
        <p:txBody>
          <a:bodyPr/>
          <a:lstStyle/>
          <a:p>
            <a:pPr lvl="0">
              <a:buClr>
                <a:schemeClr val="dk1"/>
              </a:buClr>
              <a:buSzPts val="2800"/>
            </a:pPr>
            <a:r>
              <a:rPr lang="zh-TW" altLang="zh-TW" dirty="0"/>
              <a:t>選取“想</a:t>
            </a:r>
            <a:r>
              <a:rPr lang="zh-TW" altLang="en-US" dirty="0"/>
              <a:t>用來分群</a:t>
            </a:r>
            <a:r>
              <a:rPr lang="zh-TW" altLang="zh-TW" dirty="0"/>
              <a:t>的欄位“</a:t>
            </a:r>
            <a:endParaRPr lang="en-US" altLang="zh-TW" dirty="0"/>
          </a:p>
          <a:p>
            <a:r>
              <a:rPr lang="en-US" altLang="zh-TW" dirty="0"/>
              <a:t>AnnouncementsView</a:t>
            </a:r>
            <a:r>
              <a:rPr lang="zh-TW" altLang="en-US" dirty="0"/>
              <a:t>、</a:t>
            </a:r>
            <a:r>
              <a:rPr lang="en-US" altLang="zh-TW" dirty="0"/>
              <a:t>Discussion</a:t>
            </a:r>
            <a:r>
              <a:rPr lang="zh-TW" altLang="en-US" dirty="0"/>
              <a:t>、</a:t>
            </a:r>
            <a:r>
              <a:rPr lang="en-US" altLang="zh-TW" dirty="0"/>
              <a:t>gender</a:t>
            </a:r>
            <a:r>
              <a:rPr lang="zh-TW" altLang="en-US" dirty="0"/>
              <a:t>、</a:t>
            </a:r>
            <a:r>
              <a:rPr lang="en-US" altLang="zh-TW" dirty="0" err="1"/>
              <a:t>GradeID</a:t>
            </a:r>
            <a:r>
              <a:rPr lang="zh-TW" altLang="en-US" dirty="0"/>
              <a:t>、</a:t>
            </a:r>
            <a:br>
              <a:rPr lang="zh-TW" altLang="en-US" dirty="0"/>
            </a:br>
            <a:r>
              <a:rPr lang="en-US" altLang="zh-TW" dirty="0" err="1"/>
              <a:t>raisedhands</a:t>
            </a:r>
            <a:r>
              <a:rPr lang="zh-TW" altLang="en-US" dirty="0"/>
              <a:t>、</a:t>
            </a:r>
            <a:r>
              <a:rPr lang="en-US" altLang="zh-TW" dirty="0" err="1"/>
              <a:t>StageID</a:t>
            </a:r>
            <a:r>
              <a:rPr lang="en-US" altLang="zh-TW" dirty="0"/>
              <a:t> </a:t>
            </a:r>
            <a:r>
              <a:rPr lang="zh-TW" altLang="en-US" dirty="0"/>
              <a:t>、</a:t>
            </a:r>
            <a:br>
              <a:rPr lang="zh-TW" altLang="en-US" dirty="0"/>
            </a:br>
            <a:r>
              <a:rPr lang="en-US" altLang="zh-TW" dirty="0" err="1"/>
              <a:t>StudentAbsenceDays</a:t>
            </a:r>
            <a:r>
              <a:rPr lang="en-US" altLang="zh-TW" dirty="0"/>
              <a:t> </a:t>
            </a:r>
            <a:r>
              <a:rPr lang="en-US" altLang="zh-TW" dirty="0" err="1"/>
              <a:t>VisITedResources</a:t>
            </a:r>
            <a:endParaRPr lang="zh-TW" altLang="en-US" dirty="0"/>
          </a:p>
        </p:txBody>
      </p:sp>
      <p:pic>
        <p:nvPicPr>
          <p:cNvPr id="10" name="圖片 9">
            <a:extLst>
              <a:ext uri="{FF2B5EF4-FFF2-40B4-BE49-F238E27FC236}">
                <a16:creationId xmlns:a16="http://schemas.microsoft.com/office/drawing/2014/main" id="{7DAD5D3D-AB07-41AF-902B-C636866ABAA6}"/>
              </a:ext>
            </a:extLst>
          </p:cNvPr>
          <p:cNvPicPr>
            <a:picLocks noChangeAspect="1"/>
          </p:cNvPicPr>
          <p:nvPr/>
        </p:nvPicPr>
        <p:blipFill>
          <a:blip r:embed="rId3"/>
          <a:stretch>
            <a:fillRect/>
          </a:stretch>
        </p:blipFill>
        <p:spPr>
          <a:xfrm>
            <a:off x="6859443" y="127672"/>
            <a:ext cx="1829055" cy="1286054"/>
          </a:xfrm>
          <a:prstGeom prst="rect">
            <a:avLst/>
          </a:prstGeom>
        </p:spPr>
      </p:pic>
      <p:pic>
        <p:nvPicPr>
          <p:cNvPr id="11" name="Google Shape;184;p9">
            <a:extLst>
              <a:ext uri="{FF2B5EF4-FFF2-40B4-BE49-F238E27FC236}">
                <a16:creationId xmlns:a16="http://schemas.microsoft.com/office/drawing/2014/main" id="{226903EE-9BF0-4E25-9045-2FD34752DAEC}"/>
              </a:ext>
            </a:extLst>
          </p:cNvPr>
          <p:cNvPicPr preferRelativeResize="0"/>
          <p:nvPr/>
        </p:nvPicPr>
        <p:blipFill rotWithShape="1">
          <a:blip r:embed="rId4">
            <a:alphaModFix/>
          </a:blip>
          <a:srcRect/>
          <a:stretch/>
        </p:blipFill>
        <p:spPr>
          <a:xfrm>
            <a:off x="828851" y="2004593"/>
            <a:ext cx="4600218" cy="1275190"/>
          </a:xfrm>
          <a:prstGeom prst="rect">
            <a:avLst/>
          </a:prstGeom>
          <a:noFill/>
          <a:ln>
            <a:noFill/>
          </a:ln>
        </p:spPr>
      </p:pic>
      <p:sp>
        <p:nvSpPr>
          <p:cNvPr id="12" name="Google Shape;186;p9">
            <a:extLst>
              <a:ext uri="{FF2B5EF4-FFF2-40B4-BE49-F238E27FC236}">
                <a16:creationId xmlns:a16="http://schemas.microsoft.com/office/drawing/2014/main" id="{EC718D61-0AD8-4146-80AA-988EB91950E4}"/>
              </a:ext>
            </a:extLst>
          </p:cNvPr>
          <p:cNvSpPr/>
          <p:nvPr/>
        </p:nvSpPr>
        <p:spPr>
          <a:xfrm>
            <a:off x="2466668" y="2864007"/>
            <a:ext cx="2714931" cy="393198"/>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 name="圖片 12">
            <a:extLst>
              <a:ext uri="{FF2B5EF4-FFF2-40B4-BE49-F238E27FC236}">
                <a16:creationId xmlns:a16="http://schemas.microsoft.com/office/drawing/2014/main" id="{A308B1EC-957F-4F26-8A14-940DBA249E0C}"/>
              </a:ext>
            </a:extLst>
          </p:cNvPr>
          <p:cNvPicPr>
            <a:picLocks noChangeAspect="1"/>
          </p:cNvPicPr>
          <p:nvPr/>
        </p:nvPicPr>
        <p:blipFill rotWithShape="1">
          <a:blip r:embed="rId5"/>
          <a:srcRect l="54158"/>
          <a:stretch/>
        </p:blipFill>
        <p:spPr>
          <a:xfrm>
            <a:off x="1676400" y="3429000"/>
            <a:ext cx="3174210" cy="2347750"/>
          </a:xfrm>
          <a:prstGeom prst="rect">
            <a:avLst/>
          </a:prstGeom>
        </p:spPr>
      </p:pic>
      <p:sp>
        <p:nvSpPr>
          <p:cNvPr id="14" name="Google Shape;187;p9">
            <a:extLst>
              <a:ext uri="{FF2B5EF4-FFF2-40B4-BE49-F238E27FC236}">
                <a16:creationId xmlns:a16="http://schemas.microsoft.com/office/drawing/2014/main" id="{57B6ECDE-2C83-40C3-9E35-763A0F057344}"/>
              </a:ext>
            </a:extLst>
          </p:cNvPr>
          <p:cNvSpPr/>
          <p:nvPr/>
        </p:nvSpPr>
        <p:spPr>
          <a:xfrm>
            <a:off x="1676400" y="3936970"/>
            <a:ext cx="2284267" cy="183978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883412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6A018C-65E6-400F-9088-BCC3EFC1C7EB}"/>
              </a:ext>
            </a:extLst>
          </p:cNvPr>
          <p:cNvSpPr>
            <a:spLocks noGrp="1"/>
          </p:cNvSpPr>
          <p:nvPr>
            <p:ph type="title"/>
          </p:nvPr>
        </p:nvSpPr>
        <p:spPr/>
        <p:txBody>
          <a:bodyPr/>
          <a:lstStyle/>
          <a:p>
            <a:r>
              <a:rPr lang="zh-TW" altLang="zh-TW" dirty="0"/>
              <a:t>Step</a:t>
            </a:r>
            <a:r>
              <a:rPr lang="en-US" altLang="zh-TW" dirty="0"/>
              <a:t>3</a:t>
            </a:r>
            <a:r>
              <a:rPr lang="zh-TW" altLang="zh-TW" dirty="0"/>
              <a:t>：</a:t>
            </a:r>
            <a:r>
              <a:rPr lang="en-US" altLang="zh-TW" dirty="0"/>
              <a:t>K-Means</a:t>
            </a:r>
            <a:endParaRPr lang="zh-TW" altLang="en-US" dirty="0"/>
          </a:p>
        </p:txBody>
      </p:sp>
      <p:sp>
        <p:nvSpPr>
          <p:cNvPr id="3" name="內容版面配置區 2">
            <a:extLst>
              <a:ext uri="{FF2B5EF4-FFF2-40B4-BE49-F238E27FC236}">
                <a16:creationId xmlns:a16="http://schemas.microsoft.com/office/drawing/2014/main" id="{22596171-E1D4-4023-A2FA-B149767B7B7E}"/>
              </a:ext>
            </a:extLst>
          </p:cNvPr>
          <p:cNvSpPr>
            <a:spLocks noGrp="1"/>
          </p:cNvSpPr>
          <p:nvPr>
            <p:ph idx="1"/>
          </p:nvPr>
        </p:nvSpPr>
        <p:spPr/>
        <p:txBody>
          <a:bodyPr>
            <a:normAutofit/>
          </a:bodyPr>
          <a:lstStyle/>
          <a:p>
            <a:pPr lvl="0">
              <a:buClr>
                <a:schemeClr val="dk1"/>
              </a:buClr>
              <a:buSzPct val="100000"/>
              <a:buFont typeface="Microsoft JhengHei"/>
              <a:buChar char="▲"/>
            </a:pPr>
            <a:r>
              <a:rPr lang="en-US" altLang="zh-TW" dirty="0"/>
              <a:t>K-Means Cluster</a:t>
            </a:r>
          </a:p>
        </p:txBody>
      </p:sp>
      <p:sp>
        <p:nvSpPr>
          <p:cNvPr id="4" name="內容版面配置區 3">
            <a:extLst>
              <a:ext uri="{FF2B5EF4-FFF2-40B4-BE49-F238E27FC236}">
                <a16:creationId xmlns:a16="http://schemas.microsoft.com/office/drawing/2014/main" id="{D4C014C4-D49A-4D7C-AA5B-E7FA4EB82AD8}"/>
              </a:ext>
            </a:extLst>
          </p:cNvPr>
          <p:cNvSpPr>
            <a:spLocks noGrp="1"/>
          </p:cNvSpPr>
          <p:nvPr>
            <p:ph idx="10"/>
          </p:nvPr>
        </p:nvSpPr>
        <p:spPr>
          <a:xfrm>
            <a:off x="6365633" y="1455828"/>
            <a:ext cx="5600698" cy="4259172"/>
          </a:xfrm>
        </p:spPr>
        <p:txBody>
          <a:bodyPr/>
          <a:lstStyle/>
          <a:p>
            <a:pPr lvl="0">
              <a:buClr>
                <a:schemeClr val="dk1"/>
              </a:buClr>
              <a:buSzPts val="2800"/>
            </a:pPr>
            <a:r>
              <a:rPr lang="zh-TW" altLang="en-US" dirty="0"/>
              <a:t>連接</a:t>
            </a:r>
            <a:r>
              <a:rPr lang="en-US" altLang="zh-TW" dirty="0"/>
              <a:t>K-means(</a:t>
            </a:r>
            <a:r>
              <a:rPr lang="en-US" altLang="zh-TW" dirty="0" err="1"/>
              <a:t>Clutesring</a:t>
            </a:r>
            <a:r>
              <a:rPr lang="en-US" altLang="zh-TW" dirty="0"/>
              <a:t>)</a:t>
            </a:r>
            <a:r>
              <a:rPr lang="zh-TW" altLang="en-US" dirty="0"/>
              <a:t>，</a:t>
            </a:r>
            <a:br>
              <a:rPr lang="en-US" altLang="zh-TW" dirty="0"/>
            </a:br>
            <a:r>
              <a:rPr lang="zh-TW" altLang="en-US" dirty="0"/>
              <a:t>並設定</a:t>
            </a:r>
            <a:r>
              <a:rPr lang="en-US" altLang="zh-TW" dirty="0"/>
              <a:t>K</a:t>
            </a:r>
            <a:r>
              <a:rPr lang="zh-TW" altLang="en-US" dirty="0"/>
              <a:t>值與</a:t>
            </a:r>
            <a:r>
              <a:rPr lang="en-US" altLang="zh-TW" dirty="0"/>
              <a:t>Max Runs</a:t>
            </a:r>
            <a:br>
              <a:rPr lang="en-US" altLang="zh-TW" dirty="0"/>
            </a:br>
            <a:r>
              <a:rPr lang="zh-TW" altLang="en-US" dirty="0"/>
              <a:t>（兩者皆可自訂）</a:t>
            </a:r>
          </a:p>
        </p:txBody>
      </p:sp>
      <p:pic>
        <p:nvPicPr>
          <p:cNvPr id="15" name="圖片 14">
            <a:extLst>
              <a:ext uri="{FF2B5EF4-FFF2-40B4-BE49-F238E27FC236}">
                <a16:creationId xmlns:a16="http://schemas.microsoft.com/office/drawing/2014/main" id="{19BBA41D-7D59-4003-9371-C12562ED527F}"/>
              </a:ext>
            </a:extLst>
          </p:cNvPr>
          <p:cNvPicPr>
            <a:picLocks noChangeAspect="1"/>
          </p:cNvPicPr>
          <p:nvPr/>
        </p:nvPicPr>
        <p:blipFill>
          <a:blip r:embed="rId3"/>
          <a:stretch>
            <a:fillRect/>
          </a:stretch>
        </p:blipFill>
        <p:spPr>
          <a:xfrm>
            <a:off x="6893980" y="225805"/>
            <a:ext cx="1533739" cy="1171739"/>
          </a:xfrm>
          <a:prstGeom prst="rect">
            <a:avLst/>
          </a:prstGeom>
        </p:spPr>
      </p:pic>
      <p:pic>
        <p:nvPicPr>
          <p:cNvPr id="16" name="圖片 15">
            <a:extLst>
              <a:ext uri="{FF2B5EF4-FFF2-40B4-BE49-F238E27FC236}">
                <a16:creationId xmlns:a16="http://schemas.microsoft.com/office/drawing/2014/main" id="{25444799-418B-4690-BE96-C07C1905E26C}"/>
              </a:ext>
            </a:extLst>
          </p:cNvPr>
          <p:cNvPicPr>
            <a:picLocks noChangeAspect="1"/>
          </p:cNvPicPr>
          <p:nvPr/>
        </p:nvPicPr>
        <p:blipFill>
          <a:blip r:embed="rId4"/>
          <a:stretch>
            <a:fillRect/>
          </a:stretch>
        </p:blipFill>
        <p:spPr>
          <a:xfrm>
            <a:off x="1054871" y="1553020"/>
            <a:ext cx="4151391" cy="4536572"/>
          </a:xfrm>
          <a:prstGeom prst="rect">
            <a:avLst/>
          </a:prstGeom>
        </p:spPr>
      </p:pic>
      <p:sp>
        <p:nvSpPr>
          <p:cNvPr id="17" name="Google Shape;198;p10">
            <a:extLst>
              <a:ext uri="{FF2B5EF4-FFF2-40B4-BE49-F238E27FC236}">
                <a16:creationId xmlns:a16="http://schemas.microsoft.com/office/drawing/2014/main" id="{C29BC71D-601D-4C87-A45D-E44D9E00CB1B}"/>
              </a:ext>
            </a:extLst>
          </p:cNvPr>
          <p:cNvSpPr/>
          <p:nvPr/>
        </p:nvSpPr>
        <p:spPr>
          <a:xfrm>
            <a:off x="3289955" y="3722707"/>
            <a:ext cx="1640426" cy="521553"/>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198;p10">
            <a:extLst>
              <a:ext uri="{FF2B5EF4-FFF2-40B4-BE49-F238E27FC236}">
                <a16:creationId xmlns:a16="http://schemas.microsoft.com/office/drawing/2014/main" id="{7FCF09F3-3FE3-436E-9A6E-D5FA37187A93}"/>
              </a:ext>
            </a:extLst>
          </p:cNvPr>
          <p:cNvSpPr/>
          <p:nvPr/>
        </p:nvSpPr>
        <p:spPr>
          <a:xfrm>
            <a:off x="3289955" y="4318167"/>
            <a:ext cx="1640426" cy="521553"/>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7523148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6A018C-65E6-400F-9088-BCC3EFC1C7EB}"/>
              </a:ext>
            </a:extLst>
          </p:cNvPr>
          <p:cNvSpPr>
            <a:spLocks noGrp="1"/>
          </p:cNvSpPr>
          <p:nvPr>
            <p:ph type="title"/>
          </p:nvPr>
        </p:nvSpPr>
        <p:spPr/>
        <p:txBody>
          <a:bodyPr/>
          <a:lstStyle/>
          <a:p>
            <a:r>
              <a:rPr lang="zh-TW" altLang="zh-TW" dirty="0"/>
              <a:t>Step</a:t>
            </a:r>
            <a:r>
              <a:rPr lang="en-US" altLang="zh-TW" dirty="0"/>
              <a:t>4</a:t>
            </a:r>
            <a:r>
              <a:rPr lang="zh-TW" altLang="zh-TW" dirty="0"/>
              <a:t>：選取</a:t>
            </a:r>
            <a:r>
              <a:rPr lang="zh-TW" altLang="en-US" dirty="0"/>
              <a:t>答案</a:t>
            </a:r>
            <a:r>
              <a:rPr lang="zh-TW" altLang="zh-TW" dirty="0"/>
              <a:t>欄位</a:t>
            </a:r>
            <a:endParaRPr lang="zh-TW" altLang="en-US" dirty="0"/>
          </a:p>
        </p:txBody>
      </p:sp>
      <p:sp>
        <p:nvSpPr>
          <p:cNvPr id="3" name="內容版面配置區 2">
            <a:extLst>
              <a:ext uri="{FF2B5EF4-FFF2-40B4-BE49-F238E27FC236}">
                <a16:creationId xmlns:a16="http://schemas.microsoft.com/office/drawing/2014/main" id="{22596171-E1D4-4023-A2FA-B149767B7B7E}"/>
              </a:ext>
            </a:extLst>
          </p:cNvPr>
          <p:cNvSpPr>
            <a:spLocks noGrp="1"/>
          </p:cNvSpPr>
          <p:nvPr>
            <p:ph idx="1"/>
          </p:nvPr>
        </p:nvSpPr>
        <p:spPr/>
        <p:txBody>
          <a:bodyPr>
            <a:normAutofit/>
          </a:bodyPr>
          <a:lstStyle/>
          <a:p>
            <a:pPr lvl="0">
              <a:buClr>
                <a:schemeClr val="dk1"/>
              </a:buClr>
              <a:buSzPct val="100000"/>
              <a:buFont typeface="Microsoft JhengHei"/>
              <a:buChar char="▲"/>
            </a:pPr>
            <a:r>
              <a:rPr lang="en-US" altLang="zh-TW" dirty="0"/>
              <a:t>Select Attributes</a:t>
            </a:r>
          </a:p>
        </p:txBody>
      </p:sp>
      <p:sp>
        <p:nvSpPr>
          <p:cNvPr id="4" name="內容版面配置區 3">
            <a:extLst>
              <a:ext uri="{FF2B5EF4-FFF2-40B4-BE49-F238E27FC236}">
                <a16:creationId xmlns:a16="http://schemas.microsoft.com/office/drawing/2014/main" id="{D4C014C4-D49A-4D7C-AA5B-E7FA4EB82AD8}"/>
              </a:ext>
            </a:extLst>
          </p:cNvPr>
          <p:cNvSpPr>
            <a:spLocks noGrp="1"/>
          </p:cNvSpPr>
          <p:nvPr>
            <p:ph idx="10"/>
          </p:nvPr>
        </p:nvSpPr>
        <p:spPr>
          <a:xfrm>
            <a:off x="6365632" y="1455828"/>
            <a:ext cx="5426315" cy="4259172"/>
          </a:xfrm>
        </p:spPr>
        <p:txBody>
          <a:bodyPr>
            <a:normAutofit/>
          </a:bodyPr>
          <a:lstStyle/>
          <a:p>
            <a:pPr lvl="0">
              <a:buClr>
                <a:schemeClr val="dk1"/>
              </a:buClr>
              <a:buSzPts val="2800"/>
            </a:pPr>
            <a:r>
              <a:rPr lang="zh-TW" altLang="zh-TW" dirty="0"/>
              <a:t>選取“</a:t>
            </a:r>
            <a:r>
              <a:rPr lang="zh-TW" altLang="en-US" dirty="0"/>
              <a:t>答案</a:t>
            </a:r>
            <a:r>
              <a:rPr lang="zh-TW" altLang="zh-TW" dirty="0"/>
              <a:t>欄位</a:t>
            </a:r>
            <a:r>
              <a:rPr lang="zh-TW" altLang="en-US" dirty="0"/>
              <a:t> </a:t>
            </a:r>
            <a:r>
              <a:rPr lang="en-US" altLang="zh-TW" dirty="0"/>
              <a:t>Class</a:t>
            </a:r>
            <a:r>
              <a:rPr lang="zh-TW" altLang="zh-TW" dirty="0"/>
              <a:t>“</a:t>
            </a:r>
            <a:endParaRPr lang="en-US" altLang="zh-TW" dirty="0"/>
          </a:p>
          <a:p>
            <a:r>
              <a:rPr lang="en-US" altLang="zh-TW" dirty="0"/>
              <a:t>AnnouncementsView</a:t>
            </a:r>
            <a:r>
              <a:rPr lang="zh-TW" altLang="en-US" dirty="0"/>
              <a:t>、</a:t>
            </a:r>
            <a:endParaRPr lang="en-US" altLang="zh-TW" dirty="0"/>
          </a:p>
          <a:p>
            <a:pPr marL="230400" indent="0">
              <a:buNone/>
            </a:pPr>
            <a:r>
              <a:rPr lang="en-US" altLang="zh-TW" dirty="0"/>
              <a:t>Class</a:t>
            </a:r>
            <a:r>
              <a:rPr lang="zh-TW" altLang="en-US" dirty="0"/>
              <a:t>、</a:t>
            </a:r>
            <a:r>
              <a:rPr lang="en-US" altLang="zh-TW" dirty="0" err="1"/>
              <a:t>raisedhands</a:t>
            </a:r>
            <a:r>
              <a:rPr lang="zh-TW" altLang="en-US" dirty="0"/>
              <a:t>、</a:t>
            </a:r>
            <a:r>
              <a:rPr lang="en-US" altLang="zh-TW" dirty="0" err="1"/>
              <a:t>VisITedResources</a:t>
            </a:r>
            <a:r>
              <a:rPr lang="en-US" altLang="zh-TW" dirty="0"/>
              <a:t> </a:t>
            </a:r>
          </a:p>
          <a:p>
            <a:pPr marL="230400" indent="0">
              <a:buNone/>
            </a:pPr>
            <a:r>
              <a:rPr lang="zh-TW" altLang="en-US" dirty="0"/>
              <a:t>（</a:t>
            </a:r>
            <a:r>
              <a:rPr lang="en-US" altLang="zh-TW" dirty="0"/>
              <a:t>Class</a:t>
            </a:r>
            <a:r>
              <a:rPr lang="zh-TW" altLang="en-US" dirty="0"/>
              <a:t>以外屬性皆為後續</a:t>
            </a:r>
            <a:r>
              <a:rPr lang="en-US" altLang="zh-TW" dirty="0"/>
              <a:t>Join</a:t>
            </a:r>
          </a:p>
          <a:p>
            <a:pPr marL="230400" indent="0">
              <a:buNone/>
            </a:pPr>
            <a:r>
              <a:rPr lang="zh-TW" altLang="en-US" dirty="0"/>
              <a:t>之</a:t>
            </a:r>
            <a:r>
              <a:rPr lang="en-US" altLang="zh-TW" dirty="0"/>
              <a:t>Key</a:t>
            </a:r>
            <a:r>
              <a:rPr lang="zh-TW" altLang="en-US" dirty="0"/>
              <a:t> </a:t>
            </a:r>
            <a:r>
              <a:rPr lang="en-US" altLang="zh-TW" dirty="0"/>
              <a:t>Attributes</a:t>
            </a:r>
            <a:r>
              <a:rPr lang="zh-TW" altLang="en-US" dirty="0"/>
              <a:t>）</a:t>
            </a:r>
            <a:endParaRPr lang="en-US" altLang="zh-TW" dirty="0"/>
          </a:p>
        </p:txBody>
      </p:sp>
      <p:pic>
        <p:nvPicPr>
          <p:cNvPr id="10" name="圖片 9">
            <a:extLst>
              <a:ext uri="{FF2B5EF4-FFF2-40B4-BE49-F238E27FC236}">
                <a16:creationId xmlns:a16="http://schemas.microsoft.com/office/drawing/2014/main" id="{7DAD5D3D-AB07-41AF-902B-C636866ABAA6}"/>
              </a:ext>
            </a:extLst>
          </p:cNvPr>
          <p:cNvPicPr>
            <a:picLocks noChangeAspect="1"/>
          </p:cNvPicPr>
          <p:nvPr/>
        </p:nvPicPr>
        <p:blipFill>
          <a:blip r:embed="rId3"/>
          <a:stretch>
            <a:fillRect/>
          </a:stretch>
        </p:blipFill>
        <p:spPr>
          <a:xfrm>
            <a:off x="6859443" y="127672"/>
            <a:ext cx="1829055" cy="1286054"/>
          </a:xfrm>
          <a:prstGeom prst="rect">
            <a:avLst/>
          </a:prstGeom>
        </p:spPr>
      </p:pic>
      <p:pic>
        <p:nvPicPr>
          <p:cNvPr id="11" name="Google Shape;184;p9">
            <a:extLst>
              <a:ext uri="{FF2B5EF4-FFF2-40B4-BE49-F238E27FC236}">
                <a16:creationId xmlns:a16="http://schemas.microsoft.com/office/drawing/2014/main" id="{226903EE-9BF0-4E25-9045-2FD34752DAEC}"/>
              </a:ext>
            </a:extLst>
          </p:cNvPr>
          <p:cNvPicPr preferRelativeResize="0"/>
          <p:nvPr/>
        </p:nvPicPr>
        <p:blipFill rotWithShape="1">
          <a:blip r:embed="rId4">
            <a:alphaModFix/>
          </a:blip>
          <a:srcRect/>
          <a:stretch/>
        </p:blipFill>
        <p:spPr>
          <a:xfrm>
            <a:off x="828851" y="2004593"/>
            <a:ext cx="4600218" cy="1275190"/>
          </a:xfrm>
          <a:prstGeom prst="rect">
            <a:avLst/>
          </a:prstGeom>
          <a:noFill/>
          <a:ln>
            <a:noFill/>
          </a:ln>
        </p:spPr>
      </p:pic>
      <p:sp>
        <p:nvSpPr>
          <p:cNvPr id="12" name="Google Shape;186;p9">
            <a:extLst>
              <a:ext uri="{FF2B5EF4-FFF2-40B4-BE49-F238E27FC236}">
                <a16:creationId xmlns:a16="http://schemas.microsoft.com/office/drawing/2014/main" id="{EC718D61-0AD8-4146-80AA-988EB91950E4}"/>
              </a:ext>
            </a:extLst>
          </p:cNvPr>
          <p:cNvSpPr/>
          <p:nvPr/>
        </p:nvSpPr>
        <p:spPr>
          <a:xfrm>
            <a:off x="2466668" y="2864007"/>
            <a:ext cx="2714931" cy="393198"/>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 name="圖片 14">
            <a:extLst>
              <a:ext uri="{FF2B5EF4-FFF2-40B4-BE49-F238E27FC236}">
                <a16:creationId xmlns:a16="http://schemas.microsoft.com/office/drawing/2014/main" id="{46B78B32-9F4C-4487-8572-B40E539324AA}"/>
              </a:ext>
            </a:extLst>
          </p:cNvPr>
          <p:cNvPicPr>
            <a:picLocks noChangeAspect="1"/>
          </p:cNvPicPr>
          <p:nvPr/>
        </p:nvPicPr>
        <p:blipFill>
          <a:blip r:embed="rId5"/>
          <a:stretch>
            <a:fillRect/>
          </a:stretch>
        </p:blipFill>
        <p:spPr>
          <a:xfrm>
            <a:off x="400052" y="3657142"/>
            <a:ext cx="5426316" cy="1741703"/>
          </a:xfrm>
          <a:prstGeom prst="rect">
            <a:avLst/>
          </a:prstGeom>
        </p:spPr>
      </p:pic>
      <p:sp>
        <p:nvSpPr>
          <p:cNvPr id="16" name="Google Shape;187;p9">
            <a:extLst>
              <a:ext uri="{FF2B5EF4-FFF2-40B4-BE49-F238E27FC236}">
                <a16:creationId xmlns:a16="http://schemas.microsoft.com/office/drawing/2014/main" id="{3F9C6FBF-70C2-4DA4-B19C-6B6CD1DA6CF2}"/>
              </a:ext>
            </a:extLst>
          </p:cNvPr>
          <p:cNvSpPr/>
          <p:nvPr/>
        </p:nvSpPr>
        <p:spPr>
          <a:xfrm>
            <a:off x="3291526" y="4142324"/>
            <a:ext cx="1619839" cy="740761"/>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6505976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6A018C-65E6-400F-9088-BCC3EFC1C7EB}"/>
              </a:ext>
            </a:extLst>
          </p:cNvPr>
          <p:cNvSpPr>
            <a:spLocks noGrp="1"/>
          </p:cNvSpPr>
          <p:nvPr>
            <p:ph type="title"/>
          </p:nvPr>
        </p:nvSpPr>
        <p:spPr>
          <a:xfrm>
            <a:off x="1676400" y="29879"/>
            <a:ext cx="9677400" cy="1325563"/>
          </a:xfrm>
        </p:spPr>
        <p:txBody>
          <a:bodyPr/>
          <a:lstStyle/>
          <a:p>
            <a:r>
              <a:rPr lang="zh-TW" altLang="zh-TW" dirty="0"/>
              <a:t>Step5：</a:t>
            </a:r>
            <a:r>
              <a:rPr lang="en-US" altLang="zh-TW" dirty="0"/>
              <a:t>Join</a:t>
            </a:r>
            <a:endParaRPr lang="zh-TW" altLang="en-US" dirty="0"/>
          </a:p>
        </p:txBody>
      </p:sp>
      <p:sp>
        <p:nvSpPr>
          <p:cNvPr id="3" name="內容版面配置區 2">
            <a:extLst>
              <a:ext uri="{FF2B5EF4-FFF2-40B4-BE49-F238E27FC236}">
                <a16:creationId xmlns:a16="http://schemas.microsoft.com/office/drawing/2014/main" id="{22596171-E1D4-4023-A2FA-B149767B7B7E}"/>
              </a:ext>
            </a:extLst>
          </p:cNvPr>
          <p:cNvSpPr>
            <a:spLocks noGrp="1"/>
          </p:cNvSpPr>
          <p:nvPr>
            <p:ph idx="1"/>
          </p:nvPr>
        </p:nvSpPr>
        <p:spPr/>
        <p:txBody>
          <a:bodyPr>
            <a:normAutofit/>
          </a:bodyPr>
          <a:lstStyle/>
          <a:p>
            <a:pPr lvl="0">
              <a:buClr>
                <a:schemeClr val="dk1"/>
              </a:buClr>
              <a:buSzPct val="100000"/>
              <a:buFont typeface="Microsoft JhengHei"/>
              <a:buChar char="▲"/>
            </a:pPr>
            <a:r>
              <a:rPr lang="en-US" altLang="zh-TW" dirty="0"/>
              <a:t>Join</a:t>
            </a:r>
          </a:p>
        </p:txBody>
      </p:sp>
      <p:sp>
        <p:nvSpPr>
          <p:cNvPr id="4" name="內容版面配置區 3">
            <a:extLst>
              <a:ext uri="{FF2B5EF4-FFF2-40B4-BE49-F238E27FC236}">
                <a16:creationId xmlns:a16="http://schemas.microsoft.com/office/drawing/2014/main" id="{D4C014C4-D49A-4D7C-AA5B-E7FA4EB82AD8}"/>
              </a:ext>
            </a:extLst>
          </p:cNvPr>
          <p:cNvSpPr>
            <a:spLocks noGrp="1"/>
          </p:cNvSpPr>
          <p:nvPr>
            <p:ph idx="10"/>
          </p:nvPr>
        </p:nvSpPr>
        <p:spPr>
          <a:xfrm>
            <a:off x="6365632" y="1455827"/>
            <a:ext cx="5826368" cy="4707906"/>
          </a:xfrm>
        </p:spPr>
        <p:txBody>
          <a:bodyPr>
            <a:normAutofit/>
          </a:bodyPr>
          <a:lstStyle/>
          <a:p>
            <a:r>
              <a:rPr lang="zh-TW" altLang="en-US" dirty="0"/>
              <a:t>將</a:t>
            </a:r>
            <a:r>
              <a:rPr lang="en-US" altLang="zh-TW" dirty="0"/>
              <a:t>Join Type</a:t>
            </a:r>
            <a:r>
              <a:rPr lang="zh-TW" altLang="en-US" dirty="0"/>
              <a:t>設為</a:t>
            </a:r>
            <a:r>
              <a:rPr lang="en-US" altLang="zh-TW" dirty="0"/>
              <a:t>inner</a:t>
            </a:r>
          </a:p>
          <a:p>
            <a:r>
              <a:rPr lang="zh-TW" altLang="en-US" dirty="0"/>
              <a:t>將左右的</a:t>
            </a:r>
            <a:r>
              <a:rPr lang="en-US" altLang="zh-TW" dirty="0"/>
              <a:t>key attributes</a:t>
            </a:r>
            <a:r>
              <a:rPr lang="zh-TW" altLang="en-US" dirty="0"/>
              <a:t>設為</a:t>
            </a:r>
            <a:r>
              <a:rPr lang="en-US" altLang="zh-TW" dirty="0"/>
              <a:t>AnnouncementsView</a:t>
            </a:r>
            <a:r>
              <a:rPr lang="zh-TW" altLang="en-US" dirty="0"/>
              <a:t>、</a:t>
            </a:r>
            <a:r>
              <a:rPr lang="en-US" altLang="zh-TW" dirty="0" err="1"/>
              <a:t>raisedhands</a:t>
            </a:r>
            <a:r>
              <a:rPr lang="zh-TW" altLang="en-US" dirty="0"/>
              <a:t>、</a:t>
            </a:r>
            <a:r>
              <a:rPr lang="en-US" altLang="zh-TW" dirty="0" err="1"/>
              <a:t>VisITedResources</a:t>
            </a:r>
            <a:endParaRPr lang="en-US" altLang="zh-TW" dirty="0"/>
          </a:p>
          <a:p>
            <a:r>
              <a:rPr lang="en-US" altLang="zh-TW" dirty="0"/>
              <a:t>Join</a:t>
            </a:r>
            <a:r>
              <a:rPr lang="zh-TW" altLang="en-US" dirty="0"/>
              <a:t>可透過</a:t>
            </a:r>
            <a:r>
              <a:rPr lang="en-US" altLang="zh-TW" b="1" dirty="0"/>
              <a:t>key attributes</a:t>
            </a:r>
            <a:r>
              <a:rPr lang="zh-TW" altLang="en-US" dirty="0"/>
              <a:t>欄位將資料集合併如：產品編號、</a:t>
            </a:r>
            <a:r>
              <a:rPr lang="en-US" altLang="zh-TW" dirty="0"/>
              <a:t>ID</a:t>
            </a:r>
          </a:p>
        </p:txBody>
      </p:sp>
      <p:pic>
        <p:nvPicPr>
          <p:cNvPr id="13" name="圖片 12">
            <a:extLst>
              <a:ext uri="{FF2B5EF4-FFF2-40B4-BE49-F238E27FC236}">
                <a16:creationId xmlns:a16="http://schemas.microsoft.com/office/drawing/2014/main" id="{8ACF75E4-A58E-43E0-9A1D-5FEB820E55D2}"/>
              </a:ext>
            </a:extLst>
          </p:cNvPr>
          <p:cNvPicPr>
            <a:picLocks noChangeAspect="1"/>
          </p:cNvPicPr>
          <p:nvPr/>
        </p:nvPicPr>
        <p:blipFill>
          <a:blip r:embed="rId3"/>
          <a:stretch>
            <a:fillRect/>
          </a:stretch>
        </p:blipFill>
        <p:spPr>
          <a:xfrm>
            <a:off x="6869267" y="176429"/>
            <a:ext cx="1752845" cy="1295581"/>
          </a:xfrm>
          <a:prstGeom prst="rect">
            <a:avLst/>
          </a:prstGeom>
        </p:spPr>
      </p:pic>
      <p:pic>
        <p:nvPicPr>
          <p:cNvPr id="14" name="圖片 13">
            <a:extLst>
              <a:ext uri="{FF2B5EF4-FFF2-40B4-BE49-F238E27FC236}">
                <a16:creationId xmlns:a16="http://schemas.microsoft.com/office/drawing/2014/main" id="{C14A15DB-02A7-41F0-8F4B-D5B08C3F1BB7}"/>
              </a:ext>
            </a:extLst>
          </p:cNvPr>
          <p:cNvPicPr>
            <a:picLocks noChangeAspect="1"/>
          </p:cNvPicPr>
          <p:nvPr/>
        </p:nvPicPr>
        <p:blipFill>
          <a:blip r:embed="rId4"/>
          <a:stretch>
            <a:fillRect/>
          </a:stretch>
        </p:blipFill>
        <p:spPr>
          <a:xfrm>
            <a:off x="1030292" y="1757570"/>
            <a:ext cx="4144234" cy="2455843"/>
          </a:xfrm>
          <a:prstGeom prst="rect">
            <a:avLst/>
          </a:prstGeom>
        </p:spPr>
      </p:pic>
      <p:sp>
        <p:nvSpPr>
          <p:cNvPr id="17" name="Google Shape;209;p11">
            <a:extLst>
              <a:ext uri="{FF2B5EF4-FFF2-40B4-BE49-F238E27FC236}">
                <a16:creationId xmlns:a16="http://schemas.microsoft.com/office/drawing/2014/main" id="{D7773603-5686-4FA6-A9CA-C14BF5BBDBDE}"/>
              </a:ext>
            </a:extLst>
          </p:cNvPr>
          <p:cNvSpPr/>
          <p:nvPr/>
        </p:nvSpPr>
        <p:spPr>
          <a:xfrm>
            <a:off x="2568261" y="2628558"/>
            <a:ext cx="2409092" cy="444579"/>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 name="圖片 17">
            <a:extLst>
              <a:ext uri="{FF2B5EF4-FFF2-40B4-BE49-F238E27FC236}">
                <a16:creationId xmlns:a16="http://schemas.microsoft.com/office/drawing/2014/main" id="{7F6AEB4D-B971-4F71-A85E-23259AD4BFCF}"/>
              </a:ext>
            </a:extLst>
          </p:cNvPr>
          <p:cNvPicPr>
            <a:picLocks noChangeAspect="1"/>
          </p:cNvPicPr>
          <p:nvPr/>
        </p:nvPicPr>
        <p:blipFill>
          <a:blip r:embed="rId5"/>
          <a:stretch>
            <a:fillRect/>
          </a:stretch>
        </p:blipFill>
        <p:spPr>
          <a:xfrm>
            <a:off x="394038" y="4506611"/>
            <a:ext cx="5426316" cy="1086505"/>
          </a:xfrm>
          <a:prstGeom prst="rect">
            <a:avLst/>
          </a:prstGeom>
        </p:spPr>
      </p:pic>
    </p:spTree>
    <p:extLst>
      <p:ext uri="{BB962C8B-B14F-4D97-AF65-F5344CB8AC3E}">
        <p14:creationId xmlns:p14="http://schemas.microsoft.com/office/powerpoint/2010/main" val="41061679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6A54418-8C78-4CF3-B8A5-8DC972AA0EED}"/>
              </a:ext>
            </a:extLst>
          </p:cNvPr>
          <p:cNvSpPr>
            <a:spLocks noGrp="1"/>
          </p:cNvSpPr>
          <p:nvPr>
            <p:ph idx="1"/>
          </p:nvPr>
        </p:nvSpPr>
        <p:spPr/>
        <p:txBody>
          <a:bodyPr>
            <a:normAutofit/>
          </a:bodyPr>
          <a:lstStyle/>
          <a:p>
            <a:r>
              <a:rPr lang="zh-TW" altLang="en-US" dirty="0"/>
              <a:t>分群分析流程圖</a:t>
            </a:r>
          </a:p>
        </p:txBody>
      </p:sp>
      <p:sp>
        <p:nvSpPr>
          <p:cNvPr id="4" name="內容版面配置區 3">
            <a:extLst>
              <a:ext uri="{FF2B5EF4-FFF2-40B4-BE49-F238E27FC236}">
                <a16:creationId xmlns:a16="http://schemas.microsoft.com/office/drawing/2014/main" id="{266BE682-0D10-4482-BAB5-3D7D3CB0BBC6}"/>
              </a:ext>
            </a:extLst>
          </p:cNvPr>
          <p:cNvSpPr>
            <a:spLocks noGrp="1"/>
          </p:cNvSpPr>
          <p:nvPr>
            <p:ph idx="12"/>
          </p:nvPr>
        </p:nvSpPr>
        <p:spPr/>
        <p:txBody>
          <a:bodyPr/>
          <a:lstStyle/>
          <a:p>
            <a:endParaRPr lang="zh-TW" altLang="en-US"/>
          </a:p>
        </p:txBody>
      </p:sp>
      <p:pic>
        <p:nvPicPr>
          <p:cNvPr id="5" name="圖片 4">
            <a:extLst>
              <a:ext uri="{FF2B5EF4-FFF2-40B4-BE49-F238E27FC236}">
                <a16:creationId xmlns:a16="http://schemas.microsoft.com/office/drawing/2014/main" id="{38F16AA2-6E7B-476A-96D2-5A9992EF133F}"/>
              </a:ext>
            </a:extLst>
          </p:cNvPr>
          <p:cNvPicPr>
            <a:picLocks noChangeAspect="1"/>
          </p:cNvPicPr>
          <p:nvPr/>
        </p:nvPicPr>
        <p:blipFill>
          <a:blip r:embed="rId3"/>
          <a:stretch>
            <a:fillRect/>
          </a:stretch>
        </p:blipFill>
        <p:spPr>
          <a:xfrm>
            <a:off x="628587" y="1343781"/>
            <a:ext cx="10934821" cy="3143249"/>
          </a:xfrm>
          <a:prstGeom prst="rect">
            <a:avLst/>
          </a:prstGeom>
        </p:spPr>
      </p:pic>
    </p:spTree>
    <p:extLst>
      <p:ext uri="{BB962C8B-B14F-4D97-AF65-F5344CB8AC3E}">
        <p14:creationId xmlns:p14="http://schemas.microsoft.com/office/powerpoint/2010/main" val="29962733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6A54418-8C78-4CF3-B8A5-8DC972AA0EED}"/>
              </a:ext>
            </a:extLst>
          </p:cNvPr>
          <p:cNvSpPr>
            <a:spLocks noGrp="1"/>
          </p:cNvSpPr>
          <p:nvPr>
            <p:ph idx="1"/>
          </p:nvPr>
        </p:nvSpPr>
        <p:spPr/>
        <p:txBody>
          <a:bodyPr>
            <a:normAutofit/>
          </a:bodyPr>
          <a:lstStyle/>
          <a:p>
            <a:r>
              <a:rPr lang="zh-TW" altLang="en-US" dirty="0"/>
              <a:t>執行結果</a:t>
            </a:r>
          </a:p>
        </p:txBody>
      </p:sp>
      <p:sp>
        <p:nvSpPr>
          <p:cNvPr id="4" name="內容版面配置區 3">
            <a:extLst>
              <a:ext uri="{FF2B5EF4-FFF2-40B4-BE49-F238E27FC236}">
                <a16:creationId xmlns:a16="http://schemas.microsoft.com/office/drawing/2014/main" id="{266BE682-0D10-4482-BAB5-3D7D3CB0BBC6}"/>
              </a:ext>
            </a:extLst>
          </p:cNvPr>
          <p:cNvSpPr>
            <a:spLocks noGrp="1"/>
          </p:cNvSpPr>
          <p:nvPr>
            <p:ph idx="12"/>
          </p:nvPr>
        </p:nvSpPr>
        <p:spPr/>
        <p:txBody>
          <a:bodyPr/>
          <a:lstStyle/>
          <a:p>
            <a:endParaRPr lang="zh-TW" altLang="en-US"/>
          </a:p>
        </p:txBody>
      </p:sp>
      <p:pic>
        <p:nvPicPr>
          <p:cNvPr id="6" name="圖片 5">
            <a:extLst>
              <a:ext uri="{FF2B5EF4-FFF2-40B4-BE49-F238E27FC236}">
                <a16:creationId xmlns:a16="http://schemas.microsoft.com/office/drawing/2014/main" id="{7C47E5B7-4D12-4822-A289-55CFFBF2D69A}"/>
              </a:ext>
            </a:extLst>
          </p:cNvPr>
          <p:cNvPicPr>
            <a:picLocks noChangeAspect="1"/>
          </p:cNvPicPr>
          <p:nvPr/>
        </p:nvPicPr>
        <p:blipFill>
          <a:blip r:embed="rId3"/>
          <a:stretch>
            <a:fillRect/>
          </a:stretch>
        </p:blipFill>
        <p:spPr>
          <a:xfrm>
            <a:off x="936958" y="609601"/>
            <a:ext cx="10318080" cy="4837938"/>
          </a:xfrm>
          <a:prstGeom prst="rect">
            <a:avLst/>
          </a:prstGeom>
        </p:spPr>
      </p:pic>
    </p:spTree>
    <p:extLst>
      <p:ext uri="{BB962C8B-B14F-4D97-AF65-F5344CB8AC3E}">
        <p14:creationId xmlns:p14="http://schemas.microsoft.com/office/powerpoint/2010/main" val="513221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301F39-246C-45D5-95DC-EA75DB4C125D}"/>
              </a:ext>
            </a:extLst>
          </p:cNvPr>
          <p:cNvSpPr>
            <a:spLocks noGrp="1"/>
          </p:cNvSpPr>
          <p:nvPr>
            <p:ph type="title"/>
          </p:nvPr>
        </p:nvSpPr>
        <p:spPr/>
        <p:txBody>
          <a:bodyPr/>
          <a:lstStyle/>
          <a:p>
            <a:r>
              <a:rPr lang="zh-TW" altLang="en-US" dirty="0"/>
              <a:t>資料集介紹</a:t>
            </a:r>
          </a:p>
        </p:txBody>
      </p:sp>
      <p:graphicFrame>
        <p:nvGraphicFramePr>
          <p:cNvPr id="4" name="Google Shape;626;g1081389b8fc_3_85">
            <a:extLst>
              <a:ext uri="{FF2B5EF4-FFF2-40B4-BE49-F238E27FC236}">
                <a16:creationId xmlns:a16="http://schemas.microsoft.com/office/drawing/2014/main" id="{89A56941-B561-478D-B742-153BA6F6C5FF}"/>
              </a:ext>
            </a:extLst>
          </p:cNvPr>
          <p:cNvGraphicFramePr/>
          <p:nvPr>
            <p:extLst>
              <p:ext uri="{D42A27DB-BD31-4B8C-83A1-F6EECF244321}">
                <p14:modId xmlns:p14="http://schemas.microsoft.com/office/powerpoint/2010/main" val="2006486287"/>
              </p:ext>
            </p:extLst>
          </p:nvPr>
        </p:nvGraphicFramePr>
        <p:xfrm>
          <a:off x="1608260" y="1471921"/>
          <a:ext cx="8975475" cy="4820840"/>
        </p:xfrm>
        <a:graphic>
          <a:graphicData uri="http://schemas.openxmlformats.org/drawingml/2006/table">
            <a:tbl>
              <a:tblPr firstRow="1" bandRow="1">
                <a:noFill/>
              </a:tblPr>
              <a:tblGrid>
                <a:gridCol w="2991825">
                  <a:extLst>
                    <a:ext uri="{9D8B030D-6E8A-4147-A177-3AD203B41FA5}">
                      <a16:colId xmlns:a16="http://schemas.microsoft.com/office/drawing/2014/main" val="20000"/>
                    </a:ext>
                  </a:extLst>
                </a:gridCol>
                <a:gridCol w="2991825">
                  <a:extLst>
                    <a:ext uri="{9D8B030D-6E8A-4147-A177-3AD203B41FA5}">
                      <a16:colId xmlns:a16="http://schemas.microsoft.com/office/drawing/2014/main" val="20001"/>
                    </a:ext>
                  </a:extLst>
                </a:gridCol>
                <a:gridCol w="2991825">
                  <a:extLst>
                    <a:ext uri="{9D8B030D-6E8A-4147-A177-3AD203B41FA5}">
                      <a16:colId xmlns:a16="http://schemas.microsoft.com/office/drawing/2014/main" val="20002"/>
                    </a:ext>
                  </a:extLst>
                </a:gridCol>
              </a:tblGrid>
              <a:tr h="374838">
                <a:tc>
                  <a:txBody>
                    <a:bodyPr/>
                    <a:lstStyle/>
                    <a:p>
                      <a:pPr marL="0" marR="0" lvl="0" indent="0" algn="ctr" rtl="0">
                        <a:lnSpc>
                          <a:spcPct val="100000"/>
                        </a:lnSpc>
                        <a:spcBef>
                          <a:spcPts val="0"/>
                        </a:spcBef>
                        <a:spcAft>
                          <a:spcPts val="0"/>
                        </a:spcAft>
                        <a:buClr>
                          <a:srgbClr val="000000"/>
                        </a:buClr>
                        <a:buSzPts val="1800"/>
                        <a:buFont typeface="Arial"/>
                        <a:buNone/>
                      </a:pPr>
                      <a:r>
                        <a:rPr lang="zh-TW" alt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欄位名稱</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solidFill>
                      <a:srgbClr val="F3E6E0"/>
                    </a:solidFill>
                  </a:tcP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欄位描述</a:t>
                      </a:r>
                    </a:p>
                  </a:txBody>
                  <a:tcPr marL="9525" marR="9525" marT="9525" marB="0" anchor="ctr">
                    <a:solidFill>
                      <a:srgbClr val="F3E6E0"/>
                    </a:solidFill>
                  </a:tcPr>
                </a:tc>
                <a:tc>
                  <a:txBody>
                    <a:bodyPr/>
                    <a:lstStyle/>
                    <a:p>
                      <a:pPr algn="ctr" rtl="0" fontAlgn="ctr"/>
                      <a:r>
                        <a:rPr lang="zh-TW" altLang="en-US" sz="1800" b="0" i="0" u="none" strike="noStrike">
                          <a:solidFill>
                            <a:srgbClr val="000000"/>
                          </a:solidFill>
                          <a:effectLst/>
                          <a:latin typeface="Microsoft JhengHei" panose="020B0604030504040204" pitchFamily="34" charset="-120"/>
                          <a:ea typeface="Microsoft JhengHei" panose="020B0604030504040204" pitchFamily="34" charset="-120"/>
                        </a:rPr>
                        <a:t>欄位名稱</a:t>
                      </a:r>
                      <a:r>
                        <a:rPr lang="en-US" altLang="zh-TW" sz="1800" b="0" i="0" u="none" strike="noStrike">
                          <a:solidFill>
                            <a:srgbClr val="000000"/>
                          </a:solidFill>
                          <a:effectLst/>
                          <a:latin typeface="Microsoft JhengHei" panose="020B0604030504040204" pitchFamily="34" charset="-120"/>
                          <a:ea typeface="Microsoft JhengHei" panose="020B0604030504040204" pitchFamily="34" charset="-120"/>
                        </a:rPr>
                        <a:t>(</a:t>
                      </a:r>
                      <a:r>
                        <a:rPr lang="zh-TW" altLang="en-US" sz="1800" b="0" i="0" u="none" strike="noStrike">
                          <a:solidFill>
                            <a:srgbClr val="000000"/>
                          </a:solidFill>
                          <a:effectLst/>
                          <a:latin typeface="Microsoft JhengHei" panose="020B0604030504040204" pitchFamily="34" charset="-120"/>
                          <a:ea typeface="Microsoft JhengHei" panose="020B0604030504040204" pitchFamily="34" charset="-120"/>
                        </a:rPr>
                        <a:t>中文</a:t>
                      </a:r>
                      <a:r>
                        <a:rPr lang="en-US" altLang="zh-TW" sz="1800" b="0" i="0" u="none" strike="noStrike">
                          <a:solidFill>
                            <a:srgbClr val="000000"/>
                          </a:solidFill>
                          <a:effectLst/>
                          <a:latin typeface="Microsoft JhengHei" panose="020B0604030504040204" pitchFamily="34" charset="-120"/>
                          <a:ea typeface="Microsoft JhengHei" panose="020B0604030504040204" pitchFamily="34" charset="-120"/>
                        </a:rPr>
                        <a:t>)</a:t>
                      </a:r>
                    </a:p>
                  </a:txBody>
                  <a:tcPr marL="9525" marR="9525" marT="9525" marB="0" anchor="ctr">
                    <a:solidFill>
                      <a:srgbClr val="F3E6E0"/>
                    </a:solidFill>
                  </a:tcPr>
                </a:tc>
                <a:extLst>
                  <a:ext uri="{0D108BD9-81ED-4DB2-BD59-A6C34878D82A}">
                    <a16:rowId xmlns:a16="http://schemas.microsoft.com/office/drawing/2014/main" val="10000"/>
                  </a:ext>
                </a:extLst>
              </a:tr>
              <a:tr h="374838">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FTM</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err="1">
                          <a:solidFill>
                            <a:srgbClr val="000000"/>
                          </a:solidFill>
                          <a:effectLst/>
                          <a:latin typeface="Microsoft JhengHei" panose="020B0604030504040204" pitchFamily="34" charset="-120"/>
                          <a:ea typeface="Microsoft JhengHei" panose="020B0604030504040204" pitchFamily="34" charset="-120"/>
                        </a:rPr>
                        <a:t>FreeThrowMade</a:t>
                      </a:r>
                      <a:endParaRPr lang="en-US" sz="18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罰球進球數</a:t>
                      </a:r>
                    </a:p>
                  </a:txBody>
                  <a:tcPr marL="9525" marR="9525" marT="9525" marB="0" anchor="ctr"/>
                </a:tc>
                <a:extLst>
                  <a:ext uri="{0D108BD9-81ED-4DB2-BD59-A6C34878D82A}">
                    <a16:rowId xmlns:a16="http://schemas.microsoft.com/office/drawing/2014/main" val="1837692458"/>
                  </a:ext>
                </a:extLst>
              </a:tr>
              <a:tr h="374838">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FTA</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err="1">
                          <a:solidFill>
                            <a:srgbClr val="000000"/>
                          </a:solidFill>
                          <a:effectLst/>
                          <a:latin typeface="Microsoft JhengHei" panose="020B0604030504040204" pitchFamily="34" charset="-120"/>
                          <a:ea typeface="Microsoft JhengHei" panose="020B0604030504040204" pitchFamily="34" charset="-120"/>
                        </a:rPr>
                        <a:t>FreeThrowAttempts</a:t>
                      </a:r>
                      <a:endParaRPr lang="en-US" sz="18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罰球出手次數</a:t>
                      </a:r>
                    </a:p>
                  </a:txBody>
                  <a:tcPr marL="9525" marR="9525" marT="9525" marB="0" anchor="ctr"/>
                </a:tc>
                <a:extLst>
                  <a:ext uri="{0D108BD9-81ED-4DB2-BD59-A6C34878D82A}">
                    <a16:rowId xmlns:a16="http://schemas.microsoft.com/office/drawing/2014/main" val="10001"/>
                  </a:ext>
                </a:extLst>
              </a:tr>
              <a:tr h="374838">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FT%</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err="1">
                          <a:solidFill>
                            <a:srgbClr val="000000"/>
                          </a:solidFill>
                          <a:effectLst/>
                          <a:latin typeface="Microsoft JhengHei" panose="020B0604030504040204" pitchFamily="34" charset="-120"/>
                          <a:ea typeface="Microsoft JhengHei" panose="020B0604030504040204" pitchFamily="34" charset="-120"/>
                        </a:rPr>
                        <a:t>FreeThrowPercent</a:t>
                      </a:r>
                      <a:endParaRPr lang="en-US" sz="18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罰球命中率</a:t>
                      </a:r>
                    </a:p>
                  </a:txBody>
                  <a:tcPr marL="9525" marR="9525" marT="9525" marB="0" anchor="ctr"/>
                </a:tc>
                <a:extLst>
                  <a:ext uri="{0D108BD9-81ED-4DB2-BD59-A6C34878D82A}">
                    <a16:rowId xmlns:a16="http://schemas.microsoft.com/office/drawing/2014/main" val="10002"/>
                  </a:ext>
                </a:extLst>
              </a:tr>
              <a:tr h="374838">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OREB</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err="1">
                          <a:solidFill>
                            <a:srgbClr val="000000"/>
                          </a:solidFill>
                          <a:effectLst/>
                          <a:latin typeface="Microsoft JhengHei" panose="020B0604030504040204" pitchFamily="34" charset="-120"/>
                          <a:ea typeface="Microsoft JhengHei" panose="020B0604030504040204" pitchFamily="34" charset="-120"/>
                        </a:rPr>
                        <a:t>OffensiveRebounds</a:t>
                      </a:r>
                      <a:endParaRPr lang="en-US" sz="18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進攻籃板</a:t>
                      </a:r>
                    </a:p>
                  </a:txBody>
                  <a:tcPr marL="9525" marR="9525" marT="9525" marB="0" anchor="ctr"/>
                </a:tc>
                <a:extLst>
                  <a:ext uri="{0D108BD9-81ED-4DB2-BD59-A6C34878D82A}">
                    <a16:rowId xmlns:a16="http://schemas.microsoft.com/office/drawing/2014/main" val="10003"/>
                  </a:ext>
                </a:extLst>
              </a:tr>
              <a:tr h="374838">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DREB</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a:solidFill>
                            <a:srgbClr val="000000"/>
                          </a:solidFill>
                          <a:effectLst/>
                          <a:latin typeface="Microsoft JhengHei" panose="020B0604030504040204" pitchFamily="34" charset="-120"/>
                          <a:ea typeface="Microsoft JhengHei" panose="020B0604030504040204" pitchFamily="34" charset="-120"/>
                        </a:rPr>
                        <a:t>DefensiveRebounds</a:t>
                      </a: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防守籃板</a:t>
                      </a:r>
                    </a:p>
                  </a:txBody>
                  <a:tcPr marL="9525" marR="9525" marT="9525" marB="0" anchor="ctr"/>
                </a:tc>
                <a:extLst>
                  <a:ext uri="{0D108BD9-81ED-4DB2-BD59-A6C34878D82A}">
                    <a16:rowId xmlns:a16="http://schemas.microsoft.com/office/drawing/2014/main" val="10004"/>
                  </a:ext>
                </a:extLst>
              </a:tr>
              <a:tr h="374838">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REB</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a:solidFill>
                            <a:srgbClr val="000000"/>
                          </a:solidFill>
                          <a:effectLst/>
                          <a:latin typeface="Microsoft JhengHei" panose="020B0604030504040204" pitchFamily="34" charset="-120"/>
                          <a:ea typeface="Microsoft JhengHei" panose="020B0604030504040204" pitchFamily="34" charset="-120"/>
                        </a:rPr>
                        <a:t>Rebounds</a:t>
                      </a: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籃板球</a:t>
                      </a:r>
                    </a:p>
                  </a:txBody>
                  <a:tcPr marL="9525" marR="9525" marT="9525" marB="0" anchor="ctr"/>
                </a:tc>
                <a:extLst>
                  <a:ext uri="{0D108BD9-81ED-4DB2-BD59-A6C34878D82A}">
                    <a16:rowId xmlns:a16="http://schemas.microsoft.com/office/drawing/2014/main" val="10005"/>
                  </a:ext>
                </a:extLst>
              </a:tr>
              <a:tr h="374838">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AST</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a:solidFill>
                            <a:srgbClr val="000000"/>
                          </a:solidFill>
                          <a:effectLst/>
                          <a:latin typeface="Microsoft JhengHei" panose="020B0604030504040204" pitchFamily="34" charset="-120"/>
                          <a:ea typeface="Microsoft JhengHei" panose="020B0604030504040204" pitchFamily="34" charset="-120"/>
                        </a:rPr>
                        <a:t>Assists</a:t>
                      </a: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場均助攻</a:t>
                      </a:r>
                    </a:p>
                  </a:txBody>
                  <a:tcPr marL="9525" marR="9525" marT="9525" marB="0" anchor="ctr"/>
                </a:tc>
                <a:extLst>
                  <a:ext uri="{0D108BD9-81ED-4DB2-BD59-A6C34878D82A}">
                    <a16:rowId xmlns:a16="http://schemas.microsoft.com/office/drawing/2014/main" val="10006"/>
                  </a:ext>
                </a:extLst>
              </a:tr>
              <a:tr h="374838">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STL</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a:solidFill>
                            <a:srgbClr val="000000"/>
                          </a:solidFill>
                          <a:effectLst/>
                          <a:latin typeface="Microsoft JhengHei" panose="020B0604030504040204" pitchFamily="34" charset="-120"/>
                          <a:ea typeface="Microsoft JhengHei" panose="020B0604030504040204" pitchFamily="34" charset="-120"/>
                        </a:rPr>
                        <a:t>Steals</a:t>
                      </a: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場均抄截</a:t>
                      </a:r>
                    </a:p>
                  </a:txBody>
                  <a:tcPr marL="9525" marR="9525" marT="9525" marB="0" anchor="ctr"/>
                </a:tc>
                <a:extLst>
                  <a:ext uri="{0D108BD9-81ED-4DB2-BD59-A6C34878D82A}">
                    <a16:rowId xmlns:a16="http://schemas.microsoft.com/office/drawing/2014/main" val="10007"/>
                  </a:ext>
                </a:extLst>
              </a:tr>
              <a:tr h="374838">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BLK</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a:solidFill>
                            <a:srgbClr val="000000"/>
                          </a:solidFill>
                          <a:effectLst/>
                          <a:latin typeface="Microsoft JhengHei" panose="020B0604030504040204" pitchFamily="34" charset="-120"/>
                          <a:ea typeface="Microsoft JhengHei" panose="020B0604030504040204" pitchFamily="34" charset="-120"/>
                        </a:rPr>
                        <a:t>Blocks</a:t>
                      </a: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阻攻</a:t>
                      </a:r>
                    </a:p>
                  </a:txBody>
                  <a:tcPr marL="9525" marR="9525" marT="9525" marB="0" anchor="ctr"/>
                </a:tc>
                <a:extLst>
                  <a:ext uri="{0D108BD9-81ED-4DB2-BD59-A6C34878D82A}">
                    <a16:rowId xmlns:a16="http://schemas.microsoft.com/office/drawing/2014/main" val="10008"/>
                  </a:ext>
                </a:extLst>
              </a:tr>
              <a:tr h="374838">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TOV</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a:solidFill>
                            <a:srgbClr val="000000"/>
                          </a:solidFill>
                          <a:effectLst/>
                          <a:latin typeface="Microsoft JhengHei" panose="020B0604030504040204" pitchFamily="34" charset="-120"/>
                          <a:ea typeface="Microsoft JhengHei" panose="020B0604030504040204" pitchFamily="34" charset="-120"/>
                        </a:rPr>
                        <a:t>Turnovers</a:t>
                      </a: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每場比賽失誤</a:t>
                      </a:r>
                    </a:p>
                  </a:txBody>
                  <a:tcPr marL="9525" marR="9525" marT="9525" marB="0" anchor="ctr"/>
                </a:tc>
                <a:extLst>
                  <a:ext uri="{0D108BD9-81ED-4DB2-BD59-A6C34878D82A}">
                    <a16:rowId xmlns:a16="http://schemas.microsoft.com/office/drawing/2014/main" val="10009"/>
                  </a:ext>
                </a:extLst>
              </a:tr>
              <a:tr h="697622">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rPr>
                        <a:t>TARGET_5Yrs</a:t>
                      </a:r>
                      <a:endParaRPr sz="1800" b="0" i="0" u="none" strike="noStrike" cap="none"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algn="ctr" rtl="0" fontAlgn="ctr"/>
                      <a:r>
                        <a:rPr lang="en-US" sz="1800" b="0" i="0" u="none" strike="noStrike" dirty="0">
                          <a:solidFill>
                            <a:srgbClr val="000000"/>
                          </a:solidFill>
                          <a:effectLst/>
                          <a:latin typeface="Microsoft JhengHei" panose="020B0604030504040204" pitchFamily="34" charset="-120"/>
                          <a:ea typeface="Microsoft JhengHei" panose="020B0604030504040204" pitchFamily="34" charset="-120"/>
                        </a:rPr>
                        <a:t>Outcome:1 if career length &gt;=5 </a:t>
                      </a:r>
                      <a:r>
                        <a:rPr lang="en-US" sz="1800" b="0" i="0" u="none" strike="noStrike" dirty="0" err="1">
                          <a:solidFill>
                            <a:srgbClr val="000000"/>
                          </a:solidFill>
                          <a:effectLst/>
                          <a:latin typeface="Microsoft JhengHei" panose="020B0604030504040204" pitchFamily="34" charset="-120"/>
                          <a:ea typeface="Microsoft JhengHei" panose="020B0604030504040204" pitchFamily="34" charset="-120"/>
                        </a:rPr>
                        <a:t>yrs</a:t>
                      </a:r>
                      <a:r>
                        <a:rPr lang="en-US" sz="1800" b="0" i="0" u="none" strike="noStrike" dirty="0">
                          <a:solidFill>
                            <a:srgbClr val="000000"/>
                          </a:solidFill>
                          <a:effectLst/>
                          <a:latin typeface="Microsoft JhengHei" panose="020B0604030504040204" pitchFamily="34" charset="-120"/>
                          <a:ea typeface="Microsoft JhengHei" panose="020B0604030504040204" pitchFamily="34" charset="-120"/>
                        </a:rPr>
                        <a:t>, 0 if &lt;5...</a:t>
                      </a:r>
                    </a:p>
                  </a:txBody>
                  <a:tcPr marL="9525" marR="9525" marT="9525" marB="0" anchor="ctr"/>
                </a:tc>
                <a:tc>
                  <a:txBody>
                    <a:bodyPr/>
                    <a:lstStyle/>
                    <a:p>
                      <a:pPr algn="ctr" rtl="0" fontAlgn="ct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是否能夠撐過五個賽季</a:t>
                      </a:r>
                    </a:p>
                  </a:txBody>
                  <a:tcPr marL="9525" marR="9525" marT="9525"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9487650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6A54418-8C78-4CF3-B8A5-8DC972AA0EED}"/>
              </a:ext>
            </a:extLst>
          </p:cNvPr>
          <p:cNvSpPr>
            <a:spLocks noGrp="1"/>
          </p:cNvSpPr>
          <p:nvPr>
            <p:ph idx="1"/>
          </p:nvPr>
        </p:nvSpPr>
        <p:spPr/>
        <p:txBody>
          <a:bodyPr>
            <a:normAutofit/>
          </a:bodyPr>
          <a:lstStyle/>
          <a:p>
            <a:r>
              <a:rPr lang="zh-TW" altLang="en-US" dirty="0"/>
              <a:t>執行結果視覺化</a:t>
            </a:r>
          </a:p>
        </p:txBody>
      </p:sp>
      <p:sp>
        <p:nvSpPr>
          <p:cNvPr id="5" name="Google Shape;280;p19">
            <a:extLst>
              <a:ext uri="{FF2B5EF4-FFF2-40B4-BE49-F238E27FC236}">
                <a16:creationId xmlns:a16="http://schemas.microsoft.com/office/drawing/2014/main" id="{FEEAA542-056E-4F9D-B304-8C85578F4247}"/>
              </a:ext>
            </a:extLst>
          </p:cNvPr>
          <p:cNvSpPr txBox="1">
            <a:spLocks/>
          </p:cNvSpPr>
          <p:nvPr/>
        </p:nvSpPr>
        <p:spPr>
          <a:xfrm>
            <a:off x="370325" y="5942369"/>
            <a:ext cx="3296702" cy="400133"/>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39700">
              <a:lnSpc>
                <a:spcPct val="100000"/>
              </a:lnSpc>
              <a:spcBef>
                <a:spcPts val="0"/>
              </a:spcBef>
              <a:buClr>
                <a:schemeClr val="dk1"/>
              </a:buClr>
              <a:buSzPts val="1400"/>
              <a:buFont typeface="Microsoft JhengHei"/>
              <a:buNone/>
            </a:pPr>
            <a:r>
              <a:rPr lang="zh-TW" altLang="en-US" sz="1800" dirty="0">
                <a:latin typeface="微軟正黑體" panose="020B0604030504040204" pitchFamily="34" charset="-120"/>
                <a:ea typeface="微軟正黑體" panose="020B0604030504040204" pitchFamily="34" charset="-120"/>
              </a:rPr>
              <a:t>可以自由調整內容來進行分析</a:t>
            </a:r>
          </a:p>
        </p:txBody>
      </p:sp>
      <p:pic>
        <p:nvPicPr>
          <p:cNvPr id="7" name="圖片 6">
            <a:extLst>
              <a:ext uri="{FF2B5EF4-FFF2-40B4-BE49-F238E27FC236}">
                <a16:creationId xmlns:a16="http://schemas.microsoft.com/office/drawing/2014/main" id="{985DCC4C-07EC-4EDE-9DB7-2A494C04229D}"/>
              </a:ext>
            </a:extLst>
          </p:cNvPr>
          <p:cNvPicPr>
            <a:picLocks noChangeAspect="1"/>
          </p:cNvPicPr>
          <p:nvPr/>
        </p:nvPicPr>
        <p:blipFill>
          <a:blip r:embed="rId3"/>
          <a:stretch>
            <a:fillRect/>
          </a:stretch>
        </p:blipFill>
        <p:spPr>
          <a:xfrm>
            <a:off x="1446385" y="633803"/>
            <a:ext cx="9406855" cy="4834645"/>
          </a:xfrm>
          <a:prstGeom prst="rect">
            <a:avLst/>
          </a:prstGeom>
        </p:spPr>
      </p:pic>
      <p:sp>
        <p:nvSpPr>
          <p:cNvPr id="8" name="Google Shape;209;p11">
            <a:extLst>
              <a:ext uri="{FF2B5EF4-FFF2-40B4-BE49-F238E27FC236}">
                <a16:creationId xmlns:a16="http://schemas.microsoft.com/office/drawing/2014/main" id="{A18ABBD9-DFA5-4359-85A9-68A3DDC9C0CC}"/>
              </a:ext>
            </a:extLst>
          </p:cNvPr>
          <p:cNvSpPr/>
          <p:nvPr/>
        </p:nvSpPr>
        <p:spPr>
          <a:xfrm>
            <a:off x="2266604" y="1176831"/>
            <a:ext cx="1400423" cy="3197206"/>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127;p5">
            <a:extLst>
              <a:ext uri="{FF2B5EF4-FFF2-40B4-BE49-F238E27FC236}">
                <a16:creationId xmlns:a16="http://schemas.microsoft.com/office/drawing/2014/main" id="{960F332C-B27D-4EDE-8A13-EA81C286F4CB}"/>
              </a:ext>
            </a:extLst>
          </p:cNvPr>
          <p:cNvSpPr/>
          <p:nvPr/>
        </p:nvSpPr>
        <p:spPr>
          <a:xfrm rot="6483335">
            <a:off x="1288593" y="5041861"/>
            <a:ext cx="1674866" cy="159263"/>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899757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BED022-2F27-454B-9542-8FF13A2B0B9E}"/>
              </a:ext>
            </a:extLst>
          </p:cNvPr>
          <p:cNvSpPr>
            <a:spLocks noGrp="1"/>
          </p:cNvSpPr>
          <p:nvPr>
            <p:ph type="title"/>
          </p:nvPr>
        </p:nvSpPr>
        <p:spPr/>
        <p:txBody>
          <a:bodyPr/>
          <a:lstStyle/>
          <a:p>
            <a:r>
              <a:rPr lang="zh-TW" altLang="en-US" dirty="0"/>
              <a:t>如何驗證集群演算法？</a:t>
            </a:r>
          </a:p>
        </p:txBody>
      </p:sp>
      <p:sp>
        <p:nvSpPr>
          <p:cNvPr id="3" name="內容版面配置區 2">
            <a:extLst>
              <a:ext uri="{FF2B5EF4-FFF2-40B4-BE49-F238E27FC236}">
                <a16:creationId xmlns:a16="http://schemas.microsoft.com/office/drawing/2014/main" id="{7F30D92D-A468-4942-A1A1-C01C2DE0FC90}"/>
              </a:ext>
            </a:extLst>
          </p:cNvPr>
          <p:cNvSpPr>
            <a:spLocks noGrp="1"/>
          </p:cNvSpPr>
          <p:nvPr>
            <p:ph idx="1"/>
          </p:nvPr>
        </p:nvSpPr>
        <p:spPr/>
        <p:txBody>
          <a:bodyPr/>
          <a:lstStyle/>
          <a:p>
            <a:r>
              <a:rPr lang="zh-TW" altLang="en-US" dirty="0"/>
              <a:t>其實，很難。</a:t>
            </a:r>
          </a:p>
          <a:p>
            <a:pPr marL="230400" indent="0">
              <a:buNone/>
            </a:pPr>
            <a:r>
              <a:rPr lang="zh-TW" altLang="en-US" dirty="0"/>
              <a:t>監督式學習可以使用很多種方法像是</a:t>
            </a:r>
            <a:r>
              <a:rPr lang="en-US" altLang="zh-TW" dirty="0"/>
              <a:t>Accuracy</a:t>
            </a:r>
            <a:r>
              <a:rPr lang="zh-TW" altLang="en-US" dirty="0"/>
              <a:t>、</a:t>
            </a:r>
            <a:r>
              <a:rPr lang="en-US" altLang="zh-TW" dirty="0"/>
              <a:t>Precision</a:t>
            </a:r>
            <a:r>
              <a:rPr lang="zh-TW" altLang="en-US" dirty="0"/>
              <a:t>、</a:t>
            </a:r>
            <a:r>
              <a:rPr lang="en-US" altLang="zh-TW" dirty="0"/>
              <a:t>Recall</a:t>
            </a:r>
            <a:r>
              <a:rPr lang="zh-TW" altLang="en-US" dirty="0"/>
              <a:t>來衡量模型好壞</a:t>
            </a:r>
            <a:endParaRPr lang="en-US" altLang="zh-TW" dirty="0"/>
          </a:p>
          <a:p>
            <a:pPr marL="230400" indent="0">
              <a:buNone/>
            </a:pPr>
            <a:endParaRPr lang="en-US" altLang="zh-TW" dirty="0"/>
          </a:p>
          <a:p>
            <a:r>
              <a:rPr lang="zh-TW" altLang="en-US" dirty="0"/>
              <a:t>但是</a:t>
            </a:r>
            <a:r>
              <a:rPr lang="en-US" altLang="zh-TW" dirty="0"/>
              <a:t>…</a:t>
            </a:r>
          </a:p>
          <a:p>
            <a:pPr marL="230400" indent="0">
              <a:buNone/>
            </a:pPr>
            <a:r>
              <a:rPr lang="zh-TW" altLang="en-US" dirty="0"/>
              <a:t>對於非監督式學習來說，衡量最後分群結果的好壞一直是一個很模糊的地帶，因為沒有標準答案</a:t>
            </a:r>
          </a:p>
          <a:p>
            <a:endParaRPr lang="zh-TW" altLang="en-US" dirty="0"/>
          </a:p>
        </p:txBody>
      </p:sp>
    </p:spTree>
    <p:extLst>
      <p:ext uri="{BB962C8B-B14F-4D97-AF65-F5344CB8AC3E}">
        <p14:creationId xmlns:p14="http://schemas.microsoft.com/office/powerpoint/2010/main" val="41814179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BED022-2F27-454B-9542-8FF13A2B0B9E}"/>
              </a:ext>
            </a:extLst>
          </p:cNvPr>
          <p:cNvSpPr>
            <a:spLocks noGrp="1"/>
          </p:cNvSpPr>
          <p:nvPr>
            <p:ph type="title"/>
          </p:nvPr>
        </p:nvSpPr>
        <p:spPr/>
        <p:txBody>
          <a:bodyPr/>
          <a:lstStyle/>
          <a:p>
            <a:r>
              <a:rPr lang="zh-TW" altLang="en-US" dirty="0"/>
              <a:t>進階 </a:t>
            </a:r>
            <a:r>
              <a:rPr lang="en-US" altLang="zh-TW" dirty="0"/>
              <a:t>- Hierarchical</a:t>
            </a:r>
            <a:r>
              <a:rPr lang="zh-TW" altLang="en-US" dirty="0"/>
              <a:t>演算法</a:t>
            </a:r>
          </a:p>
        </p:txBody>
      </p:sp>
      <p:sp>
        <p:nvSpPr>
          <p:cNvPr id="3" name="內容版面配置區 2">
            <a:extLst>
              <a:ext uri="{FF2B5EF4-FFF2-40B4-BE49-F238E27FC236}">
                <a16:creationId xmlns:a16="http://schemas.microsoft.com/office/drawing/2014/main" id="{7F30D92D-A468-4942-A1A1-C01C2DE0FC90}"/>
              </a:ext>
            </a:extLst>
          </p:cNvPr>
          <p:cNvSpPr>
            <a:spLocks noGrp="1"/>
          </p:cNvSpPr>
          <p:nvPr>
            <p:ph idx="1"/>
          </p:nvPr>
        </p:nvSpPr>
        <p:spPr>
          <a:xfrm>
            <a:off x="838200" y="1455828"/>
            <a:ext cx="5913120" cy="4699766"/>
          </a:xfrm>
        </p:spPr>
        <p:txBody>
          <a:bodyPr/>
          <a:lstStyle/>
          <a:p>
            <a:r>
              <a:rPr lang="zh-TW" altLang="en-US" dirty="0"/>
              <a:t>第一步</a:t>
            </a:r>
            <a:r>
              <a:rPr lang="zh-TW" altLang="en-US" dirty="0">
                <a:sym typeface="Wingdings" panose="05000000000000000000" pitchFamily="2" charset="2"/>
              </a:rPr>
              <a:t>：計算鄰近程度矩陣</a:t>
            </a:r>
            <a:endParaRPr lang="en-US" altLang="zh-TW" dirty="0">
              <a:sym typeface="Wingdings" panose="05000000000000000000" pitchFamily="2" charset="2"/>
            </a:endParaRPr>
          </a:p>
          <a:p>
            <a:pPr marL="0" indent="0">
              <a:buNone/>
            </a:pPr>
            <a:r>
              <a:rPr lang="en-US" altLang="zh-TW" dirty="0">
                <a:sym typeface="Wingdings" panose="05000000000000000000" pitchFamily="2" charset="2"/>
              </a:rPr>
              <a:t>                   (Proximity Matrix)</a:t>
            </a:r>
          </a:p>
          <a:p>
            <a:r>
              <a:rPr lang="zh-TW" altLang="en-US" dirty="0"/>
              <a:t>第二步</a:t>
            </a:r>
            <a:r>
              <a:rPr lang="zh-TW" altLang="en-US" dirty="0">
                <a:sym typeface="Wingdings" panose="05000000000000000000" pitchFamily="2" charset="2"/>
              </a:rPr>
              <a:t>：</a:t>
            </a:r>
            <a:r>
              <a:rPr kumimoji="1" lang="zh-TW" altLang="en-US" dirty="0"/>
              <a:t>使每一個點都是一個群</a:t>
            </a:r>
          </a:p>
          <a:p>
            <a:r>
              <a:rPr lang="zh-TW" altLang="en-US" dirty="0"/>
              <a:t>第三步</a:t>
            </a:r>
            <a:r>
              <a:rPr lang="zh-TW" altLang="en-US" dirty="0">
                <a:sym typeface="Wingdings" panose="05000000000000000000" pitchFamily="2" charset="2"/>
              </a:rPr>
              <a:t>：</a:t>
            </a:r>
            <a:endParaRPr lang="en-US" altLang="zh-TW" dirty="0">
              <a:sym typeface="Wingdings" panose="05000000000000000000" pitchFamily="2" charset="2"/>
            </a:endParaRPr>
          </a:p>
          <a:p>
            <a:pPr marL="230400" indent="0">
              <a:buNone/>
            </a:pPr>
            <a:r>
              <a:rPr lang="zh-TW" altLang="en-US" dirty="0">
                <a:sym typeface="Wingdings" panose="05000000000000000000" pitchFamily="2" charset="2"/>
              </a:rPr>
              <a:t>重複做 </a:t>
            </a:r>
            <a:r>
              <a:rPr lang="en-US" altLang="zh-TW" dirty="0">
                <a:sym typeface="Wingdings" panose="05000000000000000000" pitchFamily="2" charset="2"/>
              </a:rPr>
              <a:t> </a:t>
            </a:r>
            <a:r>
              <a:rPr lang="zh-TW" altLang="en-US" dirty="0">
                <a:sym typeface="Wingdings" panose="05000000000000000000" pitchFamily="2" charset="2"/>
              </a:rPr>
              <a:t>把最近的兩個群合併</a:t>
            </a:r>
            <a:endParaRPr lang="en-US" altLang="zh-TW" dirty="0">
              <a:sym typeface="Wingdings" panose="05000000000000000000" pitchFamily="2" charset="2"/>
            </a:endParaRPr>
          </a:p>
          <a:p>
            <a:pPr marL="230400" indent="0">
              <a:buNone/>
            </a:pPr>
            <a:r>
              <a:rPr lang="en-US" altLang="zh-TW" dirty="0">
                <a:sym typeface="Wingdings" panose="05000000000000000000" pitchFamily="2" charset="2"/>
              </a:rPr>
              <a:t>                  </a:t>
            </a:r>
            <a:r>
              <a:rPr lang="zh-TW" altLang="en-US" dirty="0">
                <a:sym typeface="Wingdings" panose="05000000000000000000" pitchFamily="2" charset="2"/>
              </a:rPr>
              <a:t>更新鄰近程度矩陣</a:t>
            </a:r>
            <a:endParaRPr lang="en-US" altLang="zh-TW" dirty="0">
              <a:sym typeface="Wingdings" panose="05000000000000000000" pitchFamily="2" charset="2"/>
            </a:endParaRPr>
          </a:p>
          <a:p>
            <a:pPr marL="230400" indent="0">
              <a:buNone/>
            </a:pPr>
            <a:r>
              <a:rPr lang="zh-TW" altLang="en-US" dirty="0">
                <a:sym typeface="Wingdings" panose="05000000000000000000" pitchFamily="2" charset="2"/>
              </a:rPr>
              <a:t>直到 </a:t>
            </a:r>
            <a:r>
              <a:rPr lang="en-US" altLang="zh-TW" dirty="0">
                <a:sym typeface="Wingdings" panose="05000000000000000000" pitchFamily="2" charset="2"/>
              </a:rPr>
              <a:t> </a:t>
            </a:r>
            <a:r>
              <a:rPr lang="zh-TW" altLang="en-US" dirty="0">
                <a:sym typeface="Wingdings" panose="05000000000000000000" pitchFamily="2" charset="2"/>
              </a:rPr>
              <a:t>只剩單一群</a:t>
            </a:r>
            <a:endParaRPr lang="en-US" altLang="zh-TW" dirty="0"/>
          </a:p>
          <a:p>
            <a:endParaRPr lang="zh-TW" altLang="en-US" dirty="0"/>
          </a:p>
        </p:txBody>
      </p:sp>
      <p:sp>
        <p:nvSpPr>
          <p:cNvPr id="4" name="橢圓 3">
            <a:extLst>
              <a:ext uri="{FF2B5EF4-FFF2-40B4-BE49-F238E27FC236}">
                <a16:creationId xmlns:a16="http://schemas.microsoft.com/office/drawing/2014/main" id="{C7C2C6F2-D42E-406A-953F-C9E946267819}"/>
              </a:ext>
            </a:extLst>
          </p:cNvPr>
          <p:cNvSpPr/>
          <p:nvPr/>
        </p:nvSpPr>
        <p:spPr>
          <a:xfrm>
            <a:off x="6149894" y="2020799"/>
            <a:ext cx="684245" cy="68424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bg1"/>
                </a:solidFill>
              </a:rPr>
              <a:t>C1</a:t>
            </a:r>
            <a:endParaRPr kumimoji="1" lang="zh-TW" altLang="en-US" dirty="0">
              <a:solidFill>
                <a:schemeClr val="bg1"/>
              </a:solidFill>
            </a:endParaRPr>
          </a:p>
        </p:txBody>
      </p:sp>
      <p:sp>
        <p:nvSpPr>
          <p:cNvPr id="5" name="橢圓 4">
            <a:extLst>
              <a:ext uri="{FF2B5EF4-FFF2-40B4-BE49-F238E27FC236}">
                <a16:creationId xmlns:a16="http://schemas.microsoft.com/office/drawing/2014/main" id="{CB3E8511-A242-4C31-BDE9-B1CB5095F6CB}"/>
              </a:ext>
            </a:extLst>
          </p:cNvPr>
          <p:cNvSpPr/>
          <p:nvPr/>
        </p:nvSpPr>
        <p:spPr>
          <a:xfrm>
            <a:off x="7338264" y="2763987"/>
            <a:ext cx="684245" cy="68424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bg1"/>
                </a:solidFill>
              </a:rPr>
              <a:t>C2</a:t>
            </a:r>
            <a:endParaRPr kumimoji="1" lang="zh-TW" altLang="en-US" dirty="0">
              <a:solidFill>
                <a:schemeClr val="bg1"/>
              </a:solidFill>
            </a:endParaRPr>
          </a:p>
        </p:txBody>
      </p:sp>
      <p:sp>
        <p:nvSpPr>
          <p:cNvPr id="6" name="橢圓 5">
            <a:extLst>
              <a:ext uri="{FF2B5EF4-FFF2-40B4-BE49-F238E27FC236}">
                <a16:creationId xmlns:a16="http://schemas.microsoft.com/office/drawing/2014/main" id="{AA62BDAA-B806-4BC2-B526-49930EDBDF82}"/>
              </a:ext>
            </a:extLst>
          </p:cNvPr>
          <p:cNvSpPr/>
          <p:nvPr/>
        </p:nvSpPr>
        <p:spPr>
          <a:xfrm>
            <a:off x="7165404" y="1600908"/>
            <a:ext cx="684245" cy="68424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bg1"/>
                </a:solidFill>
              </a:rPr>
              <a:t>C3</a:t>
            </a:r>
            <a:endParaRPr kumimoji="1" lang="zh-TW" altLang="en-US" dirty="0">
              <a:solidFill>
                <a:schemeClr val="bg1"/>
              </a:solidFill>
            </a:endParaRPr>
          </a:p>
        </p:txBody>
      </p:sp>
      <p:sp>
        <p:nvSpPr>
          <p:cNvPr id="7" name="橢圓 6">
            <a:extLst>
              <a:ext uri="{FF2B5EF4-FFF2-40B4-BE49-F238E27FC236}">
                <a16:creationId xmlns:a16="http://schemas.microsoft.com/office/drawing/2014/main" id="{E6097093-5B9C-4502-9B29-C105F5BBFB96}"/>
              </a:ext>
            </a:extLst>
          </p:cNvPr>
          <p:cNvSpPr/>
          <p:nvPr/>
        </p:nvSpPr>
        <p:spPr>
          <a:xfrm>
            <a:off x="6149894" y="3176280"/>
            <a:ext cx="684245" cy="68424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bg1"/>
                </a:solidFill>
              </a:rPr>
              <a:t>C4</a:t>
            </a:r>
            <a:endParaRPr kumimoji="1" lang="zh-TW" altLang="en-US" dirty="0">
              <a:solidFill>
                <a:schemeClr val="bg1"/>
              </a:solidFill>
            </a:endParaRPr>
          </a:p>
        </p:txBody>
      </p:sp>
      <p:sp>
        <p:nvSpPr>
          <p:cNvPr id="8" name="橢圓 7">
            <a:extLst>
              <a:ext uri="{FF2B5EF4-FFF2-40B4-BE49-F238E27FC236}">
                <a16:creationId xmlns:a16="http://schemas.microsoft.com/office/drawing/2014/main" id="{2FF2C6F1-F3AE-4F74-91CD-41B64104BC43}"/>
              </a:ext>
            </a:extLst>
          </p:cNvPr>
          <p:cNvSpPr/>
          <p:nvPr/>
        </p:nvSpPr>
        <p:spPr>
          <a:xfrm>
            <a:off x="7907017" y="3320629"/>
            <a:ext cx="684245" cy="68424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bg1"/>
                </a:solidFill>
              </a:rPr>
              <a:t>C5</a:t>
            </a:r>
            <a:endParaRPr kumimoji="1" lang="zh-TW" altLang="en-US" dirty="0">
              <a:solidFill>
                <a:schemeClr val="bg1"/>
              </a:solidFill>
            </a:endParaRPr>
          </a:p>
        </p:txBody>
      </p:sp>
      <p:sp>
        <p:nvSpPr>
          <p:cNvPr id="9" name="橢圓 8">
            <a:extLst>
              <a:ext uri="{FF2B5EF4-FFF2-40B4-BE49-F238E27FC236}">
                <a16:creationId xmlns:a16="http://schemas.microsoft.com/office/drawing/2014/main" id="{957F75F8-F150-4062-8ECA-D0BD426A6A26}"/>
              </a:ext>
            </a:extLst>
          </p:cNvPr>
          <p:cNvSpPr/>
          <p:nvPr/>
        </p:nvSpPr>
        <p:spPr>
          <a:xfrm rot="18809284">
            <a:off x="7193066" y="2419187"/>
            <a:ext cx="1600698" cy="1923787"/>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aphicFrame>
        <p:nvGraphicFramePr>
          <p:cNvPr id="12" name="表格 8">
            <a:extLst>
              <a:ext uri="{FF2B5EF4-FFF2-40B4-BE49-F238E27FC236}">
                <a16:creationId xmlns:a16="http://schemas.microsoft.com/office/drawing/2014/main" id="{A215CA1C-9F8B-45DA-ABA2-D23E9C7ABF47}"/>
              </a:ext>
            </a:extLst>
          </p:cNvPr>
          <p:cNvGraphicFramePr>
            <a:graphicFrameLocks noGrp="1"/>
          </p:cNvGraphicFramePr>
          <p:nvPr/>
        </p:nvGraphicFramePr>
        <p:xfrm>
          <a:off x="9129869" y="2064458"/>
          <a:ext cx="2880000" cy="2225040"/>
        </p:xfrm>
        <a:graphic>
          <a:graphicData uri="http://schemas.openxmlformats.org/drawingml/2006/table">
            <a:tbl>
              <a:tblPr bandRow="1"/>
              <a:tblGrid>
                <a:gridCol w="480000">
                  <a:extLst>
                    <a:ext uri="{9D8B030D-6E8A-4147-A177-3AD203B41FA5}">
                      <a16:colId xmlns:a16="http://schemas.microsoft.com/office/drawing/2014/main" val="3102221090"/>
                    </a:ext>
                  </a:extLst>
                </a:gridCol>
                <a:gridCol w="480000">
                  <a:extLst>
                    <a:ext uri="{9D8B030D-6E8A-4147-A177-3AD203B41FA5}">
                      <a16:colId xmlns:a16="http://schemas.microsoft.com/office/drawing/2014/main" val="733764297"/>
                    </a:ext>
                  </a:extLst>
                </a:gridCol>
                <a:gridCol w="480000">
                  <a:extLst>
                    <a:ext uri="{9D8B030D-6E8A-4147-A177-3AD203B41FA5}">
                      <a16:colId xmlns:a16="http://schemas.microsoft.com/office/drawing/2014/main" val="3963079269"/>
                    </a:ext>
                  </a:extLst>
                </a:gridCol>
                <a:gridCol w="480000">
                  <a:extLst>
                    <a:ext uri="{9D8B030D-6E8A-4147-A177-3AD203B41FA5}">
                      <a16:colId xmlns:a16="http://schemas.microsoft.com/office/drawing/2014/main" val="4089849667"/>
                    </a:ext>
                  </a:extLst>
                </a:gridCol>
                <a:gridCol w="480000">
                  <a:extLst>
                    <a:ext uri="{9D8B030D-6E8A-4147-A177-3AD203B41FA5}">
                      <a16:colId xmlns:a16="http://schemas.microsoft.com/office/drawing/2014/main" val="2753733116"/>
                    </a:ext>
                  </a:extLst>
                </a:gridCol>
                <a:gridCol w="480000">
                  <a:extLst>
                    <a:ext uri="{9D8B030D-6E8A-4147-A177-3AD203B41FA5}">
                      <a16:colId xmlns:a16="http://schemas.microsoft.com/office/drawing/2014/main" val="535460003"/>
                    </a:ext>
                  </a:extLst>
                </a:gridCol>
              </a:tblGrid>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TW" sz="1800" dirty="0">
                          <a:solidFill>
                            <a:schemeClr val="bg2">
                              <a:lumMod val="50000"/>
                            </a:schemeClr>
                          </a:solidFill>
                          <a:latin typeface="+mj-ea"/>
                          <a:ea typeface="+mj-ea"/>
                        </a:rPr>
                        <a:t>C1</a:t>
                      </a: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TW" sz="1800" dirty="0">
                          <a:solidFill>
                            <a:schemeClr val="bg2">
                              <a:lumMod val="50000"/>
                            </a:schemeClr>
                          </a:solidFill>
                          <a:latin typeface="+mj-ea"/>
                          <a:ea typeface="+mj-ea"/>
                        </a:rPr>
                        <a:t>C2</a:t>
                      </a: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TW" sz="1800" dirty="0">
                          <a:solidFill>
                            <a:schemeClr val="bg2">
                              <a:lumMod val="50000"/>
                            </a:schemeClr>
                          </a:solidFill>
                          <a:latin typeface="+mj-ea"/>
                          <a:ea typeface="+mj-ea"/>
                        </a:rPr>
                        <a:t>C3</a:t>
                      </a: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TW" sz="1800" dirty="0">
                          <a:solidFill>
                            <a:schemeClr val="bg2">
                              <a:lumMod val="50000"/>
                            </a:schemeClr>
                          </a:solidFill>
                          <a:latin typeface="+mj-ea"/>
                          <a:ea typeface="+mj-ea"/>
                        </a:rPr>
                        <a:t>C4</a:t>
                      </a: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TW" sz="1800" dirty="0">
                          <a:solidFill>
                            <a:schemeClr val="bg2">
                              <a:lumMod val="50000"/>
                            </a:schemeClr>
                          </a:solidFill>
                          <a:latin typeface="+mj-ea"/>
                          <a:ea typeface="+mj-ea"/>
                        </a:rPr>
                        <a:t>C5</a:t>
                      </a: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8221804"/>
                  </a:ext>
                </a:extLst>
              </a:tr>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TW" sz="1800" dirty="0">
                          <a:solidFill>
                            <a:schemeClr val="bg2">
                              <a:lumMod val="50000"/>
                            </a:schemeClr>
                          </a:solidFill>
                          <a:latin typeface="+mj-ea"/>
                          <a:ea typeface="+mj-ea"/>
                        </a:rPr>
                        <a:t>C1</a:t>
                      </a: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41132086"/>
                  </a:ext>
                </a:extLst>
              </a:tr>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TW" sz="1800" dirty="0">
                          <a:solidFill>
                            <a:schemeClr val="bg2">
                              <a:lumMod val="50000"/>
                            </a:schemeClr>
                          </a:solidFill>
                          <a:latin typeface="+mj-ea"/>
                          <a:ea typeface="+mj-ea"/>
                        </a:rPr>
                        <a:t>C2</a:t>
                      </a: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861924930"/>
                  </a:ext>
                </a:extLst>
              </a:tr>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TW" sz="1800" dirty="0">
                          <a:solidFill>
                            <a:schemeClr val="bg2">
                              <a:lumMod val="50000"/>
                            </a:schemeClr>
                          </a:solidFill>
                          <a:latin typeface="+mj-ea"/>
                          <a:ea typeface="+mj-ea"/>
                        </a:rPr>
                        <a:t>C3</a:t>
                      </a: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42206513"/>
                  </a:ext>
                </a:extLst>
              </a:tr>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TW" sz="1800" dirty="0">
                          <a:solidFill>
                            <a:schemeClr val="bg2">
                              <a:lumMod val="50000"/>
                            </a:schemeClr>
                          </a:solidFill>
                          <a:latin typeface="+mj-ea"/>
                          <a:ea typeface="+mj-ea"/>
                        </a:rPr>
                        <a:t>C4</a:t>
                      </a: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14594812"/>
                  </a:ext>
                </a:extLst>
              </a:tr>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TW" sz="1800" dirty="0">
                          <a:solidFill>
                            <a:schemeClr val="bg2">
                              <a:lumMod val="50000"/>
                            </a:schemeClr>
                          </a:solidFill>
                          <a:latin typeface="+mj-ea"/>
                          <a:ea typeface="+mj-ea"/>
                        </a:rPr>
                        <a:t>C5</a:t>
                      </a: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zh-TW" altLang="en-US" sz="1800" dirty="0">
                        <a:solidFill>
                          <a:schemeClr val="bg2">
                            <a:lumMod val="50000"/>
                          </a:schemeClr>
                        </a:solidFill>
                        <a:latin typeface="+mj-ea"/>
                        <a:ea typeface="+mj-ea"/>
                      </a:endParaRPr>
                    </a:p>
                  </a:txBody>
                  <a:tcPr>
                    <a:lnL w="9525" cap="flat" cmpd="sng" algn="ctr">
                      <a:solidFill>
                        <a:srgbClr val="E7E6E6">
                          <a:lumMod val="50000"/>
                        </a:srgbClr>
                      </a:solidFill>
                      <a:prstDash val="solid"/>
                      <a:round/>
                      <a:headEnd type="none" w="med" len="med"/>
                      <a:tailEnd type="none" w="med" len="med"/>
                    </a:lnL>
                    <a:lnR w="9525" cap="flat" cmpd="sng" algn="ctr">
                      <a:solidFill>
                        <a:srgbClr val="E7E6E6">
                          <a:lumMod val="50000"/>
                        </a:srgbClr>
                      </a:solidFill>
                      <a:prstDash val="solid"/>
                      <a:round/>
                      <a:headEnd type="none" w="med" len="med"/>
                      <a:tailEnd type="none" w="med" len="med"/>
                    </a:lnR>
                    <a:lnT w="9525" cap="flat" cmpd="sng" algn="ctr">
                      <a:solidFill>
                        <a:srgbClr val="E7E6E6">
                          <a:lumMod val="50000"/>
                        </a:srgbClr>
                      </a:solidFill>
                      <a:prstDash val="solid"/>
                      <a:round/>
                      <a:headEnd type="none" w="med" len="med"/>
                      <a:tailEnd type="none" w="med" len="med"/>
                    </a:lnT>
                    <a:lnB w="9525"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928384460"/>
                  </a:ext>
                </a:extLst>
              </a:tr>
            </a:tbl>
          </a:graphicData>
        </a:graphic>
      </p:graphicFrame>
      <p:sp>
        <p:nvSpPr>
          <p:cNvPr id="13" name="文字方塊 12">
            <a:extLst>
              <a:ext uri="{FF2B5EF4-FFF2-40B4-BE49-F238E27FC236}">
                <a16:creationId xmlns:a16="http://schemas.microsoft.com/office/drawing/2014/main" id="{589CC7E7-29FE-47F6-A20E-CAC5D7B1EA54}"/>
              </a:ext>
            </a:extLst>
          </p:cNvPr>
          <p:cNvSpPr txBox="1"/>
          <p:nvPr/>
        </p:nvSpPr>
        <p:spPr>
          <a:xfrm>
            <a:off x="9578643" y="1606574"/>
            <a:ext cx="1946495" cy="369332"/>
          </a:xfrm>
          <a:prstGeom prst="rect">
            <a:avLst/>
          </a:prstGeom>
          <a:noFill/>
        </p:spPr>
        <p:txBody>
          <a:bodyPr wrap="none" rtlCol="0">
            <a:spAutoFit/>
          </a:bodyPr>
          <a:lstStyle/>
          <a:p>
            <a:r>
              <a:rPr kumimoji="1" lang="en-US" altLang="zh-TW" dirty="0">
                <a:solidFill>
                  <a:srgbClr val="E7E6E6">
                    <a:lumMod val="50000"/>
                  </a:srgbClr>
                </a:solidFill>
                <a:latin typeface="微軟正黑體" panose="020B0604030504040204" pitchFamily="34" charset="-120"/>
                <a:ea typeface="微軟正黑體" panose="020B0604030504040204" pitchFamily="34" charset="-120"/>
              </a:rPr>
              <a:t>Proximity</a:t>
            </a:r>
            <a:r>
              <a:rPr kumimoji="1" lang="zh-TW" altLang="en-US" dirty="0">
                <a:solidFill>
                  <a:srgbClr val="E7E6E6">
                    <a:lumMod val="50000"/>
                  </a:srgbClr>
                </a:solidFill>
                <a:latin typeface="微軟正黑體" panose="020B0604030504040204" pitchFamily="34" charset="-120"/>
                <a:ea typeface="微軟正黑體" panose="020B0604030504040204" pitchFamily="34" charset="-120"/>
              </a:rPr>
              <a:t> </a:t>
            </a:r>
            <a:r>
              <a:rPr kumimoji="1" lang="en-US" altLang="zh-TW" dirty="0">
                <a:solidFill>
                  <a:srgbClr val="E7E6E6">
                    <a:lumMod val="50000"/>
                  </a:srgbClr>
                </a:solidFill>
                <a:latin typeface="微軟正黑體" panose="020B0604030504040204" pitchFamily="34" charset="-120"/>
                <a:ea typeface="微軟正黑體" panose="020B0604030504040204" pitchFamily="34" charset="-120"/>
              </a:rPr>
              <a:t>Matrix</a:t>
            </a:r>
            <a:endParaRPr kumimoji="1" lang="zh-TW" altLang="en-US" dirty="0">
              <a:solidFill>
                <a:srgbClr val="E7E6E6">
                  <a:lumMod val="50000"/>
                </a:srgbClr>
              </a:solidFill>
              <a:latin typeface="微軟正黑體" panose="020B0604030504040204" pitchFamily="34" charset="-120"/>
              <a:ea typeface="微軟正黑體" panose="020B0604030504040204" pitchFamily="34" charset="-120"/>
            </a:endParaRPr>
          </a:p>
        </p:txBody>
      </p:sp>
      <p:cxnSp>
        <p:nvCxnSpPr>
          <p:cNvPr id="32" name="肘形接點 24">
            <a:extLst>
              <a:ext uri="{FF2B5EF4-FFF2-40B4-BE49-F238E27FC236}">
                <a16:creationId xmlns:a16="http://schemas.microsoft.com/office/drawing/2014/main" id="{4C8AEFF8-34DD-4755-A058-8CCA15766129}"/>
              </a:ext>
            </a:extLst>
          </p:cNvPr>
          <p:cNvCxnSpPr>
            <a:cxnSpLocks/>
          </p:cNvCxnSpPr>
          <p:nvPr/>
        </p:nvCxnSpPr>
        <p:spPr>
          <a:xfrm rot="16200000" flipH="1">
            <a:off x="8976899" y="4194912"/>
            <a:ext cx="297836" cy="1642811"/>
          </a:xfrm>
          <a:prstGeom prst="bentConnector3">
            <a:avLst>
              <a:gd name="adj1" fmla="val -100102"/>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肘形接點 24">
            <a:extLst>
              <a:ext uri="{FF2B5EF4-FFF2-40B4-BE49-F238E27FC236}">
                <a16:creationId xmlns:a16="http://schemas.microsoft.com/office/drawing/2014/main" id="{3D34098C-69EA-414A-9E98-4BDF56E5B563}"/>
              </a:ext>
            </a:extLst>
          </p:cNvPr>
          <p:cNvCxnSpPr>
            <a:cxnSpLocks/>
          </p:cNvCxnSpPr>
          <p:nvPr/>
        </p:nvCxnSpPr>
        <p:spPr>
          <a:xfrm rot="5400000">
            <a:off x="9787997" y="5055952"/>
            <a:ext cx="297836" cy="1152000"/>
          </a:xfrm>
          <a:prstGeom prst="bentConnector3">
            <a:avLst>
              <a:gd name="adj1" fmla="val -100102"/>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肘形接點 15">
            <a:extLst>
              <a:ext uri="{FF2B5EF4-FFF2-40B4-BE49-F238E27FC236}">
                <a16:creationId xmlns:a16="http://schemas.microsoft.com/office/drawing/2014/main" id="{B3AEE194-E4AD-485E-A414-4A4748F95CA6}"/>
              </a:ext>
            </a:extLst>
          </p:cNvPr>
          <p:cNvCxnSpPr>
            <a:cxnSpLocks/>
          </p:cNvCxnSpPr>
          <p:nvPr/>
        </p:nvCxnSpPr>
        <p:spPr>
          <a:xfrm rot="16200000" flipH="1">
            <a:off x="10517876" y="5358144"/>
            <a:ext cx="11090" cy="746642"/>
          </a:xfrm>
          <a:prstGeom prst="bentConnector3">
            <a:avLst>
              <a:gd name="adj1" fmla="val -2061317"/>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肘形接點 21">
            <a:extLst>
              <a:ext uri="{FF2B5EF4-FFF2-40B4-BE49-F238E27FC236}">
                <a16:creationId xmlns:a16="http://schemas.microsoft.com/office/drawing/2014/main" id="{459A1AD9-C065-47B5-A320-A9E50C201B04}"/>
              </a:ext>
            </a:extLst>
          </p:cNvPr>
          <p:cNvCxnSpPr>
            <a:cxnSpLocks/>
          </p:cNvCxnSpPr>
          <p:nvPr/>
        </p:nvCxnSpPr>
        <p:spPr>
          <a:xfrm rot="5400000" flipH="1" flipV="1">
            <a:off x="8315867" y="5397756"/>
            <a:ext cx="12700" cy="717969"/>
          </a:xfrm>
          <a:prstGeom prst="bentConnector3">
            <a:avLst>
              <a:gd name="adj1" fmla="val 7080000"/>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橢圓 17">
            <a:extLst>
              <a:ext uri="{FF2B5EF4-FFF2-40B4-BE49-F238E27FC236}">
                <a16:creationId xmlns:a16="http://schemas.microsoft.com/office/drawing/2014/main" id="{C4AC1188-90F1-49C7-9714-E8E7AFCC6BCD}"/>
              </a:ext>
            </a:extLst>
          </p:cNvPr>
          <p:cNvSpPr/>
          <p:nvPr/>
        </p:nvSpPr>
        <p:spPr>
          <a:xfrm>
            <a:off x="7788043" y="5723550"/>
            <a:ext cx="359169" cy="3770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050" dirty="0">
              <a:solidFill>
                <a:schemeClr val="bg1"/>
              </a:solidFill>
            </a:endParaRPr>
          </a:p>
        </p:txBody>
      </p:sp>
      <p:sp>
        <p:nvSpPr>
          <p:cNvPr id="19" name="文字方塊 18">
            <a:extLst>
              <a:ext uri="{FF2B5EF4-FFF2-40B4-BE49-F238E27FC236}">
                <a16:creationId xmlns:a16="http://schemas.microsoft.com/office/drawing/2014/main" id="{2F9713A3-EF57-4A2C-B174-0F690F669E79}"/>
              </a:ext>
            </a:extLst>
          </p:cNvPr>
          <p:cNvSpPr txBox="1"/>
          <p:nvPr/>
        </p:nvSpPr>
        <p:spPr>
          <a:xfrm>
            <a:off x="7759701" y="5728460"/>
            <a:ext cx="425116" cy="369332"/>
          </a:xfrm>
          <a:prstGeom prst="rect">
            <a:avLst/>
          </a:prstGeom>
          <a:noFill/>
        </p:spPr>
        <p:txBody>
          <a:bodyPr wrap="none" rtlCol="0">
            <a:spAutoFit/>
          </a:bodyPr>
          <a:lstStyle/>
          <a:p>
            <a:r>
              <a:rPr kumimoji="1" lang="en-US" altLang="zh-TW" dirty="0">
                <a:solidFill>
                  <a:schemeClr val="bg1"/>
                </a:solidFill>
              </a:rPr>
              <a:t>C1</a:t>
            </a:r>
            <a:endParaRPr kumimoji="1" lang="zh-TW" altLang="en-US" dirty="0">
              <a:solidFill>
                <a:schemeClr val="bg1"/>
              </a:solidFill>
            </a:endParaRPr>
          </a:p>
        </p:txBody>
      </p:sp>
      <p:sp>
        <p:nvSpPr>
          <p:cNvPr id="15" name="橢圓 14">
            <a:extLst>
              <a:ext uri="{FF2B5EF4-FFF2-40B4-BE49-F238E27FC236}">
                <a16:creationId xmlns:a16="http://schemas.microsoft.com/office/drawing/2014/main" id="{A0734F52-5CDC-4FB0-AD69-9CCF04860A6E}"/>
              </a:ext>
            </a:extLst>
          </p:cNvPr>
          <p:cNvSpPr/>
          <p:nvPr/>
        </p:nvSpPr>
        <p:spPr>
          <a:xfrm>
            <a:off x="8506012" y="5723550"/>
            <a:ext cx="359169" cy="3770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050" dirty="0">
              <a:solidFill>
                <a:schemeClr val="bg1"/>
              </a:solidFill>
            </a:endParaRPr>
          </a:p>
        </p:txBody>
      </p:sp>
      <p:sp>
        <p:nvSpPr>
          <p:cNvPr id="16" name="文字方塊 15">
            <a:extLst>
              <a:ext uri="{FF2B5EF4-FFF2-40B4-BE49-F238E27FC236}">
                <a16:creationId xmlns:a16="http://schemas.microsoft.com/office/drawing/2014/main" id="{1DEBB3D6-DE55-406F-8031-677758C6DEED}"/>
              </a:ext>
            </a:extLst>
          </p:cNvPr>
          <p:cNvSpPr txBox="1"/>
          <p:nvPr/>
        </p:nvSpPr>
        <p:spPr>
          <a:xfrm>
            <a:off x="8477622" y="5723550"/>
            <a:ext cx="425116" cy="369332"/>
          </a:xfrm>
          <a:prstGeom prst="rect">
            <a:avLst/>
          </a:prstGeom>
          <a:noFill/>
        </p:spPr>
        <p:txBody>
          <a:bodyPr wrap="none" rtlCol="0">
            <a:spAutoFit/>
          </a:bodyPr>
          <a:lstStyle/>
          <a:p>
            <a:r>
              <a:rPr kumimoji="1" lang="en-US" altLang="zh-TW" dirty="0">
                <a:solidFill>
                  <a:schemeClr val="bg1"/>
                </a:solidFill>
              </a:rPr>
              <a:t>C3</a:t>
            </a:r>
            <a:endParaRPr kumimoji="1" lang="zh-TW" altLang="en-US" dirty="0">
              <a:solidFill>
                <a:schemeClr val="bg1"/>
              </a:solidFill>
            </a:endParaRPr>
          </a:p>
        </p:txBody>
      </p:sp>
      <p:sp>
        <p:nvSpPr>
          <p:cNvPr id="21" name="橢圓 20">
            <a:extLst>
              <a:ext uri="{FF2B5EF4-FFF2-40B4-BE49-F238E27FC236}">
                <a16:creationId xmlns:a16="http://schemas.microsoft.com/office/drawing/2014/main" id="{4FFA1453-589F-417D-9A41-FBA851F65502}"/>
              </a:ext>
            </a:extLst>
          </p:cNvPr>
          <p:cNvSpPr/>
          <p:nvPr/>
        </p:nvSpPr>
        <p:spPr>
          <a:xfrm>
            <a:off x="9196571" y="5723550"/>
            <a:ext cx="359169" cy="3770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050" dirty="0">
              <a:solidFill>
                <a:schemeClr val="bg1"/>
              </a:solidFill>
            </a:endParaRPr>
          </a:p>
        </p:txBody>
      </p:sp>
      <p:sp>
        <p:nvSpPr>
          <p:cNvPr id="22" name="文字方塊 21">
            <a:extLst>
              <a:ext uri="{FF2B5EF4-FFF2-40B4-BE49-F238E27FC236}">
                <a16:creationId xmlns:a16="http://schemas.microsoft.com/office/drawing/2014/main" id="{A7F7547B-A587-4B6D-8ACB-C0FE6EA4C046}"/>
              </a:ext>
            </a:extLst>
          </p:cNvPr>
          <p:cNvSpPr txBox="1"/>
          <p:nvPr/>
        </p:nvSpPr>
        <p:spPr>
          <a:xfrm>
            <a:off x="9151778" y="5726680"/>
            <a:ext cx="425116" cy="369332"/>
          </a:xfrm>
          <a:prstGeom prst="rect">
            <a:avLst/>
          </a:prstGeom>
          <a:noFill/>
        </p:spPr>
        <p:txBody>
          <a:bodyPr wrap="none" rtlCol="0">
            <a:spAutoFit/>
          </a:bodyPr>
          <a:lstStyle/>
          <a:p>
            <a:r>
              <a:rPr kumimoji="1" lang="en-US" altLang="zh-TW" dirty="0">
                <a:solidFill>
                  <a:schemeClr val="bg1"/>
                </a:solidFill>
              </a:rPr>
              <a:t>C4</a:t>
            </a:r>
            <a:endParaRPr kumimoji="1" lang="zh-TW" altLang="en-US" dirty="0">
              <a:solidFill>
                <a:schemeClr val="bg1"/>
              </a:solidFill>
            </a:endParaRPr>
          </a:p>
        </p:txBody>
      </p:sp>
      <p:sp>
        <p:nvSpPr>
          <p:cNvPr id="24" name="橢圓 23">
            <a:extLst>
              <a:ext uri="{FF2B5EF4-FFF2-40B4-BE49-F238E27FC236}">
                <a16:creationId xmlns:a16="http://schemas.microsoft.com/office/drawing/2014/main" id="{8AFABF30-128D-41AC-9371-0EB84A18D00F}"/>
              </a:ext>
            </a:extLst>
          </p:cNvPr>
          <p:cNvSpPr/>
          <p:nvPr/>
        </p:nvSpPr>
        <p:spPr>
          <a:xfrm>
            <a:off x="9984598" y="5723550"/>
            <a:ext cx="359169" cy="3770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050" dirty="0">
              <a:solidFill>
                <a:schemeClr val="bg1"/>
              </a:solidFill>
            </a:endParaRPr>
          </a:p>
        </p:txBody>
      </p:sp>
      <p:sp>
        <p:nvSpPr>
          <p:cNvPr id="25" name="文字方塊 24">
            <a:extLst>
              <a:ext uri="{FF2B5EF4-FFF2-40B4-BE49-F238E27FC236}">
                <a16:creationId xmlns:a16="http://schemas.microsoft.com/office/drawing/2014/main" id="{216FED72-35B2-4FE7-9688-23CB88E13E30}"/>
              </a:ext>
            </a:extLst>
          </p:cNvPr>
          <p:cNvSpPr txBox="1"/>
          <p:nvPr/>
        </p:nvSpPr>
        <p:spPr>
          <a:xfrm>
            <a:off x="9952782" y="5725920"/>
            <a:ext cx="425116" cy="369332"/>
          </a:xfrm>
          <a:prstGeom prst="rect">
            <a:avLst/>
          </a:prstGeom>
          <a:noFill/>
        </p:spPr>
        <p:txBody>
          <a:bodyPr wrap="none" rtlCol="0">
            <a:spAutoFit/>
          </a:bodyPr>
          <a:lstStyle/>
          <a:p>
            <a:r>
              <a:rPr kumimoji="1" lang="en-US" altLang="zh-TW" dirty="0">
                <a:solidFill>
                  <a:schemeClr val="bg1"/>
                </a:solidFill>
              </a:rPr>
              <a:t>C2</a:t>
            </a:r>
            <a:endParaRPr kumimoji="1" lang="zh-TW" altLang="en-US" dirty="0">
              <a:solidFill>
                <a:schemeClr val="bg1"/>
              </a:solidFill>
            </a:endParaRPr>
          </a:p>
        </p:txBody>
      </p:sp>
      <p:sp>
        <p:nvSpPr>
          <p:cNvPr id="27" name="橢圓 26">
            <a:extLst>
              <a:ext uri="{FF2B5EF4-FFF2-40B4-BE49-F238E27FC236}">
                <a16:creationId xmlns:a16="http://schemas.microsoft.com/office/drawing/2014/main" id="{0BE04067-D280-4675-A513-03C51AF576A0}"/>
              </a:ext>
            </a:extLst>
          </p:cNvPr>
          <p:cNvSpPr/>
          <p:nvPr/>
        </p:nvSpPr>
        <p:spPr>
          <a:xfrm>
            <a:off x="10711664" y="5723550"/>
            <a:ext cx="359169" cy="3770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050" dirty="0">
              <a:solidFill>
                <a:schemeClr val="bg1"/>
              </a:solidFill>
            </a:endParaRPr>
          </a:p>
        </p:txBody>
      </p:sp>
      <p:sp>
        <p:nvSpPr>
          <p:cNvPr id="28" name="文字方塊 27">
            <a:extLst>
              <a:ext uri="{FF2B5EF4-FFF2-40B4-BE49-F238E27FC236}">
                <a16:creationId xmlns:a16="http://schemas.microsoft.com/office/drawing/2014/main" id="{B06B4A37-DD26-4EB6-8E45-03790FCE8841}"/>
              </a:ext>
            </a:extLst>
          </p:cNvPr>
          <p:cNvSpPr txBox="1"/>
          <p:nvPr/>
        </p:nvSpPr>
        <p:spPr>
          <a:xfrm>
            <a:off x="10678690" y="5737010"/>
            <a:ext cx="425116" cy="369332"/>
          </a:xfrm>
          <a:prstGeom prst="rect">
            <a:avLst/>
          </a:prstGeom>
          <a:noFill/>
        </p:spPr>
        <p:txBody>
          <a:bodyPr wrap="none" rtlCol="0">
            <a:spAutoFit/>
          </a:bodyPr>
          <a:lstStyle/>
          <a:p>
            <a:r>
              <a:rPr kumimoji="1" lang="en-US" altLang="zh-TW" dirty="0">
                <a:solidFill>
                  <a:schemeClr val="bg1"/>
                </a:solidFill>
              </a:rPr>
              <a:t>C5</a:t>
            </a:r>
            <a:endParaRPr kumimoji="1" lang="zh-TW" altLang="en-US" dirty="0">
              <a:solidFill>
                <a:schemeClr val="bg1"/>
              </a:solidFill>
            </a:endParaRPr>
          </a:p>
        </p:txBody>
      </p:sp>
    </p:spTree>
    <p:extLst>
      <p:ext uri="{BB962C8B-B14F-4D97-AF65-F5344CB8AC3E}">
        <p14:creationId xmlns:p14="http://schemas.microsoft.com/office/powerpoint/2010/main" val="33582310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863F5AB-1F6C-4BDC-A0EF-593549AFE8C5}"/>
              </a:ext>
            </a:extLst>
          </p:cNvPr>
          <p:cNvSpPr>
            <a:spLocks noGrp="1"/>
          </p:cNvSpPr>
          <p:nvPr>
            <p:ph idx="1"/>
          </p:nvPr>
        </p:nvSpPr>
        <p:spPr/>
        <p:txBody>
          <a:bodyPr>
            <a:normAutofit/>
          </a:bodyPr>
          <a:lstStyle/>
          <a:p>
            <a:r>
              <a:rPr lang="en-US" altLang="zh-TW" dirty="0"/>
              <a:t>K-means VS. Hierarchical</a:t>
            </a:r>
            <a:endParaRPr lang="zh-TW" altLang="en-US" dirty="0"/>
          </a:p>
        </p:txBody>
      </p:sp>
      <p:sp>
        <p:nvSpPr>
          <p:cNvPr id="4" name="內容版面配置區 3">
            <a:extLst>
              <a:ext uri="{FF2B5EF4-FFF2-40B4-BE49-F238E27FC236}">
                <a16:creationId xmlns:a16="http://schemas.microsoft.com/office/drawing/2014/main" id="{12FFC09B-9705-419A-962B-F21C51191B7F}"/>
              </a:ext>
            </a:extLst>
          </p:cNvPr>
          <p:cNvSpPr>
            <a:spLocks noGrp="1"/>
          </p:cNvSpPr>
          <p:nvPr>
            <p:ph idx="12"/>
          </p:nvPr>
        </p:nvSpPr>
        <p:spPr/>
        <p:txBody>
          <a:bodyPr/>
          <a:lstStyle/>
          <a:p>
            <a:endParaRPr lang="zh-TW" altLang="en-US"/>
          </a:p>
        </p:txBody>
      </p:sp>
      <p:graphicFrame>
        <p:nvGraphicFramePr>
          <p:cNvPr id="6" name="表格 4">
            <a:extLst>
              <a:ext uri="{FF2B5EF4-FFF2-40B4-BE49-F238E27FC236}">
                <a16:creationId xmlns:a16="http://schemas.microsoft.com/office/drawing/2014/main" id="{93C6B4C0-1764-4677-BB78-95459B00AD80}"/>
              </a:ext>
            </a:extLst>
          </p:cNvPr>
          <p:cNvGraphicFramePr>
            <a:graphicFrameLocks noGrp="1"/>
          </p:cNvGraphicFramePr>
          <p:nvPr/>
        </p:nvGraphicFramePr>
        <p:xfrm>
          <a:off x="971960" y="715565"/>
          <a:ext cx="10248075" cy="4683968"/>
        </p:xfrm>
        <a:graphic>
          <a:graphicData uri="http://schemas.openxmlformats.org/drawingml/2006/table">
            <a:tbl>
              <a:tblPr firstRow="1" bandRow="1">
                <a:tableStyleId>{2D5ABB26-0587-4C30-8999-92F81FD0307C}</a:tableStyleId>
              </a:tblPr>
              <a:tblGrid>
                <a:gridCol w="2605349">
                  <a:extLst>
                    <a:ext uri="{9D8B030D-6E8A-4147-A177-3AD203B41FA5}">
                      <a16:colId xmlns:a16="http://schemas.microsoft.com/office/drawing/2014/main" val="689661334"/>
                    </a:ext>
                  </a:extLst>
                </a:gridCol>
                <a:gridCol w="3821363">
                  <a:extLst>
                    <a:ext uri="{9D8B030D-6E8A-4147-A177-3AD203B41FA5}">
                      <a16:colId xmlns:a16="http://schemas.microsoft.com/office/drawing/2014/main" val="154429270"/>
                    </a:ext>
                  </a:extLst>
                </a:gridCol>
                <a:gridCol w="3821363">
                  <a:extLst>
                    <a:ext uri="{9D8B030D-6E8A-4147-A177-3AD203B41FA5}">
                      <a16:colId xmlns:a16="http://schemas.microsoft.com/office/drawing/2014/main" val="1734487041"/>
                    </a:ext>
                  </a:extLst>
                </a:gridCol>
              </a:tblGrid>
              <a:tr h="585496">
                <a:tc>
                  <a:txBody>
                    <a:bodyPr/>
                    <a:lstStyle/>
                    <a:p>
                      <a:pPr algn="l"/>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6E0"/>
                    </a:solidFill>
                  </a:tcPr>
                </a:tc>
                <a:tc>
                  <a:txBody>
                    <a:bodyPr/>
                    <a:lstStyle/>
                    <a:p>
                      <a:pPr algn="ctr"/>
                      <a:r>
                        <a:rPr lang="en-US" dirty="0">
                          <a:effectLst/>
                          <a:latin typeface="微軟正黑體" panose="020B0604030504040204" pitchFamily="34" charset="-120"/>
                          <a:ea typeface="微軟正黑體" panose="020B0604030504040204" pitchFamily="34" charset="-120"/>
                        </a:rPr>
                        <a:t>K-means</a:t>
                      </a:r>
                      <a:endParaRPr lang="en-US" b="1" dirty="0">
                        <a:solidFill>
                          <a:sysClr val="windowText" lastClr="000000"/>
                        </a:solidFill>
                        <a:effectLst/>
                        <a:latin typeface="微軟正黑體" panose="020B0604030504040204" pitchFamily="34" charset="-120"/>
                        <a:ea typeface="微軟正黑體" panose="020B0604030504040204" pitchFamily="34" charset="-120"/>
                      </a:endParaRP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6E0"/>
                    </a:solidFill>
                  </a:tcPr>
                </a:tc>
                <a:tc>
                  <a:txBody>
                    <a:bodyPr/>
                    <a:lstStyle/>
                    <a:p>
                      <a:pPr algn="ctr"/>
                      <a:r>
                        <a:rPr lang="en-US" dirty="0">
                          <a:effectLst/>
                          <a:latin typeface="微軟正黑體" panose="020B0604030504040204" pitchFamily="34" charset="-120"/>
                          <a:ea typeface="微軟正黑體" panose="020B0604030504040204" pitchFamily="34" charset="-120"/>
                        </a:rPr>
                        <a:t>Hierarchical</a:t>
                      </a:r>
                      <a:endParaRPr lang="en-US" b="1" dirty="0">
                        <a:solidFill>
                          <a:sysClr val="windowText" lastClr="000000"/>
                        </a:solidFill>
                        <a:effectLst/>
                        <a:latin typeface="微軟正黑體" panose="020B0604030504040204" pitchFamily="34" charset="-120"/>
                        <a:ea typeface="微軟正黑體" panose="020B0604030504040204" pitchFamily="34" charset="-120"/>
                      </a:endParaRP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6E0"/>
                    </a:solidFill>
                  </a:tcPr>
                </a:tc>
                <a:extLst>
                  <a:ext uri="{0D108BD9-81ED-4DB2-BD59-A6C34878D82A}">
                    <a16:rowId xmlns:a16="http://schemas.microsoft.com/office/drawing/2014/main" val="3508622874"/>
                  </a:ext>
                </a:extLst>
              </a:tr>
              <a:tr h="585496">
                <a:tc>
                  <a:txBody>
                    <a:bodyPr/>
                    <a:lstStyle/>
                    <a:p>
                      <a:pPr algn="ctr"/>
                      <a:r>
                        <a:rPr lang="zh-TW" altLang="en-US" dirty="0">
                          <a:effectLst/>
                          <a:latin typeface="微軟正黑體" panose="020B0604030504040204" pitchFamily="34" charset="-120"/>
                          <a:ea typeface="微軟正黑體" panose="020B0604030504040204" pitchFamily="34" charset="-120"/>
                        </a:rPr>
                        <a:t>本質</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6E0"/>
                    </a:solidFill>
                  </a:tcPr>
                </a:tc>
                <a:tc>
                  <a:txBody>
                    <a:bodyPr/>
                    <a:lstStyle/>
                    <a:p>
                      <a:pPr algn="ctr"/>
                      <a:r>
                        <a:rPr lang="zh-TW" altLang="en-US" dirty="0">
                          <a:effectLst/>
                          <a:latin typeface="微軟正黑體" panose="020B0604030504040204" pitchFamily="34" charset="-120"/>
                          <a:ea typeface="微軟正黑體" panose="020B0604030504040204" pitchFamily="34" charset="-120"/>
                        </a:rPr>
                        <a:t>群集</a:t>
                      </a:r>
                      <a:r>
                        <a:rPr lang="en-US" altLang="zh-TW" dirty="0">
                          <a:effectLst/>
                          <a:latin typeface="微軟正黑體" panose="020B0604030504040204" pitchFamily="34" charset="-120"/>
                          <a:ea typeface="微軟正黑體" panose="020B0604030504040204" pitchFamily="34" charset="-120"/>
                        </a:rPr>
                        <a:t>(</a:t>
                      </a:r>
                      <a:r>
                        <a:rPr lang="en-US" dirty="0">
                          <a:effectLst/>
                          <a:latin typeface="微軟正黑體" panose="020B0604030504040204" pitchFamily="34" charset="-120"/>
                          <a:ea typeface="微軟正黑體" panose="020B0604030504040204" pitchFamily="34" charset="-120"/>
                        </a:rPr>
                        <a:t>cluster)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effectLst/>
                          <a:latin typeface="微軟正黑體" panose="020B0604030504040204" pitchFamily="34" charset="-120"/>
                          <a:ea typeface="微軟正黑體" panose="020B0604030504040204" pitchFamily="34" charset="-120"/>
                        </a:rPr>
                        <a:t>群集</a:t>
                      </a:r>
                      <a:r>
                        <a:rPr lang="en-US" altLang="zh-TW" dirty="0">
                          <a:effectLst/>
                          <a:latin typeface="微軟正黑體" panose="020B0604030504040204" pitchFamily="34" charset="-120"/>
                          <a:ea typeface="微軟正黑體" panose="020B0604030504040204" pitchFamily="34" charset="-120"/>
                        </a:rPr>
                        <a:t>(</a:t>
                      </a:r>
                      <a:r>
                        <a:rPr lang="en-US" dirty="0">
                          <a:effectLst/>
                          <a:latin typeface="微軟正黑體" panose="020B0604030504040204" pitchFamily="34" charset="-120"/>
                          <a:ea typeface="微軟正黑體" panose="020B0604030504040204" pitchFamily="34" charset="-120"/>
                        </a:rPr>
                        <a:t>cluster)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7477670"/>
                  </a:ext>
                </a:extLst>
              </a:tr>
              <a:tr h="585496">
                <a:tc>
                  <a:txBody>
                    <a:bodyPr/>
                    <a:lstStyle/>
                    <a:p>
                      <a:pPr algn="ctr"/>
                      <a:r>
                        <a:rPr lang="en-US" dirty="0">
                          <a:effectLst/>
                          <a:latin typeface="微軟正黑體" panose="020B0604030504040204" pitchFamily="34" charset="-120"/>
                          <a:ea typeface="微軟正黑體" panose="020B0604030504040204" pitchFamily="34" charset="-120"/>
                        </a:rPr>
                        <a:t>ML</a:t>
                      </a:r>
                      <a:r>
                        <a:rPr lang="zh-TW" altLang="en-US" dirty="0">
                          <a:effectLst/>
                          <a:latin typeface="微軟正黑體" panose="020B0604030504040204" pitchFamily="34" charset="-120"/>
                          <a:ea typeface="微軟正黑體" panose="020B0604030504040204" pitchFamily="34" charset="-120"/>
                        </a:rPr>
                        <a:t>種類</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6E0"/>
                    </a:solidFill>
                  </a:tcPr>
                </a:tc>
                <a:tc>
                  <a:txBody>
                    <a:bodyPr/>
                    <a:lstStyle/>
                    <a:p>
                      <a:pPr algn="ctr"/>
                      <a:r>
                        <a:rPr lang="zh-TW" altLang="en-US" dirty="0">
                          <a:effectLst/>
                          <a:latin typeface="微軟正黑體" panose="020B0604030504040204" pitchFamily="34" charset="-120"/>
                          <a:ea typeface="微軟正黑體" panose="020B0604030504040204" pitchFamily="34" charset="-120"/>
                        </a:rPr>
                        <a:t>非監督式學習</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effectLst/>
                          <a:latin typeface="微軟正黑體" panose="020B0604030504040204" pitchFamily="34" charset="-120"/>
                          <a:ea typeface="微軟正黑體" panose="020B0604030504040204" pitchFamily="34" charset="-120"/>
                        </a:rPr>
                        <a:t>非監督式學習</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0414221"/>
                  </a:ext>
                </a:extLst>
              </a:tr>
              <a:tr h="585496">
                <a:tc>
                  <a:txBody>
                    <a:bodyPr/>
                    <a:lstStyle/>
                    <a:p>
                      <a:pPr algn="ctr"/>
                      <a:r>
                        <a:rPr lang="zh-TW" altLang="en-US" dirty="0">
                          <a:effectLst/>
                          <a:latin typeface="微軟正黑體" panose="020B0604030504040204" pitchFamily="34" charset="-120"/>
                          <a:ea typeface="微軟正黑體" panose="020B0604030504040204" pitchFamily="34" charset="-120"/>
                        </a:rPr>
                        <a:t>設定種子</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6E0"/>
                    </a:solidFill>
                  </a:tcPr>
                </a:tc>
                <a:tc>
                  <a:txBody>
                    <a:bodyPr/>
                    <a:lstStyle/>
                    <a:p>
                      <a:pPr algn="ctr"/>
                      <a:r>
                        <a:rPr lang="zh-TW" altLang="en-US" dirty="0">
                          <a:effectLst/>
                          <a:latin typeface="微軟正黑體" panose="020B0604030504040204" pitchFamily="34" charset="-120"/>
                          <a:ea typeface="微軟正黑體" panose="020B0604030504040204" pitchFamily="34" charset="-120"/>
                        </a:rPr>
                        <a:t>需要</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隨機挑選分群</a:t>
                      </a:r>
                      <a:r>
                        <a:rPr lang="en-US" altLang="zh-TW" dirty="0">
                          <a:effectLst/>
                          <a:latin typeface="微軟正黑體" panose="020B0604030504040204" pitchFamily="34" charset="-120"/>
                          <a:ea typeface="微軟正黑體" panose="020B0604030504040204" pitchFamily="34" charset="-120"/>
                        </a:rPr>
                        <a:t>)</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effectLst/>
                          <a:latin typeface="微軟正黑體" panose="020B0604030504040204" pitchFamily="34" charset="-120"/>
                          <a:ea typeface="微軟正黑體" panose="020B0604030504040204" pitchFamily="34" charset="-120"/>
                        </a:rPr>
                        <a:t>不用</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542414"/>
                  </a:ext>
                </a:extLst>
              </a:tr>
              <a:tr h="585496">
                <a:tc>
                  <a:txBody>
                    <a:bodyPr/>
                    <a:lstStyle/>
                    <a:p>
                      <a:pPr algn="ctr"/>
                      <a:r>
                        <a:rPr lang="zh-TW" altLang="en-US" dirty="0">
                          <a:effectLst/>
                          <a:latin typeface="微軟正黑體" panose="020B0604030504040204" pitchFamily="34" charset="-120"/>
                          <a:ea typeface="微軟正黑體" panose="020B0604030504040204" pitchFamily="34" charset="-120"/>
                        </a:rPr>
                        <a:t>如何設定</a:t>
                      </a:r>
                      <a:r>
                        <a:rPr lang="en-US" dirty="0">
                          <a:effectLst/>
                          <a:latin typeface="微軟正黑體" panose="020B0604030504040204" pitchFamily="34" charset="-120"/>
                          <a:ea typeface="微軟正黑體" panose="020B0604030504040204" pitchFamily="34" charset="-120"/>
                        </a:rPr>
                        <a:t>K</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6E0"/>
                    </a:solidFill>
                  </a:tcPr>
                </a:tc>
                <a:tc>
                  <a:txBody>
                    <a:bodyPr/>
                    <a:lstStyle/>
                    <a:p>
                      <a:pPr algn="ctr"/>
                      <a:r>
                        <a:rPr lang="zh-TW" altLang="en-US" dirty="0">
                          <a:effectLst/>
                          <a:latin typeface="微軟正黑體" panose="020B0604030504040204" pitchFamily="34" charset="-120"/>
                          <a:ea typeface="微軟正黑體" panose="020B0604030504040204" pitchFamily="34" charset="-120"/>
                        </a:rPr>
                        <a:t>需有</a:t>
                      </a:r>
                      <a:r>
                        <a:rPr lang="en-US" dirty="0">
                          <a:effectLst/>
                          <a:latin typeface="微軟正黑體" panose="020B0604030504040204" pitchFamily="34" charset="-120"/>
                          <a:ea typeface="微軟正黑體" panose="020B0604030504040204" pitchFamily="34" charset="-120"/>
                        </a:rPr>
                        <a:t>Domain</a:t>
                      </a:r>
                      <a:r>
                        <a:rPr lang="zh-TW" altLang="en-US" dirty="0">
                          <a:effectLst/>
                          <a:latin typeface="微軟正黑體" panose="020B0604030504040204" pitchFamily="34" charset="-120"/>
                          <a:ea typeface="微軟正黑體" panose="020B0604030504040204" pitchFamily="34" charset="-120"/>
                        </a:rPr>
                        <a:t>知識</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effectLst/>
                          <a:latin typeface="微軟正黑體" panose="020B0604030504040204" pitchFamily="34" charset="-120"/>
                          <a:ea typeface="微軟正黑體" panose="020B0604030504040204" pitchFamily="34" charset="-120"/>
                        </a:rPr>
                        <a:t>分完群才看圖</a:t>
                      </a:r>
                      <a:r>
                        <a:rPr lang="en-US" altLang="zh-TW" dirty="0">
                          <a:effectLst/>
                          <a:latin typeface="微軟正黑體" panose="020B0604030504040204" pitchFamily="34" charset="-120"/>
                          <a:ea typeface="微軟正黑體" panose="020B0604030504040204" pitchFamily="34" charset="-120"/>
                        </a:rPr>
                        <a:t>(</a:t>
                      </a:r>
                      <a:r>
                        <a:rPr lang="en-US" dirty="0">
                          <a:effectLst/>
                          <a:latin typeface="微軟正黑體" panose="020B0604030504040204" pitchFamily="34" charset="-120"/>
                          <a:ea typeface="微軟正黑體" panose="020B0604030504040204" pitchFamily="34" charset="-120"/>
                        </a:rPr>
                        <a:t>dendrogram)</a:t>
                      </a:r>
                      <a:r>
                        <a:rPr lang="zh-TW" altLang="en-US" dirty="0">
                          <a:effectLst/>
                          <a:latin typeface="微軟正黑體" panose="020B0604030504040204" pitchFamily="34" charset="-120"/>
                          <a:ea typeface="微軟正黑體" panose="020B0604030504040204" pitchFamily="34" charset="-120"/>
                        </a:rPr>
                        <a:t>選擇</a:t>
                      </a:r>
                      <a:r>
                        <a:rPr lang="en-US" dirty="0">
                          <a:effectLst/>
                          <a:latin typeface="微軟正黑體" panose="020B0604030504040204" pitchFamily="34" charset="-120"/>
                          <a:ea typeface="微軟正黑體" panose="020B0604030504040204" pitchFamily="34" charset="-120"/>
                        </a:rPr>
                        <a:t>K</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0009506"/>
                  </a:ext>
                </a:extLst>
              </a:tr>
              <a:tr h="585496">
                <a:tc>
                  <a:txBody>
                    <a:bodyPr/>
                    <a:lstStyle/>
                    <a:p>
                      <a:pPr algn="ctr"/>
                      <a:r>
                        <a:rPr lang="zh-TW" altLang="en-US" dirty="0">
                          <a:effectLst/>
                          <a:latin typeface="微軟正黑體" panose="020B0604030504040204" pitchFamily="34" charset="-120"/>
                          <a:ea typeface="微軟正黑體" panose="020B0604030504040204" pitchFamily="34" charset="-120"/>
                        </a:rPr>
                        <a:t>明顯的前期訓練過程</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6E0"/>
                    </a:solidFill>
                  </a:tcPr>
                </a:tc>
                <a:tc>
                  <a:txBody>
                    <a:bodyPr/>
                    <a:lstStyle/>
                    <a:p>
                      <a:pPr algn="ctr"/>
                      <a:r>
                        <a:rPr lang="zh-TW" altLang="en-US" dirty="0">
                          <a:effectLst/>
                          <a:latin typeface="微軟正黑體" panose="020B0604030504040204" pitchFamily="34" charset="-120"/>
                          <a:ea typeface="微軟正黑體" panose="020B0604030504040204" pitchFamily="34" charset="-120"/>
                        </a:rPr>
                        <a:t>有</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effectLst/>
                          <a:latin typeface="微軟正黑體" panose="020B0604030504040204" pitchFamily="34" charset="-120"/>
                          <a:ea typeface="微軟正黑體" panose="020B0604030504040204" pitchFamily="34" charset="-120"/>
                        </a:rPr>
                        <a:t>無</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0394357"/>
                  </a:ext>
                </a:extLst>
              </a:tr>
              <a:tr h="585496">
                <a:tc>
                  <a:txBody>
                    <a:bodyPr/>
                    <a:lstStyle/>
                    <a:p>
                      <a:pPr algn="ctr"/>
                      <a:r>
                        <a:rPr lang="zh-TW" altLang="en-US" dirty="0">
                          <a:effectLst/>
                          <a:latin typeface="微軟正黑體" panose="020B0604030504040204" pitchFamily="34" charset="-120"/>
                          <a:ea typeface="微軟正黑體" panose="020B0604030504040204" pitchFamily="34" charset="-120"/>
                        </a:rPr>
                        <a:t>時間複雜度</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6E0"/>
                    </a:solidFill>
                  </a:tcPr>
                </a:tc>
                <a:tc>
                  <a:txBody>
                    <a:bodyPr/>
                    <a:lstStyle/>
                    <a:p>
                      <a:pPr algn="ctr"/>
                      <a:r>
                        <a:rPr lang="en-US" dirty="0">
                          <a:effectLst/>
                          <a:latin typeface="微軟正黑體" panose="020B0604030504040204" pitchFamily="34" charset="-120"/>
                          <a:ea typeface="微軟正黑體" panose="020B0604030504040204" pitchFamily="34" charset="-120"/>
                        </a:rPr>
                        <a:t>O(n)</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effectLst/>
                          <a:latin typeface="微軟正黑體" panose="020B0604030504040204" pitchFamily="34" charset="-120"/>
                          <a:ea typeface="微軟正黑體" panose="020B0604030504040204" pitchFamily="34" charset="-120"/>
                        </a:rPr>
                        <a:t>O(n^2)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8824761"/>
                  </a:ext>
                </a:extLst>
              </a:tr>
              <a:tr h="585496">
                <a:tc>
                  <a:txBody>
                    <a:bodyPr/>
                    <a:lstStyle/>
                    <a:p>
                      <a:pPr algn="ctr"/>
                      <a:r>
                        <a:rPr lang="zh-TW" altLang="en-US" dirty="0">
                          <a:effectLst/>
                          <a:latin typeface="微軟正黑體" panose="020B0604030504040204" pitchFamily="34" charset="-120"/>
                          <a:ea typeface="微軟正黑體" panose="020B0604030504040204" pitchFamily="34" charset="-120"/>
                        </a:rPr>
                        <a:t>對巨量資料分群</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6E0"/>
                    </a:solidFill>
                  </a:tcPr>
                </a:tc>
                <a:tc>
                  <a:txBody>
                    <a:bodyPr/>
                    <a:lstStyle/>
                    <a:p>
                      <a:pPr algn="ctr"/>
                      <a:r>
                        <a:rPr lang="zh-TW" altLang="en-US" dirty="0">
                          <a:effectLst/>
                          <a:latin typeface="微軟正黑體" panose="020B0604030504040204" pitchFamily="34" charset="-120"/>
                          <a:ea typeface="微軟正黑體" panose="020B0604030504040204" pitchFamily="34" charset="-120"/>
                        </a:rPr>
                        <a:t>可</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dirty="0">
                          <a:effectLst/>
                          <a:latin typeface="微軟正黑體" panose="020B0604030504040204" pitchFamily="34" charset="-120"/>
                          <a:ea typeface="微軟正黑體" panose="020B0604030504040204" pitchFamily="34" charset="-120"/>
                        </a:rPr>
                        <a:t>無法</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9332825"/>
                  </a:ext>
                </a:extLst>
              </a:tr>
            </a:tbl>
          </a:graphicData>
        </a:graphic>
      </p:graphicFrame>
    </p:spTree>
    <p:extLst>
      <p:ext uri="{BB962C8B-B14F-4D97-AF65-F5344CB8AC3E}">
        <p14:creationId xmlns:p14="http://schemas.microsoft.com/office/powerpoint/2010/main" val="15257764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F8E9329C-61DC-4614-BA01-9EEB69F75AA3}"/>
              </a:ext>
            </a:extLst>
          </p:cNvPr>
          <p:cNvSpPr>
            <a:spLocks noGrp="1"/>
          </p:cNvSpPr>
          <p:nvPr>
            <p:ph type="subTitle" idx="1"/>
          </p:nvPr>
        </p:nvSpPr>
        <p:spPr/>
        <p:txBody>
          <a:bodyPr/>
          <a:lstStyle/>
          <a:p>
            <a:r>
              <a:rPr kumimoji="1" lang="zh-TW" altLang="en-US" dirty="0"/>
              <a:t>都市傳奇：傳說中的啤酒尿布</a:t>
            </a:r>
          </a:p>
          <a:p>
            <a:r>
              <a:rPr kumimoji="1" lang="en-US" altLang="zh-TW" dirty="0"/>
              <a:t>FP-Growth</a:t>
            </a:r>
            <a:r>
              <a:rPr kumimoji="1" lang="zh-TW" altLang="en-US" dirty="0"/>
              <a:t>演算法</a:t>
            </a:r>
          </a:p>
        </p:txBody>
      </p:sp>
      <p:sp>
        <p:nvSpPr>
          <p:cNvPr id="3" name="標題 2">
            <a:extLst>
              <a:ext uri="{FF2B5EF4-FFF2-40B4-BE49-F238E27FC236}">
                <a16:creationId xmlns:a16="http://schemas.microsoft.com/office/drawing/2014/main" id="{C34F23BE-4744-420A-8E95-0530F1063716}"/>
              </a:ext>
            </a:extLst>
          </p:cNvPr>
          <p:cNvSpPr>
            <a:spLocks noGrp="1"/>
          </p:cNvSpPr>
          <p:nvPr>
            <p:ph type="ctrTitle"/>
          </p:nvPr>
        </p:nvSpPr>
        <p:spPr/>
        <p:txBody>
          <a:bodyPr>
            <a:normAutofit/>
          </a:bodyPr>
          <a:lstStyle/>
          <a:p>
            <a:pPr>
              <a:spcBef>
                <a:spcPts val="0"/>
              </a:spcBef>
              <a:buClr>
                <a:srgbClr val="3F3F3F"/>
              </a:buClr>
              <a:buSzPts val="6000"/>
            </a:pPr>
            <a:r>
              <a:rPr lang="zh-TW" altLang="en-US" dirty="0"/>
              <a:t>讓你的組織注入</a:t>
            </a:r>
            <a:r>
              <a:rPr lang="en-US" altLang="zh-TW" dirty="0"/>
              <a:t>AI</a:t>
            </a:r>
            <a:r>
              <a:rPr lang="zh-TW" altLang="en-US" dirty="0"/>
              <a:t>魂：</a:t>
            </a:r>
            <a:br>
              <a:rPr lang="zh-TW" altLang="en-US" dirty="0"/>
            </a:br>
            <a:r>
              <a:rPr lang="zh-TW" altLang="en-US" dirty="0"/>
              <a:t>關聯分析</a:t>
            </a:r>
          </a:p>
        </p:txBody>
      </p:sp>
      <p:sp>
        <p:nvSpPr>
          <p:cNvPr id="4" name="文字版面配置區 3">
            <a:extLst>
              <a:ext uri="{FF2B5EF4-FFF2-40B4-BE49-F238E27FC236}">
                <a16:creationId xmlns:a16="http://schemas.microsoft.com/office/drawing/2014/main" id="{0F9DE38F-6134-4070-813A-F754E3CFB6F5}"/>
              </a:ext>
            </a:extLst>
          </p:cNvPr>
          <p:cNvSpPr>
            <a:spLocks noGrp="1"/>
          </p:cNvSpPr>
          <p:nvPr>
            <p:ph type="body" sz="quarter" idx="11"/>
          </p:nvPr>
        </p:nvSpPr>
        <p:spPr/>
        <p:txBody>
          <a:bodyPr/>
          <a:lstStyle/>
          <a:p>
            <a:r>
              <a:rPr lang="zh-TW" altLang="en-US" dirty="0"/>
              <a:t>主題 </a:t>
            </a:r>
            <a:r>
              <a:rPr lang="en-US" altLang="zh-TW" dirty="0"/>
              <a:t>6</a:t>
            </a:r>
            <a:endParaRPr lang="zh-TW" altLang="en-US" dirty="0"/>
          </a:p>
        </p:txBody>
      </p:sp>
    </p:spTree>
    <p:extLst>
      <p:ext uri="{BB962C8B-B14F-4D97-AF65-F5344CB8AC3E}">
        <p14:creationId xmlns:p14="http://schemas.microsoft.com/office/powerpoint/2010/main" val="7352357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784B6A-A01D-48DD-848F-571E5FFFA2EF}"/>
              </a:ext>
            </a:extLst>
          </p:cNvPr>
          <p:cNvSpPr>
            <a:spLocks noGrp="1"/>
          </p:cNvSpPr>
          <p:nvPr>
            <p:ph type="title"/>
          </p:nvPr>
        </p:nvSpPr>
        <p:spPr/>
        <p:txBody>
          <a:bodyPr/>
          <a:lstStyle/>
          <a:p>
            <a:r>
              <a:rPr lang="zh-TW" altLang="en-US" dirty="0"/>
              <a:t>都市傳奇：傳說中的啤酒尿布</a:t>
            </a:r>
          </a:p>
        </p:txBody>
      </p:sp>
      <p:sp>
        <p:nvSpPr>
          <p:cNvPr id="3" name="內容版面配置區 2">
            <a:extLst>
              <a:ext uri="{FF2B5EF4-FFF2-40B4-BE49-F238E27FC236}">
                <a16:creationId xmlns:a16="http://schemas.microsoft.com/office/drawing/2014/main" id="{71959EE7-FE0A-4DB9-A4C6-64BEF73F9D4D}"/>
              </a:ext>
            </a:extLst>
          </p:cNvPr>
          <p:cNvSpPr>
            <a:spLocks noGrp="1"/>
          </p:cNvSpPr>
          <p:nvPr>
            <p:ph idx="1"/>
          </p:nvPr>
        </p:nvSpPr>
        <p:spPr/>
        <p:txBody>
          <a:bodyPr/>
          <a:lstStyle/>
          <a:p>
            <a:r>
              <a:rPr lang="zh-TW" altLang="en-US" dirty="0"/>
              <a:t>這個故事產生於</a:t>
            </a:r>
            <a:r>
              <a:rPr lang="en-US" altLang="zh-TW" dirty="0"/>
              <a:t>20</a:t>
            </a:r>
            <a:r>
              <a:rPr lang="zh-TW" altLang="en-US" dirty="0"/>
              <a:t>世紀</a:t>
            </a:r>
            <a:r>
              <a:rPr lang="en-US" altLang="zh-TW" dirty="0"/>
              <a:t>90</a:t>
            </a:r>
            <a:r>
              <a:rPr lang="zh-TW" altLang="en-US" dirty="0"/>
              <a:t>年代的美國沃爾瑪超市中，沃爾瑪的超市管理人員分析銷售數據時發現了一個令人難於理解的現象：在某些特定的情況下，「啤酒」與「尿布」兩件看上去毫無關係的商品會經常出現在同一個購物籃中</a:t>
            </a:r>
          </a:p>
          <a:p>
            <a:pPr marL="468000" indent="0">
              <a:buNone/>
            </a:pPr>
            <a:endParaRPr lang="zh-TW" altLang="en-US" dirty="0"/>
          </a:p>
        </p:txBody>
      </p:sp>
      <p:pic>
        <p:nvPicPr>
          <p:cNvPr id="4" name="Google Shape;108;p3">
            <a:extLst>
              <a:ext uri="{FF2B5EF4-FFF2-40B4-BE49-F238E27FC236}">
                <a16:creationId xmlns:a16="http://schemas.microsoft.com/office/drawing/2014/main" id="{4E9B0F61-A5D3-456D-865C-A2EBE4AA3CE3}"/>
              </a:ext>
            </a:extLst>
          </p:cNvPr>
          <p:cNvPicPr preferRelativeResize="0"/>
          <p:nvPr/>
        </p:nvPicPr>
        <p:blipFill>
          <a:blip r:embed="rId3">
            <a:alphaModFix/>
          </a:blip>
          <a:stretch>
            <a:fillRect/>
          </a:stretch>
        </p:blipFill>
        <p:spPr>
          <a:xfrm rot="-11">
            <a:off x="9675046" y="3805713"/>
            <a:ext cx="1678751" cy="2255045"/>
          </a:xfrm>
          <a:prstGeom prst="rect">
            <a:avLst/>
          </a:prstGeom>
          <a:noFill/>
          <a:ln>
            <a:noFill/>
          </a:ln>
        </p:spPr>
      </p:pic>
    </p:spTree>
    <p:extLst>
      <p:ext uri="{BB962C8B-B14F-4D97-AF65-F5344CB8AC3E}">
        <p14:creationId xmlns:p14="http://schemas.microsoft.com/office/powerpoint/2010/main" val="26047939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784B6A-A01D-48DD-848F-571E5FFFA2EF}"/>
              </a:ext>
            </a:extLst>
          </p:cNvPr>
          <p:cNvSpPr>
            <a:spLocks noGrp="1"/>
          </p:cNvSpPr>
          <p:nvPr>
            <p:ph type="title"/>
          </p:nvPr>
        </p:nvSpPr>
        <p:spPr/>
        <p:txBody>
          <a:bodyPr/>
          <a:lstStyle/>
          <a:p>
            <a:r>
              <a:rPr lang="zh-TW" altLang="zh-TW" dirty="0"/>
              <a:t>關聯分析</a:t>
            </a:r>
            <a:endParaRPr lang="zh-TW" altLang="en-US" dirty="0"/>
          </a:p>
        </p:txBody>
      </p:sp>
      <p:sp>
        <p:nvSpPr>
          <p:cNvPr id="3" name="內容版面配置區 2">
            <a:extLst>
              <a:ext uri="{FF2B5EF4-FFF2-40B4-BE49-F238E27FC236}">
                <a16:creationId xmlns:a16="http://schemas.microsoft.com/office/drawing/2014/main" id="{71959EE7-FE0A-4DB9-A4C6-64BEF73F9D4D}"/>
              </a:ext>
            </a:extLst>
          </p:cNvPr>
          <p:cNvSpPr>
            <a:spLocks noGrp="1"/>
          </p:cNvSpPr>
          <p:nvPr>
            <p:ph idx="1"/>
          </p:nvPr>
        </p:nvSpPr>
        <p:spPr/>
        <p:txBody>
          <a:bodyPr/>
          <a:lstStyle/>
          <a:p>
            <a:r>
              <a:rPr lang="zh-TW" altLang="en-US" dirty="0"/>
              <a:t>它就是在大量數據中找尋資料彼此之間的關聯，分析主要透過計算支持度</a:t>
            </a:r>
            <a:r>
              <a:rPr lang="en-US" altLang="zh-TW" dirty="0"/>
              <a:t>(Support)</a:t>
            </a:r>
            <a:r>
              <a:rPr lang="zh-TW" altLang="en-US" dirty="0"/>
              <a:t>與信心水準</a:t>
            </a:r>
            <a:r>
              <a:rPr lang="en-US" altLang="zh-TW" dirty="0"/>
              <a:t>(Confidence)</a:t>
            </a:r>
            <a:r>
              <a:rPr lang="zh-TW" altLang="en-US" dirty="0"/>
              <a:t>來挖掘數據間關聯的強弱</a:t>
            </a:r>
          </a:p>
          <a:p>
            <a:pPr marL="792000" indent="-514350">
              <a:buFont typeface="+mj-lt"/>
              <a:buAutoNum type="arabicPeriod"/>
            </a:pPr>
            <a:r>
              <a:rPr lang="zh-TW" altLang="en-US" dirty="0"/>
              <a:t>支持度</a:t>
            </a:r>
            <a:r>
              <a:rPr lang="en-US" altLang="zh-TW" dirty="0"/>
              <a:t>(Support)</a:t>
            </a:r>
            <a:r>
              <a:rPr lang="zh-TW" altLang="en-US" dirty="0"/>
              <a:t>：表示物品集在數據庫中出現的次數比例</a:t>
            </a:r>
          </a:p>
          <a:p>
            <a:pPr marL="792000" indent="-514350">
              <a:buFont typeface="+mj-lt"/>
              <a:buAutoNum type="arabicPeriod"/>
            </a:pPr>
            <a:r>
              <a:rPr lang="zh-TW" altLang="en-US" dirty="0"/>
              <a:t>信心水準</a:t>
            </a:r>
            <a:r>
              <a:rPr lang="en-US" altLang="zh-TW" dirty="0"/>
              <a:t>(Confidence)</a:t>
            </a:r>
            <a:r>
              <a:rPr lang="zh-TW" altLang="en-US" dirty="0"/>
              <a:t>：表示兩物品同時出現的條件機率，簡單來說就是在已經出現商品</a:t>
            </a:r>
            <a:r>
              <a:rPr lang="en-US" altLang="zh-TW" dirty="0"/>
              <a:t>A</a:t>
            </a:r>
            <a:r>
              <a:rPr lang="zh-TW" altLang="en-US" dirty="0"/>
              <a:t>的情況下，出現商品</a:t>
            </a:r>
            <a:r>
              <a:rPr lang="en-US" altLang="zh-TW" dirty="0"/>
              <a:t>B</a:t>
            </a:r>
            <a:r>
              <a:rPr lang="zh-TW" altLang="en-US" dirty="0"/>
              <a:t>的機率</a:t>
            </a:r>
          </a:p>
        </p:txBody>
      </p:sp>
    </p:spTree>
    <p:extLst>
      <p:ext uri="{BB962C8B-B14F-4D97-AF65-F5344CB8AC3E}">
        <p14:creationId xmlns:p14="http://schemas.microsoft.com/office/powerpoint/2010/main" val="32602615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784B6A-A01D-48DD-848F-571E5FFFA2EF}"/>
              </a:ext>
            </a:extLst>
          </p:cNvPr>
          <p:cNvSpPr>
            <a:spLocks noGrp="1"/>
          </p:cNvSpPr>
          <p:nvPr>
            <p:ph type="title"/>
          </p:nvPr>
        </p:nvSpPr>
        <p:spPr/>
        <p:txBody>
          <a:bodyPr/>
          <a:lstStyle/>
          <a:p>
            <a:r>
              <a:rPr lang="zh-TW" altLang="zh-TW" dirty="0"/>
              <a:t>FP-Growth 演算法</a:t>
            </a:r>
            <a:endParaRPr lang="zh-TW" altLang="en-US" dirty="0"/>
          </a:p>
        </p:txBody>
      </p:sp>
      <p:sp>
        <p:nvSpPr>
          <p:cNvPr id="3" name="內容版面配置區 2">
            <a:extLst>
              <a:ext uri="{FF2B5EF4-FFF2-40B4-BE49-F238E27FC236}">
                <a16:creationId xmlns:a16="http://schemas.microsoft.com/office/drawing/2014/main" id="{71959EE7-FE0A-4DB9-A4C6-64BEF73F9D4D}"/>
              </a:ext>
            </a:extLst>
          </p:cNvPr>
          <p:cNvSpPr>
            <a:spLocks noGrp="1"/>
          </p:cNvSpPr>
          <p:nvPr>
            <p:ph idx="1"/>
          </p:nvPr>
        </p:nvSpPr>
        <p:spPr/>
        <p:txBody>
          <a:bodyPr/>
          <a:lstStyle/>
          <a:p>
            <a:r>
              <a:rPr lang="en-US" altLang="zh-TW" dirty="0"/>
              <a:t>Frequent Pattern Growth Algorithm (</a:t>
            </a:r>
            <a:r>
              <a:rPr lang="zh-TW" altLang="en-US" dirty="0"/>
              <a:t>頻繁模式增長算法</a:t>
            </a:r>
            <a:r>
              <a:rPr lang="en-US" altLang="zh-TW" dirty="0"/>
              <a:t>)</a:t>
            </a:r>
            <a:r>
              <a:rPr lang="zh-TW" altLang="en-US" dirty="0"/>
              <a:t>，算法的重點是對項目的路徑進行碎片化</a:t>
            </a:r>
            <a:r>
              <a:rPr lang="en-US" altLang="zh-TW" dirty="0"/>
              <a:t>(Fragmenting the paths of the items)</a:t>
            </a:r>
            <a:r>
              <a:rPr lang="zh-TW" altLang="en-US" dirty="0"/>
              <a:t>和挖掘頻繁模式</a:t>
            </a:r>
            <a:r>
              <a:rPr lang="en-US" altLang="zh-TW" dirty="0"/>
              <a:t>(Mining frequent patterns)</a:t>
            </a:r>
            <a:endParaRPr lang="zh-TW" altLang="en-US" dirty="0"/>
          </a:p>
          <a:p>
            <a:pPr marL="792000" indent="-514350">
              <a:buFont typeface="+mj-lt"/>
              <a:buAutoNum type="arabicPeriod"/>
            </a:pPr>
            <a:r>
              <a:rPr lang="zh-TW" altLang="en-US" dirty="0"/>
              <a:t>將所有交易資料做排序</a:t>
            </a:r>
          </a:p>
          <a:p>
            <a:pPr marL="792000" indent="-514350">
              <a:buFont typeface="+mj-lt"/>
              <a:buAutoNum type="arabicPeriod"/>
            </a:pPr>
            <a:r>
              <a:rPr lang="zh-TW" altLang="en-US" dirty="0"/>
              <a:t>再一次掃描，並建立 </a:t>
            </a:r>
            <a:r>
              <a:rPr lang="en-US" altLang="zh-TW" dirty="0"/>
              <a:t>FP-Tree</a:t>
            </a:r>
            <a:endParaRPr lang="zh-TW" altLang="en-US" dirty="0"/>
          </a:p>
        </p:txBody>
      </p:sp>
    </p:spTree>
    <p:extLst>
      <p:ext uri="{BB962C8B-B14F-4D97-AF65-F5344CB8AC3E}">
        <p14:creationId xmlns:p14="http://schemas.microsoft.com/office/powerpoint/2010/main" val="36162455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784B6A-A01D-48DD-848F-571E5FFFA2EF}"/>
              </a:ext>
            </a:extLst>
          </p:cNvPr>
          <p:cNvSpPr>
            <a:spLocks noGrp="1"/>
          </p:cNvSpPr>
          <p:nvPr>
            <p:ph type="title"/>
          </p:nvPr>
        </p:nvSpPr>
        <p:spPr/>
        <p:txBody>
          <a:bodyPr/>
          <a:lstStyle/>
          <a:p>
            <a:r>
              <a:rPr lang="zh-TW" altLang="zh-TW" dirty="0"/>
              <a:t>FP-Growth流程</a:t>
            </a:r>
            <a:endParaRPr lang="zh-TW" altLang="en-US" dirty="0"/>
          </a:p>
        </p:txBody>
      </p:sp>
      <p:grpSp>
        <p:nvGrpSpPr>
          <p:cNvPr id="3" name="群組 2">
            <a:extLst>
              <a:ext uri="{FF2B5EF4-FFF2-40B4-BE49-F238E27FC236}">
                <a16:creationId xmlns:a16="http://schemas.microsoft.com/office/drawing/2014/main" id="{4EE82847-41EB-424B-9517-E554366316A7}"/>
              </a:ext>
            </a:extLst>
          </p:cNvPr>
          <p:cNvGrpSpPr/>
          <p:nvPr/>
        </p:nvGrpSpPr>
        <p:grpSpPr>
          <a:xfrm>
            <a:off x="796650" y="1616260"/>
            <a:ext cx="10598700" cy="3811643"/>
            <a:chOff x="838200" y="1616260"/>
            <a:chExt cx="10598700" cy="3811643"/>
          </a:xfrm>
        </p:grpSpPr>
        <p:sp>
          <p:nvSpPr>
            <p:cNvPr id="4" name="Google Shape;132;g105942294ef_1_5">
              <a:extLst>
                <a:ext uri="{FF2B5EF4-FFF2-40B4-BE49-F238E27FC236}">
                  <a16:creationId xmlns:a16="http://schemas.microsoft.com/office/drawing/2014/main" id="{05A5298E-5E5C-4551-8F28-213201C51E30}"/>
                </a:ext>
              </a:extLst>
            </p:cNvPr>
            <p:cNvSpPr/>
            <p:nvPr/>
          </p:nvSpPr>
          <p:spPr>
            <a:xfrm>
              <a:off x="838200" y="1616260"/>
              <a:ext cx="2412000" cy="1457400"/>
            </a:xfrm>
            <a:prstGeom prst="roundRect">
              <a:avLst>
                <a:gd name="adj" fmla="val 16667"/>
              </a:avLst>
            </a:prstGeom>
            <a:solidFill>
              <a:srgbClr val="F3E6E0"/>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TW" sz="2800" dirty="0">
                  <a:solidFill>
                    <a:schemeClr val="dk1"/>
                  </a:solidFill>
                  <a:latin typeface="微軟正黑體" panose="020B0604030504040204" pitchFamily="34" charset="-120"/>
                  <a:ea typeface="微軟正黑體" panose="020B0604030504040204" pitchFamily="34" charset="-120"/>
                </a:rPr>
                <a:t>資料匯入</a:t>
              </a:r>
              <a:endParaRPr sz="2800" dirty="0">
                <a:solidFill>
                  <a:schemeClr val="dk1"/>
                </a:solidFill>
                <a:latin typeface="微軟正黑體" panose="020B0604030504040204" pitchFamily="34" charset="-120"/>
                <a:ea typeface="微軟正黑體" panose="020B0604030504040204" pitchFamily="34" charset="-120"/>
              </a:endParaRPr>
            </a:p>
          </p:txBody>
        </p:sp>
        <p:sp>
          <p:nvSpPr>
            <p:cNvPr id="5" name="Google Shape;133;g105942294ef_1_5">
              <a:extLst>
                <a:ext uri="{FF2B5EF4-FFF2-40B4-BE49-F238E27FC236}">
                  <a16:creationId xmlns:a16="http://schemas.microsoft.com/office/drawing/2014/main" id="{CFB96181-7B62-4423-BCCC-7A34DBC8C076}"/>
                </a:ext>
              </a:extLst>
            </p:cNvPr>
            <p:cNvSpPr/>
            <p:nvPr/>
          </p:nvSpPr>
          <p:spPr>
            <a:xfrm>
              <a:off x="4931550" y="1616260"/>
              <a:ext cx="2412000" cy="1457400"/>
            </a:xfrm>
            <a:prstGeom prst="roundRect">
              <a:avLst>
                <a:gd name="adj" fmla="val 16667"/>
              </a:avLst>
            </a:prstGeom>
            <a:solidFill>
              <a:srgbClr val="F9F4F0"/>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TW" sz="2800">
                  <a:solidFill>
                    <a:schemeClr val="dk1"/>
                  </a:solidFill>
                  <a:latin typeface="微軟正黑體" panose="020B0604030504040204" pitchFamily="34" charset="-120"/>
                  <a:ea typeface="微軟正黑體" panose="020B0604030504040204" pitchFamily="34" charset="-120"/>
                </a:rPr>
                <a:t>前處理</a:t>
              </a:r>
              <a:endParaRPr sz="2800">
                <a:solidFill>
                  <a:schemeClr val="dk1"/>
                </a:solidFill>
                <a:latin typeface="微軟正黑體" panose="020B0604030504040204" pitchFamily="34" charset="-120"/>
                <a:ea typeface="微軟正黑體" panose="020B0604030504040204" pitchFamily="34" charset="-120"/>
              </a:endParaRPr>
            </a:p>
          </p:txBody>
        </p:sp>
        <p:sp>
          <p:nvSpPr>
            <p:cNvPr id="6" name="Google Shape;134;g105942294ef_1_5">
              <a:extLst>
                <a:ext uri="{FF2B5EF4-FFF2-40B4-BE49-F238E27FC236}">
                  <a16:creationId xmlns:a16="http://schemas.microsoft.com/office/drawing/2014/main" id="{B810BF1D-EC41-4866-A082-7AB780761294}"/>
                </a:ext>
              </a:extLst>
            </p:cNvPr>
            <p:cNvSpPr/>
            <p:nvPr/>
          </p:nvSpPr>
          <p:spPr>
            <a:xfrm>
              <a:off x="9024900" y="1616260"/>
              <a:ext cx="2412000" cy="1457400"/>
            </a:xfrm>
            <a:prstGeom prst="roundRect">
              <a:avLst>
                <a:gd name="adj" fmla="val 16667"/>
              </a:avLst>
            </a:prstGeom>
            <a:solidFill>
              <a:srgbClr val="F3E6E0"/>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TW" sz="2800">
                  <a:solidFill>
                    <a:schemeClr val="dk1"/>
                  </a:solidFill>
                  <a:latin typeface="微軟正黑體" panose="020B0604030504040204" pitchFamily="34" charset="-120"/>
                  <a:ea typeface="微軟正黑體" panose="020B0604030504040204" pitchFamily="34" charset="-120"/>
                </a:rPr>
                <a:t>選擇想要</a:t>
              </a:r>
              <a:endParaRPr sz="2800">
                <a:solidFill>
                  <a:schemeClr val="dk1"/>
                </a:solidFill>
                <a:latin typeface="微軟正黑體" panose="020B0604030504040204" pitchFamily="34" charset="-120"/>
                <a:ea typeface="微軟正黑體" panose="020B0604030504040204" pitchFamily="34" charset="-120"/>
              </a:endParaRPr>
            </a:p>
            <a:p>
              <a:pPr marL="0" marR="0" lvl="0" indent="0" algn="ctr" rtl="0">
                <a:lnSpc>
                  <a:spcPct val="100000"/>
                </a:lnSpc>
                <a:spcBef>
                  <a:spcPts val="0"/>
                </a:spcBef>
                <a:spcAft>
                  <a:spcPts val="0"/>
                </a:spcAft>
                <a:buNone/>
              </a:pPr>
              <a:r>
                <a:rPr lang="zh-TW" sz="2800">
                  <a:solidFill>
                    <a:schemeClr val="dk1"/>
                  </a:solidFill>
                  <a:latin typeface="微軟正黑體" panose="020B0604030504040204" pitchFamily="34" charset="-120"/>
                  <a:ea typeface="微軟正黑體" panose="020B0604030504040204" pitchFamily="34" charset="-120"/>
                </a:rPr>
                <a:t>分析的欄位</a:t>
              </a:r>
              <a:endParaRPr sz="2800">
                <a:solidFill>
                  <a:schemeClr val="dk1"/>
                </a:solidFill>
                <a:latin typeface="微軟正黑體" panose="020B0604030504040204" pitchFamily="34" charset="-120"/>
                <a:ea typeface="微軟正黑體" panose="020B0604030504040204" pitchFamily="34" charset="-120"/>
              </a:endParaRPr>
            </a:p>
          </p:txBody>
        </p:sp>
        <p:sp>
          <p:nvSpPr>
            <p:cNvPr id="7" name="Google Shape;135;g105942294ef_1_5">
              <a:extLst>
                <a:ext uri="{FF2B5EF4-FFF2-40B4-BE49-F238E27FC236}">
                  <a16:creationId xmlns:a16="http://schemas.microsoft.com/office/drawing/2014/main" id="{FCFCDB2D-73CA-44D8-943F-A8B31D7AA604}"/>
                </a:ext>
              </a:extLst>
            </p:cNvPr>
            <p:cNvSpPr/>
            <p:nvPr/>
          </p:nvSpPr>
          <p:spPr>
            <a:xfrm>
              <a:off x="838200" y="3970503"/>
              <a:ext cx="2412000" cy="1457400"/>
            </a:xfrm>
            <a:prstGeom prst="roundRect">
              <a:avLst>
                <a:gd name="adj" fmla="val 16667"/>
              </a:avLst>
            </a:prstGeom>
            <a:solidFill>
              <a:srgbClr val="F9F4F0"/>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228600" lvl="0" indent="-114300" algn="ctr" rtl="0">
                <a:spcBef>
                  <a:spcPts val="0"/>
                </a:spcBef>
                <a:spcAft>
                  <a:spcPts val="0"/>
                </a:spcAft>
                <a:buNone/>
              </a:pPr>
              <a:r>
                <a:rPr lang="zh-TW" sz="2800" dirty="0">
                  <a:solidFill>
                    <a:schemeClr val="dk1"/>
                  </a:solidFill>
                  <a:latin typeface="微軟正黑體" panose="020B0604030504040204" pitchFamily="34" charset="-120"/>
                  <a:ea typeface="微軟正黑體" panose="020B0604030504040204" pitchFamily="34" charset="-120"/>
                </a:rPr>
                <a:t>Nominal to</a:t>
              </a:r>
              <a:endParaRPr lang="en-US" altLang="zh-TW" sz="2800" dirty="0">
                <a:solidFill>
                  <a:schemeClr val="dk1"/>
                </a:solidFill>
                <a:latin typeface="微軟正黑體" panose="020B0604030504040204" pitchFamily="34" charset="-120"/>
                <a:ea typeface="微軟正黑體" panose="020B0604030504040204" pitchFamily="34" charset="-120"/>
              </a:endParaRPr>
            </a:p>
            <a:p>
              <a:pPr marL="228600" lvl="0" indent="-114300" algn="ctr" rtl="0">
                <a:spcBef>
                  <a:spcPts val="0"/>
                </a:spcBef>
                <a:spcAft>
                  <a:spcPts val="0"/>
                </a:spcAft>
                <a:buNone/>
              </a:pPr>
              <a:r>
                <a:rPr lang="zh-TW" sz="2800" dirty="0">
                  <a:solidFill>
                    <a:schemeClr val="dk1"/>
                  </a:solidFill>
                  <a:latin typeface="微軟正黑體" panose="020B0604030504040204" pitchFamily="34" charset="-120"/>
                  <a:ea typeface="微軟正黑體" panose="020B0604030504040204" pitchFamily="34" charset="-120"/>
                </a:rPr>
                <a:t>Binominal</a:t>
              </a:r>
              <a:endParaRPr sz="2800" dirty="0">
                <a:solidFill>
                  <a:schemeClr val="dk1"/>
                </a:solidFill>
                <a:latin typeface="微軟正黑體" panose="020B0604030504040204" pitchFamily="34" charset="-120"/>
                <a:ea typeface="微軟正黑體" panose="020B0604030504040204" pitchFamily="34" charset="-120"/>
              </a:endParaRPr>
            </a:p>
          </p:txBody>
        </p:sp>
        <p:sp>
          <p:nvSpPr>
            <p:cNvPr id="8" name="Google Shape;136;g105942294ef_1_5">
              <a:extLst>
                <a:ext uri="{FF2B5EF4-FFF2-40B4-BE49-F238E27FC236}">
                  <a16:creationId xmlns:a16="http://schemas.microsoft.com/office/drawing/2014/main" id="{6AFEF9F0-C033-44E2-9827-AA1C067C78D4}"/>
                </a:ext>
              </a:extLst>
            </p:cNvPr>
            <p:cNvSpPr/>
            <p:nvPr/>
          </p:nvSpPr>
          <p:spPr>
            <a:xfrm>
              <a:off x="4931550" y="3970503"/>
              <a:ext cx="2412000" cy="1457400"/>
            </a:xfrm>
            <a:prstGeom prst="roundRect">
              <a:avLst>
                <a:gd name="adj" fmla="val 16667"/>
              </a:avLst>
            </a:prstGeom>
            <a:solidFill>
              <a:srgbClr val="F3E6E0"/>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2800" dirty="0">
                  <a:solidFill>
                    <a:schemeClr val="dk1"/>
                  </a:solidFill>
                  <a:latin typeface="微軟正黑體" panose="020B0604030504040204" pitchFamily="34" charset="-120"/>
                  <a:ea typeface="微軟正黑體" panose="020B0604030504040204" pitchFamily="34" charset="-120"/>
                </a:rPr>
                <a:t>FP-Growth</a:t>
              </a:r>
              <a:endParaRPr sz="2800" dirty="0">
                <a:solidFill>
                  <a:schemeClr val="dk1"/>
                </a:solidFill>
                <a:latin typeface="微軟正黑體" panose="020B0604030504040204" pitchFamily="34" charset="-120"/>
                <a:ea typeface="微軟正黑體" panose="020B0604030504040204" pitchFamily="34" charset="-120"/>
              </a:endParaRPr>
            </a:p>
          </p:txBody>
        </p:sp>
        <p:sp>
          <p:nvSpPr>
            <p:cNvPr id="9" name="Google Shape;137;g105942294ef_1_5">
              <a:extLst>
                <a:ext uri="{FF2B5EF4-FFF2-40B4-BE49-F238E27FC236}">
                  <a16:creationId xmlns:a16="http://schemas.microsoft.com/office/drawing/2014/main" id="{B46F1290-4AB1-4214-8972-398C0C0CEAF6}"/>
                </a:ext>
              </a:extLst>
            </p:cNvPr>
            <p:cNvSpPr/>
            <p:nvPr/>
          </p:nvSpPr>
          <p:spPr>
            <a:xfrm>
              <a:off x="9024900" y="3970503"/>
              <a:ext cx="2412000" cy="1457400"/>
            </a:xfrm>
            <a:prstGeom prst="roundRect">
              <a:avLst>
                <a:gd name="adj" fmla="val 16667"/>
              </a:avLst>
            </a:prstGeom>
            <a:solidFill>
              <a:srgbClr val="F9F4F0"/>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TW" sz="2800" dirty="0">
                  <a:solidFill>
                    <a:schemeClr val="dk1"/>
                  </a:solidFill>
                  <a:latin typeface="微軟正黑體" panose="020B0604030504040204" pitchFamily="34" charset="-120"/>
                  <a:ea typeface="微軟正黑體" panose="020B0604030504040204" pitchFamily="34" charset="-120"/>
                </a:rPr>
                <a:t>    </a:t>
              </a:r>
              <a:endParaRPr sz="2800" dirty="0">
                <a:solidFill>
                  <a:schemeClr val="dk1"/>
                </a:solidFill>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Clr>
                  <a:schemeClr val="dk1"/>
                </a:buClr>
                <a:buSzPts val="1100"/>
                <a:buFont typeface="Arial"/>
                <a:buNone/>
              </a:pPr>
              <a:r>
                <a:rPr lang="zh-TW" sz="2800" dirty="0">
                  <a:solidFill>
                    <a:schemeClr val="dk1"/>
                  </a:solidFill>
                  <a:latin typeface="微軟正黑體" panose="020B0604030504040204" pitchFamily="34" charset="-120"/>
                  <a:ea typeface="微軟正黑體" panose="020B0604030504040204" pitchFamily="34" charset="-120"/>
                </a:rPr>
                <a:t>Create Association Rules</a:t>
              </a:r>
              <a:endParaRPr sz="2800" dirty="0">
                <a:solidFill>
                  <a:schemeClr val="dk1"/>
                </a:solidFill>
                <a:latin typeface="微軟正黑體" panose="020B0604030504040204" pitchFamily="34" charset="-120"/>
                <a:ea typeface="微軟正黑體" panose="020B0604030504040204" pitchFamily="34" charset="-120"/>
              </a:endParaRPr>
            </a:p>
            <a:p>
              <a:pPr marL="0" marR="0" lvl="0" indent="0" algn="l" rtl="0">
                <a:lnSpc>
                  <a:spcPct val="100000"/>
                </a:lnSpc>
                <a:spcBef>
                  <a:spcPts val="0"/>
                </a:spcBef>
                <a:spcAft>
                  <a:spcPts val="0"/>
                </a:spcAft>
                <a:buNone/>
              </a:pPr>
              <a:endParaRPr sz="2800" dirty="0">
                <a:solidFill>
                  <a:schemeClr val="dk1"/>
                </a:solidFill>
                <a:latin typeface="微軟正黑體" panose="020B0604030504040204" pitchFamily="34" charset="-120"/>
                <a:ea typeface="微軟正黑體" panose="020B0604030504040204" pitchFamily="34" charset="-120"/>
              </a:endParaRPr>
            </a:p>
          </p:txBody>
        </p:sp>
        <p:sp>
          <p:nvSpPr>
            <p:cNvPr id="19" name="箭號: 向右 18">
              <a:extLst>
                <a:ext uri="{FF2B5EF4-FFF2-40B4-BE49-F238E27FC236}">
                  <a16:creationId xmlns:a16="http://schemas.microsoft.com/office/drawing/2014/main" id="{894D295A-F99B-4989-89A5-D2B41CA2020A}"/>
                </a:ext>
              </a:extLst>
            </p:cNvPr>
            <p:cNvSpPr/>
            <p:nvPr/>
          </p:nvSpPr>
          <p:spPr>
            <a:xfrm>
              <a:off x="3601155" y="2311564"/>
              <a:ext cx="937784" cy="1932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箭號: 向右 19">
              <a:extLst>
                <a:ext uri="{FF2B5EF4-FFF2-40B4-BE49-F238E27FC236}">
                  <a16:creationId xmlns:a16="http://schemas.microsoft.com/office/drawing/2014/main" id="{7452A062-2FFF-45BC-9264-5656ABA70186}"/>
                </a:ext>
              </a:extLst>
            </p:cNvPr>
            <p:cNvSpPr/>
            <p:nvPr/>
          </p:nvSpPr>
          <p:spPr>
            <a:xfrm>
              <a:off x="7673783" y="2248319"/>
              <a:ext cx="937784" cy="1932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箭號: 向右 20">
              <a:extLst>
                <a:ext uri="{FF2B5EF4-FFF2-40B4-BE49-F238E27FC236}">
                  <a16:creationId xmlns:a16="http://schemas.microsoft.com/office/drawing/2014/main" id="{D158C6B9-6040-4F36-BF53-BB7236F37922}"/>
                </a:ext>
              </a:extLst>
            </p:cNvPr>
            <p:cNvSpPr/>
            <p:nvPr/>
          </p:nvSpPr>
          <p:spPr>
            <a:xfrm>
              <a:off x="3601155" y="4602562"/>
              <a:ext cx="937784" cy="1932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箭號: 向右 21">
              <a:extLst>
                <a:ext uri="{FF2B5EF4-FFF2-40B4-BE49-F238E27FC236}">
                  <a16:creationId xmlns:a16="http://schemas.microsoft.com/office/drawing/2014/main" id="{EE0A8A6D-FDEE-4E4E-8983-6477DDEE32FA}"/>
                </a:ext>
              </a:extLst>
            </p:cNvPr>
            <p:cNvSpPr/>
            <p:nvPr/>
          </p:nvSpPr>
          <p:spPr>
            <a:xfrm>
              <a:off x="7673783" y="4602562"/>
              <a:ext cx="937784" cy="1932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D3301877-DB0B-406D-BB3D-BD6B7EDBCD96}"/>
                </a:ext>
              </a:extLst>
            </p:cNvPr>
            <p:cNvGrpSpPr/>
            <p:nvPr/>
          </p:nvGrpSpPr>
          <p:grpSpPr>
            <a:xfrm>
              <a:off x="1881173" y="3210672"/>
              <a:ext cx="8359730" cy="650684"/>
              <a:chOff x="1881173" y="3406611"/>
              <a:chExt cx="8359730" cy="650684"/>
            </a:xfrm>
          </p:grpSpPr>
          <p:sp>
            <p:nvSpPr>
              <p:cNvPr id="34" name="箭號: 向右 33">
                <a:extLst>
                  <a:ext uri="{FF2B5EF4-FFF2-40B4-BE49-F238E27FC236}">
                    <a16:creationId xmlns:a16="http://schemas.microsoft.com/office/drawing/2014/main" id="{26F59D64-0868-468A-9E53-6FA3EC0F5906}"/>
                  </a:ext>
                </a:extLst>
              </p:cNvPr>
              <p:cNvSpPr/>
              <p:nvPr/>
            </p:nvSpPr>
            <p:spPr>
              <a:xfrm rot="5400000">
                <a:off x="1765252" y="3756680"/>
                <a:ext cx="416536" cy="1846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EF008F-99B2-4CC2-847A-24EE6294118D}"/>
                  </a:ext>
                </a:extLst>
              </p:cNvPr>
              <p:cNvSpPr/>
              <p:nvPr/>
            </p:nvSpPr>
            <p:spPr>
              <a:xfrm rot="10800000">
                <a:off x="1977813" y="3640758"/>
                <a:ext cx="8148320" cy="1031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4CE1FD-B345-4297-ACE0-58360D80469E}"/>
                  </a:ext>
                </a:extLst>
              </p:cNvPr>
              <p:cNvSpPr/>
              <p:nvPr/>
            </p:nvSpPr>
            <p:spPr>
              <a:xfrm rot="16200000">
                <a:off x="10020724" y="3523683"/>
                <a:ext cx="337252" cy="1031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sp>
        <p:nvSpPr>
          <p:cNvPr id="42" name="箭號: 向右 41">
            <a:extLst>
              <a:ext uri="{FF2B5EF4-FFF2-40B4-BE49-F238E27FC236}">
                <a16:creationId xmlns:a16="http://schemas.microsoft.com/office/drawing/2014/main" id="{40E34960-9D37-4CFD-BB92-A9F5FEBC7220}"/>
              </a:ext>
            </a:extLst>
          </p:cNvPr>
          <p:cNvSpPr/>
          <p:nvPr/>
        </p:nvSpPr>
        <p:spPr>
          <a:xfrm>
            <a:off x="915367" y="6131465"/>
            <a:ext cx="937784" cy="1932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Google Shape;144;g105942294ef_1_5">
            <a:extLst>
              <a:ext uri="{FF2B5EF4-FFF2-40B4-BE49-F238E27FC236}">
                <a16:creationId xmlns:a16="http://schemas.microsoft.com/office/drawing/2014/main" id="{A13CE02D-FA43-4FAA-AA34-E7F928CDB471}"/>
              </a:ext>
            </a:extLst>
          </p:cNvPr>
          <p:cNvSpPr txBox="1"/>
          <p:nvPr/>
        </p:nvSpPr>
        <p:spPr>
          <a:xfrm>
            <a:off x="1384259" y="592030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2800">
                <a:solidFill>
                  <a:schemeClr val="dk1"/>
                </a:solidFill>
                <a:latin typeface="微軟正黑體" panose="020B0604030504040204" pitchFamily="34" charset="-120"/>
                <a:ea typeface="微軟正黑體" panose="020B0604030504040204" pitchFamily="34" charset="-120"/>
              </a:rPr>
              <a:t>RUN執行</a:t>
            </a:r>
            <a:endParaRPr>
              <a:latin typeface="微軟正黑體" panose="020B0604030504040204" pitchFamily="34" charset="-120"/>
              <a:ea typeface="微軟正黑體" panose="020B0604030504040204" pitchFamily="34" charset="-120"/>
            </a:endParaRPr>
          </a:p>
        </p:txBody>
      </p:sp>
      <p:pic>
        <p:nvPicPr>
          <p:cNvPr id="44" name="Google Shape;143;g105942294ef_1_5">
            <a:extLst>
              <a:ext uri="{FF2B5EF4-FFF2-40B4-BE49-F238E27FC236}">
                <a16:creationId xmlns:a16="http://schemas.microsoft.com/office/drawing/2014/main" id="{570104AD-D801-4B2E-87D1-54CDA34A32AC}"/>
              </a:ext>
            </a:extLst>
          </p:cNvPr>
          <p:cNvPicPr preferRelativeResize="0"/>
          <p:nvPr/>
        </p:nvPicPr>
        <p:blipFill>
          <a:blip r:embed="rId3">
            <a:alphaModFix/>
          </a:blip>
          <a:stretch>
            <a:fillRect/>
          </a:stretch>
        </p:blipFill>
        <p:spPr>
          <a:xfrm>
            <a:off x="3817634" y="6077182"/>
            <a:ext cx="504825" cy="371475"/>
          </a:xfrm>
          <a:prstGeom prst="rect">
            <a:avLst/>
          </a:prstGeom>
          <a:noFill/>
          <a:ln>
            <a:noFill/>
          </a:ln>
        </p:spPr>
      </p:pic>
    </p:spTree>
    <p:extLst>
      <p:ext uri="{BB962C8B-B14F-4D97-AF65-F5344CB8AC3E}">
        <p14:creationId xmlns:p14="http://schemas.microsoft.com/office/powerpoint/2010/main" val="25631113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zh-TW" dirty="0"/>
              <a:t>Step1</a:t>
            </a:r>
            <a:r>
              <a:rPr lang="zh-TW" altLang="en-US" dirty="0"/>
              <a:t>：</a:t>
            </a:r>
            <a:r>
              <a:rPr lang="zh-TW" altLang="zh-TW" dirty="0"/>
              <a:t>資料匯入</a:t>
            </a:r>
            <a:endParaRPr lang="zh-TW" altLang="en-US" dirty="0"/>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Read CSV</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normAutofit/>
          </a:bodyPr>
          <a:lstStyle/>
          <a:p>
            <a:r>
              <a:rPr lang="zh-TW" altLang="en-US" dirty="0"/>
              <a:t>拉選</a:t>
            </a:r>
            <a:r>
              <a:rPr lang="en-US" altLang="zh-TW" dirty="0"/>
              <a:t>Read CSV</a:t>
            </a:r>
            <a:r>
              <a:rPr lang="zh-TW" altLang="en-US" dirty="0"/>
              <a:t>，點選檔案匯入</a:t>
            </a:r>
          </a:p>
          <a:p>
            <a:endParaRPr lang="en-US" altLang="zh-TW" dirty="0"/>
          </a:p>
          <a:p>
            <a:endParaRPr lang="en-US" altLang="zh-TW"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15" name="圖片 14">
            <a:extLst>
              <a:ext uri="{FF2B5EF4-FFF2-40B4-BE49-F238E27FC236}">
                <a16:creationId xmlns:a16="http://schemas.microsoft.com/office/drawing/2014/main" id="{06E1B72B-7E50-4018-9E00-BF2152F4AFC4}"/>
              </a:ext>
            </a:extLst>
          </p:cNvPr>
          <p:cNvPicPr>
            <a:picLocks noChangeAspect="1"/>
          </p:cNvPicPr>
          <p:nvPr/>
        </p:nvPicPr>
        <p:blipFill>
          <a:blip r:embed="rId3"/>
          <a:stretch>
            <a:fillRect/>
          </a:stretch>
        </p:blipFill>
        <p:spPr>
          <a:xfrm>
            <a:off x="348911" y="1870175"/>
            <a:ext cx="5522584" cy="3897963"/>
          </a:xfrm>
          <a:prstGeom prst="rect">
            <a:avLst/>
          </a:prstGeom>
        </p:spPr>
      </p:pic>
      <p:sp>
        <p:nvSpPr>
          <p:cNvPr id="16" name="矩形: 圓角 15">
            <a:extLst>
              <a:ext uri="{FF2B5EF4-FFF2-40B4-BE49-F238E27FC236}">
                <a16:creationId xmlns:a16="http://schemas.microsoft.com/office/drawing/2014/main" id="{AAF5039C-362B-488E-9A1C-37D273C72214}"/>
              </a:ext>
            </a:extLst>
          </p:cNvPr>
          <p:cNvSpPr/>
          <p:nvPr/>
        </p:nvSpPr>
        <p:spPr>
          <a:xfrm>
            <a:off x="4842933" y="5520266"/>
            <a:ext cx="462845" cy="236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a:extLst>
              <a:ext uri="{FF2B5EF4-FFF2-40B4-BE49-F238E27FC236}">
                <a16:creationId xmlns:a16="http://schemas.microsoft.com/office/drawing/2014/main" id="{98143AFB-03E9-4907-8746-2F14D7A599DD}"/>
              </a:ext>
            </a:extLst>
          </p:cNvPr>
          <p:cNvPicPr>
            <a:picLocks noChangeAspect="1"/>
          </p:cNvPicPr>
          <p:nvPr/>
        </p:nvPicPr>
        <p:blipFill>
          <a:blip r:embed="rId4"/>
          <a:stretch>
            <a:fillRect/>
          </a:stretch>
        </p:blipFill>
        <p:spPr>
          <a:xfrm>
            <a:off x="6953146" y="240277"/>
            <a:ext cx="1431739" cy="915021"/>
          </a:xfrm>
          <a:prstGeom prst="rect">
            <a:avLst/>
          </a:prstGeom>
        </p:spPr>
      </p:pic>
    </p:spTree>
    <p:extLst>
      <p:ext uri="{BB962C8B-B14F-4D97-AF65-F5344CB8AC3E}">
        <p14:creationId xmlns:p14="http://schemas.microsoft.com/office/powerpoint/2010/main" val="4050252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4FE4BC-1726-4908-B5F7-A8357E7A3B76}"/>
              </a:ext>
            </a:extLst>
          </p:cNvPr>
          <p:cNvSpPr>
            <a:spLocks noGrp="1"/>
          </p:cNvSpPr>
          <p:nvPr>
            <p:ph type="title"/>
          </p:nvPr>
        </p:nvSpPr>
        <p:spPr/>
        <p:txBody>
          <a:bodyPr/>
          <a:lstStyle/>
          <a:p>
            <a:r>
              <a:rPr lang="zh-TW" altLang="en-US" dirty="0"/>
              <a:t>使用軟體</a:t>
            </a:r>
          </a:p>
        </p:txBody>
      </p:sp>
      <p:sp>
        <p:nvSpPr>
          <p:cNvPr id="3" name="內容版面配置區 2">
            <a:extLst>
              <a:ext uri="{FF2B5EF4-FFF2-40B4-BE49-F238E27FC236}">
                <a16:creationId xmlns:a16="http://schemas.microsoft.com/office/drawing/2014/main" id="{51A4BE55-88A7-4BDD-B175-A0DD33F23AE0}"/>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CB5B335F-23C7-4999-9248-500A03504253}"/>
              </a:ext>
            </a:extLst>
          </p:cNvPr>
          <p:cNvSpPr>
            <a:spLocks noGrp="1"/>
          </p:cNvSpPr>
          <p:nvPr>
            <p:ph idx="10"/>
          </p:nvPr>
        </p:nvSpPr>
        <p:spPr/>
        <p:txBody>
          <a:bodyPr/>
          <a:lstStyle/>
          <a:p>
            <a:r>
              <a:rPr lang="zh-TW" altLang="en-US" dirty="0"/>
              <a:t>專門用於資料分析的軟體</a:t>
            </a:r>
          </a:p>
          <a:p>
            <a:r>
              <a:rPr lang="zh-TW" altLang="en-US" dirty="0"/>
              <a:t>包含：資料前處理、資料視覺化、建立分析模型、模型評估等作業</a:t>
            </a:r>
          </a:p>
          <a:p>
            <a:endParaRPr lang="zh-TW" altLang="en-US" dirty="0"/>
          </a:p>
        </p:txBody>
      </p:sp>
      <p:sp>
        <p:nvSpPr>
          <p:cNvPr id="6" name="內容版面配置區 5">
            <a:extLst>
              <a:ext uri="{FF2B5EF4-FFF2-40B4-BE49-F238E27FC236}">
                <a16:creationId xmlns:a16="http://schemas.microsoft.com/office/drawing/2014/main" id="{6DE37E65-6FE1-45BE-A076-EAFD68BE8C3D}"/>
              </a:ext>
            </a:extLst>
          </p:cNvPr>
          <p:cNvSpPr>
            <a:spLocks noGrp="1"/>
          </p:cNvSpPr>
          <p:nvPr>
            <p:ph idx="12"/>
          </p:nvPr>
        </p:nvSpPr>
        <p:spPr/>
        <p:txBody>
          <a:bodyPr/>
          <a:lstStyle/>
          <a:p>
            <a:endParaRPr lang="zh-TW" altLang="en-US"/>
          </a:p>
        </p:txBody>
      </p:sp>
      <p:pic>
        <p:nvPicPr>
          <p:cNvPr id="7" name="Google Shape;633;p9">
            <a:extLst>
              <a:ext uri="{FF2B5EF4-FFF2-40B4-BE49-F238E27FC236}">
                <a16:creationId xmlns:a16="http://schemas.microsoft.com/office/drawing/2014/main" id="{061D7B4B-C862-4671-A275-ED0F5B92EC55}"/>
              </a:ext>
            </a:extLst>
          </p:cNvPr>
          <p:cNvPicPr preferRelativeResize="0"/>
          <p:nvPr/>
        </p:nvPicPr>
        <p:blipFill>
          <a:blip r:embed="rId3"/>
          <a:srcRect/>
          <a:stretch/>
        </p:blipFill>
        <p:spPr>
          <a:xfrm>
            <a:off x="754436" y="2968813"/>
            <a:ext cx="4711534" cy="17006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381554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52976E04-C5ED-49C3-A96F-6C0317010AB9}"/>
              </a:ext>
            </a:extLst>
          </p:cNvPr>
          <p:cNvPicPr>
            <a:picLocks noChangeAspect="1"/>
          </p:cNvPicPr>
          <p:nvPr/>
        </p:nvPicPr>
        <p:blipFill rotWithShape="1">
          <a:blip r:embed="rId3"/>
          <a:srcRect r="49911"/>
          <a:stretch/>
        </p:blipFill>
        <p:spPr>
          <a:xfrm>
            <a:off x="6966950" y="216410"/>
            <a:ext cx="1383594" cy="1076325"/>
          </a:xfrm>
          <a:prstGeom prst="rect">
            <a:avLst/>
          </a:prstGeom>
        </p:spPr>
      </p:pic>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zh-TW" dirty="0"/>
              <a:t>Step</a:t>
            </a:r>
            <a:r>
              <a:rPr lang="en-US" altLang="zh-TW" dirty="0"/>
              <a:t>2</a:t>
            </a:r>
            <a:r>
              <a:rPr lang="zh-TW" altLang="en-US" dirty="0"/>
              <a:t>：</a:t>
            </a:r>
            <a:r>
              <a:rPr lang="zh-TW" altLang="zh-TW" dirty="0"/>
              <a:t>資料前處理</a:t>
            </a:r>
            <a:endParaRPr lang="zh-TW" altLang="en-US" dirty="0"/>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Numerical to Binominal</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normAutofit/>
          </a:bodyPr>
          <a:lstStyle/>
          <a:p>
            <a:r>
              <a:rPr lang="en-US" altLang="zh-TW" dirty="0"/>
              <a:t>Select Attributes</a:t>
            </a:r>
            <a:r>
              <a:rPr lang="zh-TW" altLang="en-US" dirty="0"/>
              <a:t>：</a:t>
            </a:r>
            <a:endParaRPr lang="en-US" altLang="zh-TW" dirty="0"/>
          </a:p>
          <a:p>
            <a:pPr marL="0" indent="0">
              <a:buNone/>
            </a:pPr>
            <a:r>
              <a:rPr lang="zh-TW" altLang="en-US" dirty="0"/>
              <a:t>   選取</a:t>
            </a:r>
            <a:r>
              <a:rPr lang="en-US" altLang="zh-TW" dirty="0" err="1"/>
              <a:t>re_buy</a:t>
            </a:r>
            <a:r>
              <a:rPr lang="zh-TW" altLang="en-US" dirty="0"/>
              <a:t>、</a:t>
            </a:r>
            <a:r>
              <a:rPr lang="en-US" altLang="zh-TW" dirty="0"/>
              <a:t>VAP</a:t>
            </a:r>
            <a:r>
              <a:rPr lang="zh-TW" altLang="en-US" dirty="0"/>
              <a:t>欄位</a:t>
            </a:r>
            <a:endParaRPr lang="en-US" altLang="zh-TW" dirty="0"/>
          </a:p>
          <a:p>
            <a:r>
              <a:rPr lang="en-US" altLang="zh-TW" dirty="0"/>
              <a:t>Numerical to Binominal</a:t>
            </a:r>
            <a:r>
              <a:rPr lang="zh-TW" altLang="en-US" dirty="0"/>
              <a:t>：</a:t>
            </a:r>
            <a:endParaRPr lang="en-US" altLang="zh-TW" dirty="0"/>
          </a:p>
          <a:p>
            <a:pPr marL="0" indent="0">
              <a:buNone/>
            </a:pPr>
            <a:r>
              <a:rPr lang="en-US" altLang="zh-TW" dirty="0"/>
              <a:t>  </a:t>
            </a:r>
            <a:r>
              <a:rPr lang="en-US" altLang="zh-TW" sz="1800" dirty="0"/>
              <a:t> </a:t>
            </a:r>
            <a:r>
              <a:rPr lang="zh-TW" altLang="en-US" dirty="0"/>
              <a:t>範圍內</a:t>
            </a:r>
            <a:r>
              <a:rPr lang="en-US" altLang="zh-TW" dirty="0"/>
              <a:t>&lt;0.0~0.9&gt;</a:t>
            </a:r>
            <a:r>
              <a:rPr lang="zh-TW" altLang="en-US" dirty="0"/>
              <a:t>為 </a:t>
            </a:r>
            <a:r>
              <a:rPr lang="en-US" altLang="zh-TW" dirty="0"/>
              <a:t>false</a:t>
            </a:r>
          </a:p>
          <a:p>
            <a:endParaRPr lang="en-US" altLang="zh-TW"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5" name="圖片 4">
            <a:extLst>
              <a:ext uri="{FF2B5EF4-FFF2-40B4-BE49-F238E27FC236}">
                <a16:creationId xmlns:a16="http://schemas.microsoft.com/office/drawing/2014/main" id="{1893D6A6-55B1-4B81-93DB-5ECDB4FDA95B}"/>
              </a:ext>
            </a:extLst>
          </p:cNvPr>
          <p:cNvPicPr>
            <a:picLocks noChangeAspect="1"/>
          </p:cNvPicPr>
          <p:nvPr/>
        </p:nvPicPr>
        <p:blipFill>
          <a:blip r:embed="rId4"/>
          <a:stretch>
            <a:fillRect/>
          </a:stretch>
        </p:blipFill>
        <p:spPr>
          <a:xfrm>
            <a:off x="1009474" y="1537603"/>
            <a:ext cx="4216590" cy="1401124"/>
          </a:xfrm>
          <a:prstGeom prst="rect">
            <a:avLst/>
          </a:prstGeom>
        </p:spPr>
      </p:pic>
      <p:pic>
        <p:nvPicPr>
          <p:cNvPr id="14" name="圖片 13">
            <a:extLst>
              <a:ext uri="{FF2B5EF4-FFF2-40B4-BE49-F238E27FC236}">
                <a16:creationId xmlns:a16="http://schemas.microsoft.com/office/drawing/2014/main" id="{8D4D68A9-25A8-46A8-90BD-B363580C1C9D}"/>
              </a:ext>
            </a:extLst>
          </p:cNvPr>
          <p:cNvPicPr>
            <a:picLocks noChangeAspect="1"/>
          </p:cNvPicPr>
          <p:nvPr/>
        </p:nvPicPr>
        <p:blipFill>
          <a:blip r:embed="rId5"/>
          <a:stretch>
            <a:fillRect/>
          </a:stretch>
        </p:blipFill>
        <p:spPr>
          <a:xfrm>
            <a:off x="1009474" y="2983883"/>
            <a:ext cx="4216590" cy="3116610"/>
          </a:xfrm>
          <a:prstGeom prst="rect">
            <a:avLst/>
          </a:prstGeom>
        </p:spPr>
      </p:pic>
      <p:sp>
        <p:nvSpPr>
          <p:cNvPr id="15" name="矩形: 圓角 14">
            <a:extLst>
              <a:ext uri="{FF2B5EF4-FFF2-40B4-BE49-F238E27FC236}">
                <a16:creationId xmlns:a16="http://schemas.microsoft.com/office/drawing/2014/main" id="{E1440B31-381C-4ED4-AEC7-19D4D08D3EE3}"/>
              </a:ext>
            </a:extLst>
          </p:cNvPr>
          <p:cNvSpPr/>
          <p:nvPr/>
        </p:nvSpPr>
        <p:spPr>
          <a:xfrm>
            <a:off x="1009473" y="5157132"/>
            <a:ext cx="4216591" cy="9546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8BA7CE84-67AE-4B46-879A-1D73FCF3F769}"/>
              </a:ext>
            </a:extLst>
          </p:cNvPr>
          <p:cNvSpPr/>
          <p:nvPr/>
        </p:nvSpPr>
        <p:spPr>
          <a:xfrm>
            <a:off x="2483557" y="3788501"/>
            <a:ext cx="2494843" cy="37709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32476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zh-TW" dirty="0"/>
              <a:t>Step</a:t>
            </a:r>
            <a:r>
              <a:rPr lang="en-US" altLang="zh-TW" dirty="0"/>
              <a:t>2</a:t>
            </a:r>
            <a:r>
              <a:rPr lang="zh-TW" altLang="en-US" dirty="0"/>
              <a:t>：數值離散化</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Discretize</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normAutofit/>
          </a:bodyPr>
          <a:lstStyle/>
          <a:p>
            <a:r>
              <a:rPr lang="en-US" altLang="zh-TW" dirty="0"/>
              <a:t>Select Attributes</a:t>
            </a:r>
            <a:r>
              <a:rPr lang="zh-TW" altLang="en-US" dirty="0"/>
              <a:t>：</a:t>
            </a:r>
            <a:endParaRPr lang="en-US" altLang="zh-TW" dirty="0"/>
          </a:p>
          <a:p>
            <a:pPr marL="0" indent="0">
              <a:buNone/>
            </a:pPr>
            <a:r>
              <a:rPr lang="zh-TW" altLang="en-US" dirty="0"/>
              <a:t>  </a:t>
            </a:r>
            <a:r>
              <a:rPr lang="zh-TW" altLang="en-US" sz="2000" dirty="0"/>
              <a:t> </a:t>
            </a:r>
            <a:r>
              <a:rPr lang="zh-TW" altLang="en-US" dirty="0"/>
              <a:t>選取</a:t>
            </a:r>
            <a:r>
              <a:rPr lang="en-US" altLang="zh-TW" dirty="0"/>
              <a:t>Price</a:t>
            </a:r>
            <a:r>
              <a:rPr lang="zh-TW" altLang="en-US" dirty="0"/>
              <a:t>欄位</a:t>
            </a:r>
            <a:endParaRPr lang="en-US" altLang="zh-TW" dirty="0"/>
          </a:p>
          <a:p>
            <a:r>
              <a:rPr lang="en-US" altLang="zh-TW" dirty="0"/>
              <a:t>Edit List</a:t>
            </a:r>
            <a:r>
              <a:rPr lang="zh-TW" altLang="en-US" dirty="0"/>
              <a:t>：</a:t>
            </a:r>
            <a:endParaRPr lang="en-US" altLang="zh-TW" dirty="0"/>
          </a:p>
          <a:p>
            <a:pPr marL="0" indent="0">
              <a:buNone/>
            </a:pPr>
            <a:r>
              <a:rPr lang="zh-TW" altLang="en-US" dirty="0"/>
              <a:t>  </a:t>
            </a:r>
            <a:r>
              <a:rPr lang="zh-TW" altLang="en-US" sz="1800" dirty="0"/>
              <a:t> </a:t>
            </a:r>
            <a:r>
              <a:rPr lang="zh-TW" altLang="en-US" dirty="0"/>
              <a:t>增列</a:t>
            </a:r>
            <a:r>
              <a:rPr lang="en-US" altLang="zh-TW" dirty="0"/>
              <a:t>"L</a:t>
            </a:r>
            <a:r>
              <a:rPr lang="zh-TW" altLang="en-US" dirty="0"/>
              <a:t>、</a:t>
            </a:r>
            <a:r>
              <a:rPr lang="en-US" altLang="zh-TW" dirty="0"/>
              <a:t>M</a:t>
            </a:r>
            <a:r>
              <a:rPr lang="zh-TW" altLang="en-US" dirty="0"/>
              <a:t>、</a:t>
            </a:r>
            <a:r>
              <a:rPr lang="en-US" altLang="zh-TW" dirty="0"/>
              <a:t>H"</a:t>
            </a:r>
            <a:r>
              <a:rPr lang="zh-TW" altLang="en-US" dirty="0"/>
              <a:t>之數值</a:t>
            </a:r>
            <a:endParaRPr lang="en-US" altLang="zh-TW" dirty="0"/>
          </a:p>
          <a:p>
            <a:endParaRPr lang="en-US" altLang="zh-TW"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7" name="圖片 6">
            <a:extLst>
              <a:ext uri="{FF2B5EF4-FFF2-40B4-BE49-F238E27FC236}">
                <a16:creationId xmlns:a16="http://schemas.microsoft.com/office/drawing/2014/main" id="{F03ACF85-9D3B-473D-A9DE-C25EA774FEFF}"/>
              </a:ext>
            </a:extLst>
          </p:cNvPr>
          <p:cNvPicPr>
            <a:picLocks noChangeAspect="1"/>
          </p:cNvPicPr>
          <p:nvPr/>
        </p:nvPicPr>
        <p:blipFill>
          <a:blip r:embed="rId3"/>
          <a:stretch>
            <a:fillRect/>
          </a:stretch>
        </p:blipFill>
        <p:spPr>
          <a:xfrm>
            <a:off x="6963422" y="89721"/>
            <a:ext cx="1390650" cy="1238250"/>
          </a:xfrm>
          <a:prstGeom prst="rect">
            <a:avLst/>
          </a:prstGeom>
        </p:spPr>
      </p:pic>
      <p:grpSp>
        <p:nvGrpSpPr>
          <p:cNvPr id="12" name="群組 11">
            <a:extLst>
              <a:ext uri="{FF2B5EF4-FFF2-40B4-BE49-F238E27FC236}">
                <a16:creationId xmlns:a16="http://schemas.microsoft.com/office/drawing/2014/main" id="{BC491288-6FAD-4030-8BF1-7EB21A0E9E34}"/>
              </a:ext>
            </a:extLst>
          </p:cNvPr>
          <p:cNvGrpSpPr/>
          <p:nvPr/>
        </p:nvGrpSpPr>
        <p:grpSpPr>
          <a:xfrm>
            <a:off x="1018447" y="4637217"/>
            <a:ext cx="4183512" cy="1522256"/>
            <a:chOff x="636505" y="1990357"/>
            <a:chExt cx="3350644" cy="1219200"/>
          </a:xfrm>
        </p:grpSpPr>
        <p:pic>
          <p:nvPicPr>
            <p:cNvPr id="11" name="圖片 10">
              <a:extLst>
                <a:ext uri="{FF2B5EF4-FFF2-40B4-BE49-F238E27FC236}">
                  <a16:creationId xmlns:a16="http://schemas.microsoft.com/office/drawing/2014/main" id="{3A4D5281-ADB0-446B-A614-468C2FC8307F}"/>
                </a:ext>
              </a:extLst>
            </p:cNvPr>
            <p:cNvPicPr>
              <a:picLocks noChangeAspect="1"/>
            </p:cNvPicPr>
            <p:nvPr/>
          </p:nvPicPr>
          <p:blipFill rotWithShape="1">
            <a:blip r:embed="rId4"/>
            <a:srcRect r="79045"/>
            <a:stretch/>
          </p:blipFill>
          <p:spPr>
            <a:xfrm>
              <a:off x="636505" y="1990357"/>
              <a:ext cx="1039896" cy="1219200"/>
            </a:xfrm>
            <a:prstGeom prst="rect">
              <a:avLst/>
            </a:prstGeom>
          </p:spPr>
        </p:pic>
        <p:pic>
          <p:nvPicPr>
            <p:cNvPr id="21" name="圖片 20">
              <a:extLst>
                <a:ext uri="{FF2B5EF4-FFF2-40B4-BE49-F238E27FC236}">
                  <a16:creationId xmlns:a16="http://schemas.microsoft.com/office/drawing/2014/main" id="{0628B8C6-3336-4199-BE86-C7BE249403B2}"/>
                </a:ext>
              </a:extLst>
            </p:cNvPr>
            <p:cNvPicPr>
              <a:picLocks noChangeAspect="1"/>
            </p:cNvPicPr>
            <p:nvPr/>
          </p:nvPicPr>
          <p:blipFill rotWithShape="1">
            <a:blip r:embed="rId4"/>
            <a:srcRect l="53296"/>
            <a:stretch/>
          </p:blipFill>
          <p:spPr>
            <a:xfrm>
              <a:off x="1669462" y="1990357"/>
              <a:ext cx="2317687" cy="1219200"/>
            </a:xfrm>
            <a:prstGeom prst="rect">
              <a:avLst/>
            </a:prstGeom>
          </p:spPr>
        </p:pic>
      </p:grpSp>
      <p:pic>
        <p:nvPicPr>
          <p:cNvPr id="13" name="圖片 12">
            <a:extLst>
              <a:ext uri="{FF2B5EF4-FFF2-40B4-BE49-F238E27FC236}">
                <a16:creationId xmlns:a16="http://schemas.microsoft.com/office/drawing/2014/main" id="{35845C89-8D2A-4778-8B4B-867BE5AA1488}"/>
              </a:ext>
            </a:extLst>
          </p:cNvPr>
          <p:cNvPicPr>
            <a:picLocks noChangeAspect="1"/>
          </p:cNvPicPr>
          <p:nvPr/>
        </p:nvPicPr>
        <p:blipFill>
          <a:blip r:embed="rId5"/>
          <a:stretch>
            <a:fillRect/>
          </a:stretch>
        </p:blipFill>
        <p:spPr>
          <a:xfrm>
            <a:off x="1009472" y="1521378"/>
            <a:ext cx="4183512" cy="3070762"/>
          </a:xfrm>
          <a:prstGeom prst="rect">
            <a:avLst/>
          </a:prstGeom>
        </p:spPr>
      </p:pic>
      <p:sp>
        <p:nvSpPr>
          <p:cNvPr id="15" name="矩形: 圓角 14">
            <a:extLst>
              <a:ext uri="{FF2B5EF4-FFF2-40B4-BE49-F238E27FC236}">
                <a16:creationId xmlns:a16="http://schemas.microsoft.com/office/drawing/2014/main" id="{E1440B31-381C-4ED4-AEC7-19D4D08D3EE3}"/>
              </a:ext>
            </a:extLst>
          </p:cNvPr>
          <p:cNvSpPr/>
          <p:nvPr/>
        </p:nvSpPr>
        <p:spPr>
          <a:xfrm>
            <a:off x="2506133" y="2794063"/>
            <a:ext cx="2449690" cy="3442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836EAA32-BDCF-4585-8612-89D60321BE96}"/>
              </a:ext>
            </a:extLst>
          </p:cNvPr>
          <p:cNvSpPr/>
          <p:nvPr/>
        </p:nvSpPr>
        <p:spPr>
          <a:xfrm>
            <a:off x="2506133" y="4231270"/>
            <a:ext cx="2449690" cy="3442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01151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52976E04-C5ED-49C3-A96F-6C0317010AB9}"/>
              </a:ext>
            </a:extLst>
          </p:cNvPr>
          <p:cNvPicPr>
            <a:picLocks noChangeAspect="1"/>
          </p:cNvPicPr>
          <p:nvPr/>
        </p:nvPicPr>
        <p:blipFill rotWithShape="1">
          <a:blip r:embed="rId3"/>
          <a:srcRect r="49911"/>
          <a:stretch/>
        </p:blipFill>
        <p:spPr>
          <a:xfrm>
            <a:off x="6966950" y="154497"/>
            <a:ext cx="1383594" cy="1076325"/>
          </a:xfrm>
          <a:prstGeom prst="rect">
            <a:avLst/>
          </a:prstGeom>
        </p:spPr>
      </p:pic>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zh-TW" dirty="0"/>
              <a:t>Step</a:t>
            </a:r>
            <a:r>
              <a:rPr lang="en-US" altLang="zh-TW" dirty="0"/>
              <a:t>3</a:t>
            </a:r>
            <a:r>
              <a:rPr lang="zh-TW" altLang="en-US" dirty="0"/>
              <a:t>：選取欄位</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normAutofit fontScale="92500" lnSpcReduction="10000"/>
          </a:bodyPr>
          <a:lstStyle/>
          <a:p>
            <a:r>
              <a:rPr lang="en-US" altLang="zh-TW" dirty="0"/>
              <a:t>Numerical to Binominal</a:t>
            </a:r>
          </a:p>
          <a:p>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normAutofit/>
          </a:bodyPr>
          <a:lstStyle/>
          <a:p>
            <a:r>
              <a:rPr lang="zh-TW" altLang="en-US" dirty="0"/>
              <a:t>選取</a:t>
            </a:r>
            <a:r>
              <a:rPr lang="en-US" altLang="zh-TW" dirty="0"/>
              <a:t>"</a:t>
            </a:r>
            <a:r>
              <a:rPr lang="zh-TW" altLang="en-US" dirty="0"/>
              <a:t>想分析的欄位</a:t>
            </a:r>
            <a:r>
              <a:rPr lang="en-US" altLang="zh-TW" dirty="0"/>
              <a:t>"</a:t>
            </a:r>
          </a:p>
          <a:p>
            <a:pPr>
              <a:buFont typeface="Wingdings" panose="05000000000000000000" pitchFamily="2" charset="2"/>
              <a:buChar char="à"/>
            </a:pPr>
            <a:r>
              <a:rPr lang="en-US" altLang="zh-TW" dirty="0"/>
              <a:t>pet_size</a:t>
            </a:r>
            <a:r>
              <a:rPr lang="zh-TW" altLang="en-US" dirty="0"/>
              <a:t>、</a:t>
            </a:r>
            <a:r>
              <a:rPr lang="en-US" altLang="zh-TW" dirty="0"/>
              <a:t> </a:t>
            </a:r>
            <a:r>
              <a:rPr lang="en-US" altLang="zh-TW" dirty="0" err="1"/>
              <a:t>pet_type</a:t>
            </a:r>
            <a:r>
              <a:rPr lang="zh-TW" altLang="en-US" dirty="0"/>
              <a:t>、</a:t>
            </a:r>
            <a:r>
              <a:rPr lang="en-US" altLang="zh-TW" dirty="0"/>
              <a:t>price</a:t>
            </a:r>
            <a:r>
              <a:rPr lang="zh-TW" altLang="en-US" dirty="0"/>
              <a:t>、</a:t>
            </a:r>
            <a:endParaRPr lang="en-US" altLang="zh-TW" dirty="0"/>
          </a:p>
          <a:p>
            <a:pPr marL="0" indent="0">
              <a:buNone/>
            </a:pPr>
            <a:r>
              <a:rPr lang="zh-TW" altLang="en-US" dirty="0"/>
              <a:t>    </a:t>
            </a:r>
            <a:r>
              <a:rPr lang="en-US" altLang="zh-TW" dirty="0"/>
              <a:t>product_category</a:t>
            </a:r>
            <a:r>
              <a:rPr lang="zh-TW" altLang="en-US" dirty="0"/>
              <a:t>、</a:t>
            </a:r>
            <a:endParaRPr lang="en-US" altLang="zh-TW" dirty="0"/>
          </a:p>
          <a:p>
            <a:pPr marL="0" indent="0">
              <a:buNone/>
            </a:pPr>
            <a:r>
              <a:rPr lang="zh-TW" altLang="en-US" dirty="0"/>
              <a:t>    </a:t>
            </a:r>
            <a:r>
              <a:rPr lang="en-US" altLang="zh-TW" dirty="0"/>
              <a:t>re_buy</a:t>
            </a:r>
            <a:r>
              <a:rPr lang="zh-TW" altLang="en-US" dirty="0"/>
              <a:t>、</a:t>
            </a:r>
            <a:r>
              <a:rPr lang="en-US" altLang="zh-TW" dirty="0"/>
              <a:t>VAP</a:t>
            </a:r>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7" name="圖片 6">
            <a:extLst>
              <a:ext uri="{FF2B5EF4-FFF2-40B4-BE49-F238E27FC236}">
                <a16:creationId xmlns:a16="http://schemas.microsoft.com/office/drawing/2014/main" id="{4973EF3D-287A-4EAB-9421-70D2372C6815}"/>
              </a:ext>
            </a:extLst>
          </p:cNvPr>
          <p:cNvPicPr>
            <a:picLocks noChangeAspect="1"/>
          </p:cNvPicPr>
          <p:nvPr/>
        </p:nvPicPr>
        <p:blipFill>
          <a:blip r:embed="rId4"/>
          <a:stretch>
            <a:fillRect/>
          </a:stretch>
        </p:blipFill>
        <p:spPr>
          <a:xfrm>
            <a:off x="828851" y="2004593"/>
            <a:ext cx="4600218" cy="1275190"/>
          </a:xfrm>
          <a:prstGeom prst="rect">
            <a:avLst/>
          </a:prstGeom>
        </p:spPr>
      </p:pic>
      <p:pic>
        <p:nvPicPr>
          <p:cNvPr id="8" name="圖片 7">
            <a:extLst>
              <a:ext uri="{FF2B5EF4-FFF2-40B4-BE49-F238E27FC236}">
                <a16:creationId xmlns:a16="http://schemas.microsoft.com/office/drawing/2014/main" id="{7C3E724E-30CD-4439-97A7-A861D25B2B55}"/>
              </a:ext>
            </a:extLst>
          </p:cNvPr>
          <p:cNvPicPr>
            <a:picLocks noChangeAspect="1"/>
          </p:cNvPicPr>
          <p:nvPr/>
        </p:nvPicPr>
        <p:blipFill>
          <a:blip r:embed="rId5"/>
          <a:stretch>
            <a:fillRect/>
          </a:stretch>
        </p:blipFill>
        <p:spPr>
          <a:xfrm>
            <a:off x="303631" y="3513389"/>
            <a:ext cx="5613143" cy="1860122"/>
          </a:xfrm>
          <a:prstGeom prst="rect">
            <a:avLst/>
          </a:prstGeom>
        </p:spPr>
      </p:pic>
      <p:sp>
        <p:nvSpPr>
          <p:cNvPr id="17" name="矩形: 圓角 16">
            <a:extLst>
              <a:ext uri="{FF2B5EF4-FFF2-40B4-BE49-F238E27FC236}">
                <a16:creationId xmlns:a16="http://schemas.microsoft.com/office/drawing/2014/main" id="{33EA586D-57CD-408D-9B14-2CFC89520105}"/>
              </a:ext>
            </a:extLst>
          </p:cNvPr>
          <p:cNvSpPr/>
          <p:nvPr/>
        </p:nvSpPr>
        <p:spPr>
          <a:xfrm>
            <a:off x="2466668" y="2864007"/>
            <a:ext cx="2714931" cy="3931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49730D33-E8BF-4641-BE94-A08758713860}"/>
              </a:ext>
            </a:extLst>
          </p:cNvPr>
          <p:cNvSpPr/>
          <p:nvPr/>
        </p:nvSpPr>
        <p:spPr>
          <a:xfrm>
            <a:off x="3341510" y="3967073"/>
            <a:ext cx="2569042" cy="11204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217670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3DA9098-AD30-4B4A-8A9E-1DDE5553A5CA}"/>
              </a:ext>
            </a:extLst>
          </p:cNvPr>
          <p:cNvPicPr>
            <a:picLocks noChangeAspect="1"/>
          </p:cNvPicPr>
          <p:nvPr/>
        </p:nvPicPr>
        <p:blipFill>
          <a:blip r:embed="rId3"/>
          <a:stretch>
            <a:fillRect/>
          </a:stretch>
        </p:blipFill>
        <p:spPr>
          <a:xfrm>
            <a:off x="6982472" y="106363"/>
            <a:ext cx="1352550" cy="1152525"/>
          </a:xfrm>
          <a:prstGeom prst="rect">
            <a:avLst/>
          </a:prstGeom>
        </p:spPr>
      </p:pic>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zh-TW" dirty="0"/>
              <a:t>Step</a:t>
            </a:r>
            <a:r>
              <a:rPr lang="en-US" altLang="zh-TW" dirty="0"/>
              <a:t>4</a:t>
            </a:r>
            <a:r>
              <a:rPr lang="zh-TW" altLang="en-US" dirty="0"/>
              <a:t>：數值轉布林值</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normAutofit fontScale="92500" lnSpcReduction="10000"/>
          </a:bodyPr>
          <a:lstStyle/>
          <a:p>
            <a:r>
              <a:rPr lang="en-US" altLang="zh-TW" dirty="0"/>
              <a:t>Nominal to Binominal</a:t>
            </a:r>
          </a:p>
          <a:p>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normAutofit/>
          </a:bodyPr>
          <a:lstStyle/>
          <a:p>
            <a:r>
              <a:rPr lang="zh-TW" altLang="en-US" dirty="0"/>
              <a:t>將所有的欄位</a:t>
            </a:r>
            <a:r>
              <a:rPr lang="en-US" altLang="zh-TW" dirty="0"/>
              <a:t>(all)</a:t>
            </a:r>
            <a:r>
              <a:rPr lang="zh-TW" altLang="en-US" dirty="0"/>
              <a:t>轉換成數值</a:t>
            </a:r>
            <a:r>
              <a:rPr lang="en-US" altLang="zh-TW" dirty="0"/>
              <a:t>"0/1"</a:t>
            </a:r>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10" name="圖片 9">
            <a:extLst>
              <a:ext uri="{FF2B5EF4-FFF2-40B4-BE49-F238E27FC236}">
                <a16:creationId xmlns:a16="http://schemas.microsoft.com/office/drawing/2014/main" id="{96F30FC9-1651-4F87-AFD4-A4AA0D68206C}"/>
              </a:ext>
            </a:extLst>
          </p:cNvPr>
          <p:cNvPicPr>
            <a:picLocks noChangeAspect="1"/>
          </p:cNvPicPr>
          <p:nvPr/>
        </p:nvPicPr>
        <p:blipFill>
          <a:blip r:embed="rId4"/>
          <a:stretch>
            <a:fillRect/>
          </a:stretch>
        </p:blipFill>
        <p:spPr>
          <a:xfrm>
            <a:off x="737305" y="2030059"/>
            <a:ext cx="4875816" cy="3631729"/>
          </a:xfrm>
          <a:prstGeom prst="rect">
            <a:avLst/>
          </a:prstGeom>
        </p:spPr>
      </p:pic>
      <p:sp>
        <p:nvSpPr>
          <p:cNvPr id="14" name="矩形: 圓角 13">
            <a:extLst>
              <a:ext uri="{FF2B5EF4-FFF2-40B4-BE49-F238E27FC236}">
                <a16:creationId xmlns:a16="http://schemas.microsoft.com/office/drawing/2014/main" id="{07C2971F-7F93-4528-B3AA-031785592115}"/>
              </a:ext>
            </a:extLst>
          </p:cNvPr>
          <p:cNvSpPr/>
          <p:nvPr/>
        </p:nvSpPr>
        <p:spPr>
          <a:xfrm>
            <a:off x="2466668" y="2976897"/>
            <a:ext cx="2872976" cy="3931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012183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en-US" altLang="zh-TW" dirty="0"/>
              <a:t>Step5</a:t>
            </a:r>
            <a:r>
              <a:rPr lang="zh-TW" altLang="en-US" dirty="0"/>
              <a:t>：</a:t>
            </a:r>
            <a:r>
              <a:rPr lang="en-US" altLang="zh-TW" dirty="0"/>
              <a:t>FP-Growth</a:t>
            </a:r>
            <a:endParaRPr lang="zh-TW" altLang="en-US" dirty="0"/>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normAutofit fontScale="92500" lnSpcReduction="10000"/>
          </a:bodyPr>
          <a:lstStyle/>
          <a:p>
            <a:r>
              <a:rPr lang="en-US" altLang="zh-TW" dirty="0"/>
              <a:t>FP-Growth</a:t>
            </a:r>
          </a:p>
          <a:p>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normAutofit/>
          </a:bodyPr>
          <a:lstStyle/>
          <a:p>
            <a:r>
              <a:rPr lang="en-US" altLang="zh-TW" dirty="0"/>
              <a:t>min support</a:t>
            </a:r>
            <a:r>
              <a:rPr lang="zh-TW" altLang="en-US" dirty="0"/>
              <a:t>：設為</a:t>
            </a:r>
            <a:r>
              <a:rPr lang="en-US" altLang="zh-TW" dirty="0"/>
              <a:t>0.1</a:t>
            </a:r>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5" name="圖片 4">
            <a:extLst>
              <a:ext uri="{FF2B5EF4-FFF2-40B4-BE49-F238E27FC236}">
                <a16:creationId xmlns:a16="http://schemas.microsoft.com/office/drawing/2014/main" id="{A42FB146-652C-4DBA-A52F-58A0B41B879F}"/>
              </a:ext>
            </a:extLst>
          </p:cNvPr>
          <p:cNvPicPr>
            <a:picLocks noChangeAspect="1"/>
          </p:cNvPicPr>
          <p:nvPr/>
        </p:nvPicPr>
        <p:blipFill>
          <a:blip r:embed="rId3"/>
          <a:stretch>
            <a:fillRect/>
          </a:stretch>
        </p:blipFill>
        <p:spPr>
          <a:xfrm>
            <a:off x="7034859" y="179389"/>
            <a:ext cx="1300163" cy="913092"/>
          </a:xfrm>
          <a:prstGeom prst="rect">
            <a:avLst/>
          </a:prstGeom>
        </p:spPr>
      </p:pic>
      <p:pic>
        <p:nvPicPr>
          <p:cNvPr id="8" name="圖片 7">
            <a:extLst>
              <a:ext uri="{FF2B5EF4-FFF2-40B4-BE49-F238E27FC236}">
                <a16:creationId xmlns:a16="http://schemas.microsoft.com/office/drawing/2014/main" id="{1835F2D7-7928-4FFB-BE87-E282F9FA0DFA}"/>
              </a:ext>
            </a:extLst>
          </p:cNvPr>
          <p:cNvPicPr>
            <a:picLocks noChangeAspect="1"/>
          </p:cNvPicPr>
          <p:nvPr/>
        </p:nvPicPr>
        <p:blipFill>
          <a:blip r:embed="rId4"/>
          <a:stretch>
            <a:fillRect/>
          </a:stretch>
        </p:blipFill>
        <p:spPr>
          <a:xfrm>
            <a:off x="695626" y="1709591"/>
            <a:ext cx="4795269" cy="4250941"/>
          </a:xfrm>
          <a:prstGeom prst="rect">
            <a:avLst/>
          </a:prstGeom>
        </p:spPr>
      </p:pic>
      <p:sp>
        <p:nvSpPr>
          <p:cNvPr id="14" name="矩形: 圓角 13">
            <a:extLst>
              <a:ext uri="{FF2B5EF4-FFF2-40B4-BE49-F238E27FC236}">
                <a16:creationId xmlns:a16="http://schemas.microsoft.com/office/drawing/2014/main" id="{07C2971F-7F93-4528-B3AA-031785592115}"/>
              </a:ext>
            </a:extLst>
          </p:cNvPr>
          <p:cNvSpPr/>
          <p:nvPr/>
        </p:nvSpPr>
        <p:spPr>
          <a:xfrm>
            <a:off x="3223024" y="3835061"/>
            <a:ext cx="2037598" cy="3931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324977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A7CF15E-EB79-42BF-A90B-FF1B26A5697A}"/>
              </a:ext>
            </a:extLst>
          </p:cNvPr>
          <p:cNvPicPr>
            <a:picLocks noChangeAspect="1"/>
          </p:cNvPicPr>
          <p:nvPr/>
        </p:nvPicPr>
        <p:blipFill>
          <a:blip r:embed="rId3"/>
          <a:stretch>
            <a:fillRect/>
          </a:stretch>
        </p:blipFill>
        <p:spPr>
          <a:xfrm>
            <a:off x="6913415" y="225935"/>
            <a:ext cx="1543050" cy="933450"/>
          </a:xfrm>
          <a:prstGeom prst="rect">
            <a:avLst/>
          </a:prstGeom>
        </p:spPr>
      </p:pic>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en-US" altLang="zh-TW" dirty="0"/>
              <a:t>Step6</a:t>
            </a:r>
            <a:r>
              <a:rPr lang="zh-TW" altLang="en-US" dirty="0"/>
              <a:t>：關聯分析</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normAutofit fontScale="92500" lnSpcReduction="10000"/>
          </a:bodyPr>
          <a:lstStyle/>
          <a:p>
            <a:r>
              <a:rPr lang="en-US" altLang="zh-TW" dirty="0"/>
              <a:t>Create Association Rules</a:t>
            </a:r>
          </a:p>
          <a:p>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normAutofit/>
          </a:bodyPr>
          <a:lstStyle/>
          <a:p>
            <a:r>
              <a:rPr lang="en-US" altLang="zh-TW" dirty="0"/>
              <a:t>min confidence</a:t>
            </a:r>
            <a:r>
              <a:rPr lang="zh-TW" altLang="en-US" dirty="0"/>
              <a:t>：設為</a:t>
            </a:r>
            <a:r>
              <a:rPr lang="en-US" altLang="zh-TW" dirty="0"/>
              <a:t>0.7</a:t>
            </a:r>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9" name="圖片 8">
            <a:extLst>
              <a:ext uri="{FF2B5EF4-FFF2-40B4-BE49-F238E27FC236}">
                <a16:creationId xmlns:a16="http://schemas.microsoft.com/office/drawing/2014/main" id="{A9462C7F-A26A-4D86-A524-2F712D531474}"/>
              </a:ext>
            </a:extLst>
          </p:cNvPr>
          <p:cNvPicPr>
            <a:picLocks noChangeAspect="1"/>
          </p:cNvPicPr>
          <p:nvPr/>
        </p:nvPicPr>
        <p:blipFill>
          <a:blip r:embed="rId4"/>
          <a:stretch>
            <a:fillRect/>
          </a:stretch>
        </p:blipFill>
        <p:spPr>
          <a:xfrm>
            <a:off x="548309" y="2498875"/>
            <a:ext cx="5123788" cy="2641128"/>
          </a:xfrm>
          <a:prstGeom prst="rect">
            <a:avLst/>
          </a:prstGeom>
        </p:spPr>
      </p:pic>
      <p:sp>
        <p:nvSpPr>
          <p:cNvPr id="14" name="矩形: 圓角 13">
            <a:extLst>
              <a:ext uri="{FF2B5EF4-FFF2-40B4-BE49-F238E27FC236}">
                <a16:creationId xmlns:a16="http://schemas.microsoft.com/office/drawing/2014/main" id="{07C2971F-7F93-4528-B3AA-031785592115}"/>
              </a:ext>
            </a:extLst>
          </p:cNvPr>
          <p:cNvSpPr/>
          <p:nvPr/>
        </p:nvSpPr>
        <p:spPr>
          <a:xfrm>
            <a:off x="2259187" y="3468291"/>
            <a:ext cx="3091745" cy="3931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062753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1C970F3-846A-4490-B65E-29F1C0E4830C}"/>
              </a:ext>
            </a:extLst>
          </p:cNvPr>
          <p:cNvSpPr>
            <a:spLocks noGrp="1"/>
          </p:cNvSpPr>
          <p:nvPr>
            <p:ph idx="1"/>
          </p:nvPr>
        </p:nvSpPr>
        <p:spPr/>
        <p:txBody>
          <a:bodyPr/>
          <a:lstStyle/>
          <a:p>
            <a:r>
              <a:rPr lang="zh-TW" altLang="en-US" dirty="0"/>
              <a:t>關聯分析流程圖</a:t>
            </a:r>
          </a:p>
        </p:txBody>
      </p:sp>
      <p:sp>
        <p:nvSpPr>
          <p:cNvPr id="4" name="內容版面配置區 3">
            <a:extLst>
              <a:ext uri="{FF2B5EF4-FFF2-40B4-BE49-F238E27FC236}">
                <a16:creationId xmlns:a16="http://schemas.microsoft.com/office/drawing/2014/main" id="{4634E7CE-2573-4D7A-A412-1D2EDABCF33A}"/>
              </a:ext>
            </a:extLst>
          </p:cNvPr>
          <p:cNvSpPr>
            <a:spLocks noGrp="1"/>
          </p:cNvSpPr>
          <p:nvPr>
            <p:ph idx="12"/>
          </p:nvPr>
        </p:nvSpPr>
        <p:spPr/>
        <p:txBody>
          <a:bodyPr/>
          <a:lstStyle/>
          <a:p>
            <a:endParaRPr lang="zh-TW" altLang="en-US" dirty="0"/>
          </a:p>
        </p:txBody>
      </p:sp>
      <p:pic>
        <p:nvPicPr>
          <p:cNvPr id="5" name="圖片 4">
            <a:extLst>
              <a:ext uri="{FF2B5EF4-FFF2-40B4-BE49-F238E27FC236}">
                <a16:creationId xmlns:a16="http://schemas.microsoft.com/office/drawing/2014/main" id="{12DCCCCA-3F17-4F4D-8F7B-626B7268DB0D}"/>
              </a:ext>
            </a:extLst>
          </p:cNvPr>
          <p:cNvPicPr>
            <a:picLocks noChangeAspect="1"/>
          </p:cNvPicPr>
          <p:nvPr/>
        </p:nvPicPr>
        <p:blipFill>
          <a:blip r:embed="rId3"/>
          <a:stretch>
            <a:fillRect/>
          </a:stretch>
        </p:blipFill>
        <p:spPr>
          <a:xfrm>
            <a:off x="552888" y="2597736"/>
            <a:ext cx="11086219" cy="1425518"/>
          </a:xfrm>
          <a:prstGeom prst="rect">
            <a:avLst/>
          </a:prstGeom>
        </p:spPr>
      </p:pic>
    </p:spTree>
    <p:extLst>
      <p:ext uri="{BB962C8B-B14F-4D97-AF65-F5344CB8AC3E}">
        <p14:creationId xmlns:p14="http://schemas.microsoft.com/office/powerpoint/2010/main" val="22590031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1C970F3-846A-4490-B65E-29F1C0E4830C}"/>
              </a:ext>
            </a:extLst>
          </p:cNvPr>
          <p:cNvSpPr>
            <a:spLocks noGrp="1"/>
          </p:cNvSpPr>
          <p:nvPr>
            <p:ph idx="1"/>
          </p:nvPr>
        </p:nvSpPr>
        <p:spPr/>
        <p:txBody>
          <a:bodyPr/>
          <a:lstStyle/>
          <a:p>
            <a:r>
              <a:rPr lang="zh-TW" altLang="en-US" dirty="0"/>
              <a:t>分析結果</a:t>
            </a:r>
          </a:p>
        </p:txBody>
      </p:sp>
      <p:sp>
        <p:nvSpPr>
          <p:cNvPr id="4" name="內容版面配置區 3">
            <a:extLst>
              <a:ext uri="{FF2B5EF4-FFF2-40B4-BE49-F238E27FC236}">
                <a16:creationId xmlns:a16="http://schemas.microsoft.com/office/drawing/2014/main" id="{4634E7CE-2573-4D7A-A412-1D2EDABCF33A}"/>
              </a:ext>
            </a:extLst>
          </p:cNvPr>
          <p:cNvSpPr>
            <a:spLocks noGrp="1"/>
          </p:cNvSpPr>
          <p:nvPr>
            <p:ph idx="12"/>
          </p:nvPr>
        </p:nvSpPr>
        <p:spPr/>
        <p:txBody>
          <a:bodyPr/>
          <a:lstStyle/>
          <a:p>
            <a:endParaRPr lang="zh-TW" altLang="en-US" dirty="0"/>
          </a:p>
        </p:txBody>
      </p:sp>
      <p:pic>
        <p:nvPicPr>
          <p:cNvPr id="3" name="圖片 2">
            <a:extLst>
              <a:ext uri="{FF2B5EF4-FFF2-40B4-BE49-F238E27FC236}">
                <a16:creationId xmlns:a16="http://schemas.microsoft.com/office/drawing/2014/main" id="{E81B5352-BE2D-4813-A3CD-4F2B4B6C71DD}"/>
              </a:ext>
            </a:extLst>
          </p:cNvPr>
          <p:cNvPicPr>
            <a:picLocks noChangeAspect="1"/>
          </p:cNvPicPr>
          <p:nvPr/>
        </p:nvPicPr>
        <p:blipFill>
          <a:blip r:embed="rId3"/>
          <a:stretch>
            <a:fillRect/>
          </a:stretch>
        </p:blipFill>
        <p:spPr>
          <a:xfrm>
            <a:off x="1040992" y="2935604"/>
            <a:ext cx="10110011" cy="1460923"/>
          </a:xfrm>
          <a:prstGeom prst="rect">
            <a:avLst/>
          </a:prstGeom>
        </p:spPr>
      </p:pic>
      <p:pic>
        <p:nvPicPr>
          <p:cNvPr id="6" name="圖片 5">
            <a:extLst>
              <a:ext uri="{FF2B5EF4-FFF2-40B4-BE49-F238E27FC236}">
                <a16:creationId xmlns:a16="http://schemas.microsoft.com/office/drawing/2014/main" id="{7FA9D852-DDFE-4B31-86C9-E56837F95BF3}"/>
              </a:ext>
            </a:extLst>
          </p:cNvPr>
          <p:cNvPicPr>
            <a:picLocks noChangeAspect="1"/>
          </p:cNvPicPr>
          <p:nvPr/>
        </p:nvPicPr>
        <p:blipFill>
          <a:blip r:embed="rId4"/>
          <a:stretch>
            <a:fillRect/>
          </a:stretch>
        </p:blipFill>
        <p:spPr>
          <a:xfrm>
            <a:off x="1040994" y="1336240"/>
            <a:ext cx="2386546" cy="1460923"/>
          </a:xfrm>
          <a:prstGeom prst="rect">
            <a:avLst/>
          </a:prstGeom>
        </p:spPr>
      </p:pic>
    </p:spTree>
    <p:extLst>
      <p:ext uri="{BB962C8B-B14F-4D97-AF65-F5344CB8AC3E}">
        <p14:creationId xmlns:p14="http://schemas.microsoft.com/office/powerpoint/2010/main" val="14458287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1C970F3-846A-4490-B65E-29F1C0E4830C}"/>
              </a:ext>
            </a:extLst>
          </p:cNvPr>
          <p:cNvSpPr>
            <a:spLocks noGrp="1"/>
          </p:cNvSpPr>
          <p:nvPr>
            <p:ph idx="1"/>
          </p:nvPr>
        </p:nvSpPr>
        <p:spPr/>
        <p:txBody>
          <a:bodyPr/>
          <a:lstStyle/>
          <a:p>
            <a:r>
              <a:rPr lang="zh-TW" altLang="en-US" dirty="0"/>
              <a:t>設置</a:t>
            </a:r>
            <a:r>
              <a:rPr lang="en-US" altLang="zh-TW" dirty="0"/>
              <a:t>Split Data</a:t>
            </a:r>
            <a:r>
              <a:rPr lang="zh-TW" altLang="en-US" dirty="0"/>
              <a:t>做訓練、測試集</a:t>
            </a:r>
            <a:r>
              <a:rPr lang="en-US" altLang="zh-TW" dirty="0"/>
              <a:t>(0.7/0.3)</a:t>
            </a:r>
            <a:endParaRPr lang="zh-TW" altLang="en-US" dirty="0"/>
          </a:p>
        </p:txBody>
      </p:sp>
      <p:sp>
        <p:nvSpPr>
          <p:cNvPr id="4" name="內容版面配置區 3">
            <a:extLst>
              <a:ext uri="{FF2B5EF4-FFF2-40B4-BE49-F238E27FC236}">
                <a16:creationId xmlns:a16="http://schemas.microsoft.com/office/drawing/2014/main" id="{4634E7CE-2573-4D7A-A412-1D2EDABCF33A}"/>
              </a:ext>
            </a:extLst>
          </p:cNvPr>
          <p:cNvSpPr>
            <a:spLocks noGrp="1"/>
          </p:cNvSpPr>
          <p:nvPr>
            <p:ph idx="12"/>
          </p:nvPr>
        </p:nvSpPr>
        <p:spPr/>
        <p:txBody>
          <a:bodyPr/>
          <a:lstStyle/>
          <a:p>
            <a:endParaRPr lang="zh-TW" altLang="en-US" dirty="0"/>
          </a:p>
        </p:txBody>
      </p:sp>
      <p:pic>
        <p:nvPicPr>
          <p:cNvPr id="5" name="圖片 4">
            <a:extLst>
              <a:ext uri="{FF2B5EF4-FFF2-40B4-BE49-F238E27FC236}">
                <a16:creationId xmlns:a16="http://schemas.microsoft.com/office/drawing/2014/main" id="{5B6C5E76-1780-4CD0-9248-9F2E6308FC19}"/>
              </a:ext>
            </a:extLst>
          </p:cNvPr>
          <p:cNvPicPr>
            <a:picLocks noChangeAspect="1"/>
          </p:cNvPicPr>
          <p:nvPr/>
        </p:nvPicPr>
        <p:blipFill>
          <a:blip r:embed="rId3"/>
          <a:stretch>
            <a:fillRect/>
          </a:stretch>
        </p:blipFill>
        <p:spPr>
          <a:xfrm>
            <a:off x="597805" y="1917312"/>
            <a:ext cx="10996389" cy="3208549"/>
          </a:xfrm>
          <a:prstGeom prst="rect">
            <a:avLst/>
          </a:prstGeom>
        </p:spPr>
      </p:pic>
      <p:sp>
        <p:nvSpPr>
          <p:cNvPr id="7" name="矩形: 圓角 6">
            <a:extLst>
              <a:ext uri="{FF2B5EF4-FFF2-40B4-BE49-F238E27FC236}">
                <a16:creationId xmlns:a16="http://schemas.microsoft.com/office/drawing/2014/main" id="{7795B2A3-83B4-4929-A103-DD6DC7DE4906}"/>
              </a:ext>
            </a:extLst>
          </p:cNvPr>
          <p:cNvSpPr/>
          <p:nvPr/>
        </p:nvSpPr>
        <p:spPr>
          <a:xfrm>
            <a:off x="7202310" y="2316824"/>
            <a:ext cx="1512710" cy="16575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347374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補充：切割資料集</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normAutofit fontScale="92500" lnSpcReduction="10000"/>
          </a:bodyPr>
          <a:lstStyle/>
          <a:p>
            <a:r>
              <a:rPr lang="en-US" altLang="zh-TW" dirty="0"/>
              <a:t>Split Data</a:t>
            </a:r>
          </a:p>
          <a:p>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normAutofit/>
          </a:bodyPr>
          <a:lstStyle/>
          <a:p>
            <a:r>
              <a:rPr lang="zh-TW" altLang="en-US" dirty="0"/>
              <a:t>設置訓練</a:t>
            </a:r>
            <a:r>
              <a:rPr lang="en-US" altLang="zh-TW" dirty="0"/>
              <a:t>/</a:t>
            </a:r>
            <a:r>
              <a:rPr lang="zh-TW" altLang="en-US" dirty="0"/>
              <a:t>測試集之參數</a:t>
            </a:r>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5" name="圖片 4">
            <a:extLst>
              <a:ext uri="{FF2B5EF4-FFF2-40B4-BE49-F238E27FC236}">
                <a16:creationId xmlns:a16="http://schemas.microsoft.com/office/drawing/2014/main" id="{1FBBF4A5-2968-426E-8B0D-EB64890A69D7}"/>
              </a:ext>
            </a:extLst>
          </p:cNvPr>
          <p:cNvPicPr>
            <a:picLocks noChangeAspect="1"/>
          </p:cNvPicPr>
          <p:nvPr/>
        </p:nvPicPr>
        <p:blipFill>
          <a:blip r:embed="rId3"/>
          <a:stretch>
            <a:fillRect/>
          </a:stretch>
        </p:blipFill>
        <p:spPr>
          <a:xfrm>
            <a:off x="7103915" y="154497"/>
            <a:ext cx="1162050" cy="1076325"/>
          </a:xfrm>
          <a:prstGeom prst="rect">
            <a:avLst/>
          </a:prstGeom>
        </p:spPr>
      </p:pic>
      <p:pic>
        <p:nvPicPr>
          <p:cNvPr id="8" name="圖片 7">
            <a:extLst>
              <a:ext uri="{FF2B5EF4-FFF2-40B4-BE49-F238E27FC236}">
                <a16:creationId xmlns:a16="http://schemas.microsoft.com/office/drawing/2014/main" id="{E6295310-F05A-48E4-AABA-B4B4A4439365}"/>
              </a:ext>
            </a:extLst>
          </p:cNvPr>
          <p:cNvPicPr>
            <a:picLocks noChangeAspect="1"/>
          </p:cNvPicPr>
          <p:nvPr/>
        </p:nvPicPr>
        <p:blipFill>
          <a:blip r:embed="rId4"/>
          <a:stretch>
            <a:fillRect/>
          </a:stretch>
        </p:blipFill>
        <p:spPr>
          <a:xfrm>
            <a:off x="787236" y="1566010"/>
            <a:ext cx="4541822" cy="1843233"/>
          </a:xfrm>
          <a:prstGeom prst="rect">
            <a:avLst/>
          </a:prstGeom>
        </p:spPr>
      </p:pic>
      <p:sp>
        <p:nvSpPr>
          <p:cNvPr id="14" name="矩形: 圓角 13">
            <a:extLst>
              <a:ext uri="{FF2B5EF4-FFF2-40B4-BE49-F238E27FC236}">
                <a16:creationId xmlns:a16="http://schemas.microsoft.com/office/drawing/2014/main" id="{07C2971F-7F93-4528-B3AA-031785592115}"/>
              </a:ext>
            </a:extLst>
          </p:cNvPr>
          <p:cNvSpPr/>
          <p:nvPr/>
        </p:nvSpPr>
        <p:spPr>
          <a:xfrm>
            <a:off x="2237314" y="1950182"/>
            <a:ext cx="2831398" cy="3931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226538F6-02BE-4D88-9311-BA0BD215EEE0}"/>
              </a:ext>
            </a:extLst>
          </p:cNvPr>
          <p:cNvPicPr>
            <a:picLocks noChangeAspect="1"/>
          </p:cNvPicPr>
          <p:nvPr/>
        </p:nvPicPr>
        <p:blipFill>
          <a:blip r:embed="rId5"/>
          <a:stretch>
            <a:fillRect/>
          </a:stretch>
        </p:blipFill>
        <p:spPr>
          <a:xfrm>
            <a:off x="1372222" y="3448758"/>
            <a:ext cx="3371850" cy="2619375"/>
          </a:xfrm>
          <a:prstGeom prst="rect">
            <a:avLst/>
          </a:prstGeom>
        </p:spPr>
      </p:pic>
    </p:spTree>
    <p:extLst>
      <p:ext uri="{BB962C8B-B14F-4D97-AF65-F5344CB8AC3E}">
        <p14:creationId xmlns:p14="http://schemas.microsoft.com/office/powerpoint/2010/main" val="2937635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7EB2A4-83EA-479F-B57E-C5F1C65AA4AA}"/>
              </a:ext>
            </a:extLst>
          </p:cNvPr>
          <p:cNvSpPr>
            <a:spLocks noGrp="1"/>
          </p:cNvSpPr>
          <p:nvPr>
            <p:ph type="title"/>
          </p:nvPr>
        </p:nvSpPr>
        <p:spPr/>
        <p:txBody>
          <a:bodyPr/>
          <a:lstStyle/>
          <a:p>
            <a:r>
              <a:rPr lang="zh-TW" altLang="en-US" dirty="0"/>
              <a:t>資料前處理 </a:t>
            </a:r>
            <a:r>
              <a:rPr lang="en-US" altLang="zh-TW" dirty="0"/>
              <a:t>-</a:t>
            </a:r>
            <a:r>
              <a:rPr lang="zh-TW" altLang="en-US" dirty="0"/>
              <a:t> 總流程圖</a:t>
            </a:r>
          </a:p>
        </p:txBody>
      </p:sp>
      <p:pic>
        <p:nvPicPr>
          <p:cNvPr id="4" name="圖片 3">
            <a:extLst>
              <a:ext uri="{FF2B5EF4-FFF2-40B4-BE49-F238E27FC236}">
                <a16:creationId xmlns:a16="http://schemas.microsoft.com/office/drawing/2014/main" id="{A4DDB5D0-37F7-4707-8394-CC09467CB561}"/>
              </a:ext>
            </a:extLst>
          </p:cNvPr>
          <p:cNvPicPr>
            <a:picLocks noChangeAspect="1"/>
          </p:cNvPicPr>
          <p:nvPr/>
        </p:nvPicPr>
        <p:blipFill>
          <a:blip r:embed="rId3"/>
          <a:stretch>
            <a:fillRect/>
          </a:stretch>
        </p:blipFill>
        <p:spPr>
          <a:xfrm>
            <a:off x="838200" y="1741795"/>
            <a:ext cx="10515600" cy="3374409"/>
          </a:xfrm>
          <a:prstGeom prst="rect">
            <a:avLst/>
          </a:prstGeom>
        </p:spPr>
      </p:pic>
      <p:sp>
        <p:nvSpPr>
          <p:cNvPr id="5" name="矩形: 圓角 4">
            <a:extLst>
              <a:ext uri="{FF2B5EF4-FFF2-40B4-BE49-F238E27FC236}">
                <a16:creationId xmlns:a16="http://schemas.microsoft.com/office/drawing/2014/main" id="{65085C2F-237D-4BF2-BB5B-12BA8FCCE274}"/>
              </a:ext>
            </a:extLst>
          </p:cNvPr>
          <p:cNvSpPr/>
          <p:nvPr/>
        </p:nvSpPr>
        <p:spPr>
          <a:xfrm>
            <a:off x="4633034" y="3693111"/>
            <a:ext cx="1773974" cy="140579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圓角矩形圖說文字 8">
            <a:extLst>
              <a:ext uri="{FF2B5EF4-FFF2-40B4-BE49-F238E27FC236}">
                <a16:creationId xmlns:a16="http://schemas.microsoft.com/office/drawing/2014/main" id="{B60145C6-EC49-45AF-91F8-09D609D6FE93}"/>
              </a:ext>
            </a:extLst>
          </p:cNvPr>
          <p:cNvSpPr/>
          <p:nvPr/>
        </p:nvSpPr>
        <p:spPr>
          <a:xfrm>
            <a:off x="6738281" y="5191201"/>
            <a:ext cx="1408853" cy="554495"/>
          </a:xfrm>
          <a:prstGeom prst="wedgeRoundRectCallout">
            <a:avLst>
              <a:gd name="adj1" fmla="val -61322"/>
              <a:gd name="adj2" fmla="val -40536"/>
              <a:gd name="adj3" fmla="val 16667"/>
            </a:avLst>
          </a:prstGeom>
          <a:ln w="38100">
            <a:solidFill>
              <a:srgbClr val="F8CB9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TW" altLang="en-US" dirty="0">
                <a:latin typeface="微軟正黑體" panose="020B0604030504040204" pitchFamily="34" charset="-120"/>
                <a:ea typeface="微軟正黑體" panose="020B0604030504040204" pitchFamily="34" charset="-120"/>
              </a:rPr>
              <a:t>子流程</a:t>
            </a:r>
          </a:p>
        </p:txBody>
      </p:sp>
    </p:spTree>
    <p:extLst>
      <p:ext uri="{BB962C8B-B14F-4D97-AF65-F5344CB8AC3E}">
        <p14:creationId xmlns:p14="http://schemas.microsoft.com/office/powerpoint/2010/main" val="26928352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1C970F3-846A-4490-B65E-29F1C0E4830C}"/>
              </a:ext>
            </a:extLst>
          </p:cNvPr>
          <p:cNvSpPr>
            <a:spLocks noGrp="1"/>
          </p:cNvSpPr>
          <p:nvPr>
            <p:ph idx="1"/>
          </p:nvPr>
        </p:nvSpPr>
        <p:spPr/>
        <p:txBody>
          <a:bodyPr/>
          <a:lstStyle/>
          <a:p>
            <a:r>
              <a:rPr lang="zh-TW" altLang="en-US" dirty="0"/>
              <a:t>設置</a:t>
            </a:r>
            <a:r>
              <a:rPr lang="en-US" altLang="zh-TW" dirty="0"/>
              <a:t>Apply Association Rules</a:t>
            </a:r>
            <a:endParaRPr lang="zh-TW" altLang="en-US" dirty="0"/>
          </a:p>
        </p:txBody>
      </p:sp>
      <p:sp>
        <p:nvSpPr>
          <p:cNvPr id="4" name="內容版面配置區 3">
            <a:extLst>
              <a:ext uri="{FF2B5EF4-FFF2-40B4-BE49-F238E27FC236}">
                <a16:creationId xmlns:a16="http://schemas.microsoft.com/office/drawing/2014/main" id="{4634E7CE-2573-4D7A-A412-1D2EDABCF33A}"/>
              </a:ext>
            </a:extLst>
          </p:cNvPr>
          <p:cNvSpPr>
            <a:spLocks noGrp="1"/>
          </p:cNvSpPr>
          <p:nvPr>
            <p:ph idx="12"/>
          </p:nvPr>
        </p:nvSpPr>
        <p:spPr/>
        <p:txBody>
          <a:bodyPr/>
          <a:lstStyle/>
          <a:p>
            <a:endParaRPr lang="zh-TW" altLang="en-US" dirty="0"/>
          </a:p>
        </p:txBody>
      </p:sp>
      <p:pic>
        <p:nvPicPr>
          <p:cNvPr id="5" name="圖片 4">
            <a:extLst>
              <a:ext uri="{FF2B5EF4-FFF2-40B4-BE49-F238E27FC236}">
                <a16:creationId xmlns:a16="http://schemas.microsoft.com/office/drawing/2014/main" id="{5B6C5E76-1780-4CD0-9248-9F2E6308FC19}"/>
              </a:ext>
            </a:extLst>
          </p:cNvPr>
          <p:cNvPicPr>
            <a:picLocks noChangeAspect="1"/>
          </p:cNvPicPr>
          <p:nvPr/>
        </p:nvPicPr>
        <p:blipFill>
          <a:blip r:embed="rId3"/>
          <a:stretch>
            <a:fillRect/>
          </a:stretch>
        </p:blipFill>
        <p:spPr>
          <a:xfrm>
            <a:off x="597805" y="1917312"/>
            <a:ext cx="10996389" cy="3208549"/>
          </a:xfrm>
          <a:prstGeom prst="rect">
            <a:avLst/>
          </a:prstGeom>
        </p:spPr>
      </p:pic>
      <p:sp>
        <p:nvSpPr>
          <p:cNvPr id="7" name="矩形: 圓角 6">
            <a:extLst>
              <a:ext uri="{FF2B5EF4-FFF2-40B4-BE49-F238E27FC236}">
                <a16:creationId xmlns:a16="http://schemas.microsoft.com/office/drawing/2014/main" id="{7795B2A3-83B4-4929-A103-DD6DC7DE4906}"/>
              </a:ext>
            </a:extLst>
          </p:cNvPr>
          <p:cNvSpPr/>
          <p:nvPr/>
        </p:nvSpPr>
        <p:spPr>
          <a:xfrm>
            <a:off x="9211732" y="3974394"/>
            <a:ext cx="1512710" cy="11514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791239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C85FFBC4-47CE-45A2-A604-B564C1FAEA6D}"/>
              </a:ext>
            </a:extLst>
          </p:cNvPr>
          <p:cNvPicPr>
            <a:picLocks noChangeAspect="1"/>
          </p:cNvPicPr>
          <p:nvPr/>
        </p:nvPicPr>
        <p:blipFill>
          <a:blip r:embed="rId3"/>
          <a:stretch>
            <a:fillRect/>
          </a:stretch>
        </p:blipFill>
        <p:spPr>
          <a:xfrm>
            <a:off x="6937227" y="183071"/>
            <a:ext cx="1495425" cy="1019175"/>
          </a:xfrm>
          <a:prstGeom prst="rect">
            <a:avLst/>
          </a:prstGeom>
        </p:spPr>
      </p:pic>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補充：執行關聯分析</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normAutofit fontScale="92500" lnSpcReduction="10000"/>
          </a:bodyPr>
          <a:lstStyle/>
          <a:p>
            <a:r>
              <a:rPr lang="en-US" altLang="zh-TW" dirty="0"/>
              <a:t>Apply Association Rules</a:t>
            </a:r>
          </a:p>
          <a:p>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normAutofit/>
          </a:bodyPr>
          <a:lstStyle/>
          <a:p>
            <a:r>
              <a:rPr lang="zh-TW" altLang="en-US" dirty="0"/>
              <a:t>參數設為</a:t>
            </a:r>
            <a:r>
              <a:rPr lang="en-US" altLang="zh-TW" dirty="0"/>
              <a:t>Binary</a:t>
            </a:r>
            <a:endParaRPr lang="zh-TW" altLang="en-US"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9" name="圖片 8">
            <a:extLst>
              <a:ext uri="{FF2B5EF4-FFF2-40B4-BE49-F238E27FC236}">
                <a16:creationId xmlns:a16="http://schemas.microsoft.com/office/drawing/2014/main" id="{4F1ADD81-434A-4DD0-8937-CA502A8E8D00}"/>
              </a:ext>
            </a:extLst>
          </p:cNvPr>
          <p:cNvPicPr>
            <a:picLocks noChangeAspect="1"/>
          </p:cNvPicPr>
          <p:nvPr/>
        </p:nvPicPr>
        <p:blipFill>
          <a:blip r:embed="rId4"/>
          <a:stretch>
            <a:fillRect/>
          </a:stretch>
        </p:blipFill>
        <p:spPr>
          <a:xfrm>
            <a:off x="602721" y="2938120"/>
            <a:ext cx="4932589" cy="1473200"/>
          </a:xfrm>
          <a:prstGeom prst="rect">
            <a:avLst/>
          </a:prstGeom>
        </p:spPr>
      </p:pic>
      <p:sp>
        <p:nvSpPr>
          <p:cNvPr id="14" name="矩形: 圓角 13">
            <a:extLst>
              <a:ext uri="{FF2B5EF4-FFF2-40B4-BE49-F238E27FC236}">
                <a16:creationId xmlns:a16="http://schemas.microsoft.com/office/drawing/2014/main" id="{07C2971F-7F93-4528-B3AA-031785592115}"/>
              </a:ext>
            </a:extLst>
          </p:cNvPr>
          <p:cNvSpPr/>
          <p:nvPr/>
        </p:nvSpPr>
        <p:spPr>
          <a:xfrm>
            <a:off x="3445224" y="3372535"/>
            <a:ext cx="1781532" cy="3931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986251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1C970F3-846A-4490-B65E-29F1C0E4830C}"/>
              </a:ext>
            </a:extLst>
          </p:cNvPr>
          <p:cNvSpPr>
            <a:spLocks noGrp="1"/>
          </p:cNvSpPr>
          <p:nvPr>
            <p:ph idx="1"/>
          </p:nvPr>
        </p:nvSpPr>
        <p:spPr/>
        <p:txBody>
          <a:bodyPr/>
          <a:lstStyle/>
          <a:p>
            <a:r>
              <a:rPr lang="zh-TW" altLang="en-US" dirty="0"/>
              <a:t>分析結果</a:t>
            </a:r>
          </a:p>
        </p:txBody>
      </p:sp>
      <p:sp>
        <p:nvSpPr>
          <p:cNvPr id="4" name="內容版面配置區 3">
            <a:extLst>
              <a:ext uri="{FF2B5EF4-FFF2-40B4-BE49-F238E27FC236}">
                <a16:creationId xmlns:a16="http://schemas.microsoft.com/office/drawing/2014/main" id="{4634E7CE-2573-4D7A-A412-1D2EDABCF33A}"/>
              </a:ext>
            </a:extLst>
          </p:cNvPr>
          <p:cNvSpPr>
            <a:spLocks noGrp="1"/>
          </p:cNvSpPr>
          <p:nvPr>
            <p:ph idx="12"/>
          </p:nvPr>
        </p:nvSpPr>
        <p:spPr/>
        <p:txBody>
          <a:bodyPr/>
          <a:lstStyle/>
          <a:p>
            <a:endParaRPr lang="zh-TW" altLang="en-US" dirty="0"/>
          </a:p>
        </p:txBody>
      </p:sp>
      <p:pic>
        <p:nvPicPr>
          <p:cNvPr id="3" name="圖片 2">
            <a:extLst>
              <a:ext uri="{FF2B5EF4-FFF2-40B4-BE49-F238E27FC236}">
                <a16:creationId xmlns:a16="http://schemas.microsoft.com/office/drawing/2014/main" id="{EBFCC200-ACB6-428E-AC1E-CD0572F009C7}"/>
              </a:ext>
            </a:extLst>
          </p:cNvPr>
          <p:cNvPicPr>
            <a:picLocks noChangeAspect="1"/>
          </p:cNvPicPr>
          <p:nvPr/>
        </p:nvPicPr>
        <p:blipFill>
          <a:blip r:embed="rId3"/>
          <a:stretch>
            <a:fillRect/>
          </a:stretch>
        </p:blipFill>
        <p:spPr>
          <a:xfrm>
            <a:off x="495300" y="1542956"/>
            <a:ext cx="11201397" cy="3117237"/>
          </a:xfrm>
          <a:prstGeom prst="rect">
            <a:avLst/>
          </a:prstGeom>
        </p:spPr>
      </p:pic>
    </p:spTree>
    <p:extLst>
      <p:ext uri="{BB962C8B-B14F-4D97-AF65-F5344CB8AC3E}">
        <p14:creationId xmlns:p14="http://schemas.microsoft.com/office/powerpoint/2010/main" val="42095974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34F23BE-4744-420A-8E95-0530F1063716}"/>
              </a:ext>
            </a:extLst>
          </p:cNvPr>
          <p:cNvSpPr>
            <a:spLocks noGrp="1"/>
          </p:cNvSpPr>
          <p:nvPr>
            <p:ph type="ctrTitle"/>
          </p:nvPr>
        </p:nvSpPr>
        <p:spPr/>
        <p:txBody>
          <a:bodyPr/>
          <a:lstStyle/>
          <a:p>
            <a:r>
              <a:rPr lang="zh-TW" altLang="en-US" dirty="0">
                <a:sym typeface="+mn-ea"/>
              </a:rPr>
              <a:t>眾裡尋他千百度：</a:t>
            </a:r>
            <a:br>
              <a:rPr lang="en-US" altLang="zh-TW" dirty="0">
                <a:sym typeface="+mn-ea"/>
              </a:rPr>
            </a:br>
            <a:r>
              <a:rPr lang="zh-TW" altLang="en-US" dirty="0">
                <a:sym typeface="+mn-ea"/>
              </a:rPr>
              <a:t>文字探勘</a:t>
            </a:r>
            <a:endParaRPr lang="zh-TW" altLang="en-US" dirty="0"/>
          </a:p>
        </p:txBody>
      </p:sp>
      <p:sp>
        <p:nvSpPr>
          <p:cNvPr id="4" name="文字版面配置區 3">
            <a:extLst>
              <a:ext uri="{FF2B5EF4-FFF2-40B4-BE49-F238E27FC236}">
                <a16:creationId xmlns:a16="http://schemas.microsoft.com/office/drawing/2014/main" id="{0F9DE38F-6134-4070-813A-F754E3CFB6F5}"/>
              </a:ext>
            </a:extLst>
          </p:cNvPr>
          <p:cNvSpPr>
            <a:spLocks noGrp="1"/>
          </p:cNvSpPr>
          <p:nvPr>
            <p:ph type="body" sz="quarter" idx="11"/>
          </p:nvPr>
        </p:nvSpPr>
        <p:spPr/>
        <p:txBody>
          <a:bodyPr/>
          <a:lstStyle/>
          <a:p>
            <a:r>
              <a:rPr lang="zh-TW" altLang="en-US" dirty="0"/>
              <a:t>主題 </a:t>
            </a:r>
            <a:r>
              <a:rPr lang="en-US" altLang="zh-TW" dirty="0"/>
              <a:t>7</a:t>
            </a:r>
            <a:endParaRPr lang="zh-TW" altLang="en-US" dirty="0"/>
          </a:p>
        </p:txBody>
      </p:sp>
      <p:sp>
        <p:nvSpPr>
          <p:cNvPr id="6" name="副標題 1">
            <a:extLst>
              <a:ext uri="{FF2B5EF4-FFF2-40B4-BE49-F238E27FC236}">
                <a16:creationId xmlns:a16="http://schemas.microsoft.com/office/drawing/2014/main" id="{BBBAC1A3-474E-4AE9-ABB9-C069832A7A73}"/>
              </a:ext>
            </a:extLst>
          </p:cNvPr>
          <p:cNvSpPr txBox="1">
            <a:spLocks/>
          </p:cNvSpPr>
          <p:nvPr/>
        </p:nvSpPr>
        <p:spPr>
          <a:xfrm>
            <a:off x="1357311" y="4461114"/>
            <a:ext cx="9782175" cy="2482611"/>
          </a:xfrm>
          <a:prstGeom prst="rect">
            <a:avLst/>
          </a:prstGeom>
        </p:spPr>
        <p:txBody>
          <a:bodyPr vert="horz" lIns="91440" tIns="45720" rIns="91440" bIns="45720" rtlCol="0">
            <a:normAutofit/>
          </a:bodyPr>
          <a:lstStyle>
            <a:lvl1pPr marL="342900" indent="-342900" algn="ctr" defTabSz="914400" rtl="0" eaLnBrk="1" latinLnBrk="0" hangingPunct="1">
              <a:lnSpc>
                <a:spcPct val="150000"/>
              </a:lnSpc>
              <a:spcBef>
                <a:spcPts val="1000"/>
              </a:spcBef>
              <a:buFont typeface="Wingdings" panose="05000000000000000000" pitchFamily="2" charset="2"/>
              <a:buChar char="ü"/>
              <a:defRPr sz="2800" b="1"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en-US" altLang="zh-TW" dirty="0">
                <a:sym typeface="+mn-ea"/>
              </a:rPr>
              <a:t>TF-IDF</a:t>
            </a:r>
          </a:p>
          <a:p>
            <a:r>
              <a:rPr kumimoji="1" lang="en-US" altLang="zh-TW" dirty="0">
                <a:sym typeface="+mn-ea"/>
              </a:rPr>
              <a:t>Google Trend</a:t>
            </a:r>
            <a:endParaRPr kumimoji="1" lang="zh-TW" altLang="en-US" dirty="0"/>
          </a:p>
        </p:txBody>
      </p:sp>
    </p:spTree>
    <p:extLst>
      <p:ext uri="{BB962C8B-B14F-4D97-AF65-F5344CB8AC3E}">
        <p14:creationId xmlns:p14="http://schemas.microsoft.com/office/powerpoint/2010/main" val="17150196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32D07D-8D5C-42B9-8332-FD4293836FF9}"/>
              </a:ext>
            </a:extLst>
          </p:cNvPr>
          <p:cNvSpPr>
            <a:spLocks noGrp="1"/>
          </p:cNvSpPr>
          <p:nvPr>
            <p:ph type="title"/>
          </p:nvPr>
        </p:nvSpPr>
        <p:spPr/>
        <p:txBody>
          <a:bodyPr/>
          <a:lstStyle/>
          <a:p>
            <a:r>
              <a:rPr lang="zh-TW" altLang="en-US" dirty="0"/>
              <a:t>安裝文字探勘套件</a:t>
            </a:r>
          </a:p>
        </p:txBody>
      </p:sp>
      <p:pic>
        <p:nvPicPr>
          <p:cNvPr id="4" name="圖片 3">
            <a:extLst>
              <a:ext uri="{FF2B5EF4-FFF2-40B4-BE49-F238E27FC236}">
                <a16:creationId xmlns:a16="http://schemas.microsoft.com/office/drawing/2014/main" id="{5B36B4C8-BCA4-41D6-818E-A4A413E64DF8}"/>
              </a:ext>
            </a:extLst>
          </p:cNvPr>
          <p:cNvPicPr>
            <a:picLocks noChangeAspect="1"/>
          </p:cNvPicPr>
          <p:nvPr/>
        </p:nvPicPr>
        <p:blipFill rotWithShape="1">
          <a:blip r:embed="rId3"/>
          <a:srcRect r="42336"/>
          <a:stretch/>
        </p:blipFill>
        <p:spPr>
          <a:xfrm>
            <a:off x="118731" y="1938336"/>
            <a:ext cx="5945895" cy="2884216"/>
          </a:xfrm>
          <a:prstGeom prst="rect">
            <a:avLst/>
          </a:prstGeom>
        </p:spPr>
      </p:pic>
      <p:pic>
        <p:nvPicPr>
          <p:cNvPr id="5" name="圖片 4">
            <a:extLst>
              <a:ext uri="{FF2B5EF4-FFF2-40B4-BE49-F238E27FC236}">
                <a16:creationId xmlns:a16="http://schemas.microsoft.com/office/drawing/2014/main" id="{71CF998B-52D0-436E-86CC-6D2704529D5B}"/>
              </a:ext>
            </a:extLst>
          </p:cNvPr>
          <p:cNvPicPr>
            <a:picLocks noChangeAspect="1"/>
          </p:cNvPicPr>
          <p:nvPr/>
        </p:nvPicPr>
        <p:blipFill>
          <a:blip r:embed="rId4"/>
          <a:stretch>
            <a:fillRect/>
          </a:stretch>
        </p:blipFill>
        <p:spPr>
          <a:xfrm>
            <a:off x="6127375" y="1474674"/>
            <a:ext cx="5891905" cy="4458874"/>
          </a:xfrm>
          <a:prstGeom prst="rect">
            <a:avLst/>
          </a:prstGeom>
        </p:spPr>
      </p:pic>
      <p:sp>
        <p:nvSpPr>
          <p:cNvPr id="6" name="矩形 5">
            <a:extLst>
              <a:ext uri="{FF2B5EF4-FFF2-40B4-BE49-F238E27FC236}">
                <a16:creationId xmlns:a16="http://schemas.microsoft.com/office/drawing/2014/main" id="{1F2699BD-1042-4FF0-99D1-86356952AD7B}"/>
              </a:ext>
            </a:extLst>
          </p:cNvPr>
          <p:cNvSpPr/>
          <p:nvPr/>
        </p:nvSpPr>
        <p:spPr>
          <a:xfrm>
            <a:off x="3268186" y="2012986"/>
            <a:ext cx="731159" cy="15903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b="1">
              <a:ln w="22225">
                <a:solidFill>
                  <a:schemeClr val="accent2"/>
                </a:solidFill>
                <a:prstDash val="solid"/>
              </a:ln>
              <a:solidFill>
                <a:schemeClr val="accent2">
                  <a:lumMod val="40000"/>
                  <a:lumOff val="60000"/>
                </a:schemeClr>
              </a:solidFill>
            </a:endParaRPr>
          </a:p>
        </p:txBody>
      </p:sp>
      <p:sp>
        <p:nvSpPr>
          <p:cNvPr id="7" name="矩形 6">
            <a:extLst>
              <a:ext uri="{FF2B5EF4-FFF2-40B4-BE49-F238E27FC236}">
                <a16:creationId xmlns:a16="http://schemas.microsoft.com/office/drawing/2014/main" id="{698CB407-3A1E-4E45-BA2A-F3E6FE0FE77F}"/>
              </a:ext>
            </a:extLst>
          </p:cNvPr>
          <p:cNvSpPr/>
          <p:nvPr/>
        </p:nvSpPr>
        <p:spPr>
          <a:xfrm>
            <a:off x="3268186" y="2184445"/>
            <a:ext cx="2689269" cy="31960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BE699308-BE43-4F07-82CF-DF15DD0A100D}"/>
              </a:ext>
            </a:extLst>
          </p:cNvPr>
          <p:cNvSpPr/>
          <p:nvPr/>
        </p:nvSpPr>
        <p:spPr>
          <a:xfrm>
            <a:off x="6197600" y="2501084"/>
            <a:ext cx="2450348" cy="30307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AC8794B5-73DF-4CF6-87B4-2678B358FA7C}"/>
              </a:ext>
            </a:extLst>
          </p:cNvPr>
          <p:cNvSpPr/>
          <p:nvPr/>
        </p:nvSpPr>
        <p:spPr>
          <a:xfrm>
            <a:off x="6197599" y="4488872"/>
            <a:ext cx="2450349" cy="80356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4854054F-EAD9-4C62-8F72-F96B6C7026FA}"/>
              </a:ext>
            </a:extLst>
          </p:cNvPr>
          <p:cNvSpPr/>
          <p:nvPr/>
        </p:nvSpPr>
        <p:spPr>
          <a:xfrm>
            <a:off x="4221258" y="1606312"/>
            <a:ext cx="565712" cy="56571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p:txBody>
      </p:sp>
      <p:sp>
        <p:nvSpPr>
          <p:cNvPr id="11" name="橢圓 10">
            <a:extLst>
              <a:ext uri="{FF2B5EF4-FFF2-40B4-BE49-F238E27FC236}">
                <a16:creationId xmlns:a16="http://schemas.microsoft.com/office/drawing/2014/main" id="{31CB2252-9E89-4840-9D08-D0F646437B86}"/>
              </a:ext>
            </a:extLst>
          </p:cNvPr>
          <p:cNvSpPr/>
          <p:nvPr/>
        </p:nvSpPr>
        <p:spPr>
          <a:xfrm>
            <a:off x="2652590" y="2061390"/>
            <a:ext cx="565712" cy="56571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2</a:t>
            </a:r>
            <a:endParaRPr lang="zh-TW" altLang="en-US" dirty="0">
              <a:latin typeface="微軟正黑體" panose="020B0604030504040204" pitchFamily="34" charset="-120"/>
              <a:ea typeface="微軟正黑體" panose="020B0604030504040204" pitchFamily="34" charset="-120"/>
            </a:endParaRPr>
          </a:p>
        </p:txBody>
      </p:sp>
      <p:sp>
        <p:nvSpPr>
          <p:cNvPr id="12" name="橢圓 11">
            <a:extLst>
              <a:ext uri="{FF2B5EF4-FFF2-40B4-BE49-F238E27FC236}">
                <a16:creationId xmlns:a16="http://schemas.microsoft.com/office/drawing/2014/main" id="{F5333362-8499-40F3-A267-27E6DDD9D07D}"/>
              </a:ext>
            </a:extLst>
          </p:cNvPr>
          <p:cNvSpPr/>
          <p:nvPr/>
        </p:nvSpPr>
        <p:spPr>
          <a:xfrm>
            <a:off x="8647949" y="2038354"/>
            <a:ext cx="565712" cy="56571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latin typeface="微軟正黑體" panose="020B0604030504040204" pitchFamily="34" charset="-120"/>
                <a:ea typeface="微軟正黑體" panose="020B0604030504040204" pitchFamily="34" charset="-120"/>
              </a:rPr>
              <a:t>3</a:t>
            </a:r>
            <a:endParaRPr lang="zh-TW" altLang="en-US" dirty="0">
              <a:latin typeface="微軟正黑體" panose="020B0604030504040204" pitchFamily="34" charset="-120"/>
              <a:ea typeface="微軟正黑體" panose="020B0604030504040204" pitchFamily="34" charset="-120"/>
            </a:endParaRPr>
          </a:p>
        </p:txBody>
      </p:sp>
      <p:sp>
        <p:nvSpPr>
          <p:cNvPr id="13" name="橢圓 12">
            <a:extLst>
              <a:ext uri="{FF2B5EF4-FFF2-40B4-BE49-F238E27FC236}">
                <a16:creationId xmlns:a16="http://schemas.microsoft.com/office/drawing/2014/main" id="{0EE4CE79-BAFE-4410-A892-FDFFE0D0D135}"/>
              </a:ext>
            </a:extLst>
          </p:cNvPr>
          <p:cNvSpPr/>
          <p:nvPr/>
        </p:nvSpPr>
        <p:spPr>
          <a:xfrm>
            <a:off x="8686800" y="3971079"/>
            <a:ext cx="565712" cy="56571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a:latin typeface="微軟正黑體" panose="020B0604030504040204" pitchFamily="34" charset="-120"/>
                <a:ea typeface="微軟正黑體" panose="020B0604030504040204" pitchFamily="34" charset="-120"/>
              </a:rPr>
              <a:t>4</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516011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E07FBC-15BC-4B59-9BAC-C48DAF3E9819}"/>
              </a:ext>
            </a:extLst>
          </p:cNvPr>
          <p:cNvSpPr>
            <a:spLocks noGrp="1"/>
          </p:cNvSpPr>
          <p:nvPr>
            <p:ph type="title"/>
          </p:nvPr>
        </p:nvSpPr>
        <p:spPr/>
        <p:txBody>
          <a:bodyPr/>
          <a:lstStyle/>
          <a:p>
            <a:r>
              <a:rPr lang="zh-TW" altLang="en-US" dirty="0"/>
              <a:t>文字探勘介紹</a:t>
            </a:r>
          </a:p>
        </p:txBody>
      </p:sp>
      <p:sp>
        <p:nvSpPr>
          <p:cNvPr id="3" name="內容版面配置區 2">
            <a:extLst>
              <a:ext uri="{FF2B5EF4-FFF2-40B4-BE49-F238E27FC236}">
                <a16:creationId xmlns:a16="http://schemas.microsoft.com/office/drawing/2014/main" id="{C5681B4C-086E-4B71-81D6-25E0495E7B72}"/>
              </a:ext>
            </a:extLst>
          </p:cNvPr>
          <p:cNvSpPr>
            <a:spLocks noGrp="1"/>
          </p:cNvSpPr>
          <p:nvPr>
            <p:ph idx="1"/>
          </p:nvPr>
        </p:nvSpPr>
        <p:spPr/>
        <p:txBody>
          <a:bodyPr/>
          <a:lstStyle/>
          <a:p>
            <a:r>
              <a:rPr lang="zh-TW" altLang="en-US" dirty="0"/>
              <a:t>從大量且非結構性的文字訊息中，利用機器學習技術，獲取有價值或有意義的資訊</a:t>
            </a:r>
            <a:endParaRPr lang="en-US" altLang="zh-TW" dirty="0"/>
          </a:p>
          <a:p>
            <a:r>
              <a:rPr lang="zh-CN" altLang="en-US" dirty="0"/>
              <a:t>文字探勘的基本流程：</a:t>
            </a:r>
            <a:endParaRPr lang="en-US" altLang="zh-TW" dirty="0"/>
          </a:p>
        </p:txBody>
      </p:sp>
      <p:pic>
        <p:nvPicPr>
          <p:cNvPr id="4" name="图片 4">
            <a:extLst>
              <a:ext uri="{FF2B5EF4-FFF2-40B4-BE49-F238E27FC236}">
                <a16:creationId xmlns:a16="http://schemas.microsoft.com/office/drawing/2014/main" id="{3E71F40A-996B-4024-BD13-12F43D46598F}"/>
              </a:ext>
            </a:extLst>
          </p:cNvPr>
          <p:cNvPicPr>
            <a:picLocks noChangeAspect="1"/>
          </p:cNvPicPr>
          <p:nvPr/>
        </p:nvPicPr>
        <p:blipFill>
          <a:blip r:embed="rId3"/>
          <a:stretch>
            <a:fillRect/>
          </a:stretch>
        </p:blipFill>
        <p:spPr>
          <a:xfrm>
            <a:off x="4706156" y="2503578"/>
            <a:ext cx="7485844" cy="3462670"/>
          </a:xfrm>
          <a:prstGeom prst="rect">
            <a:avLst/>
          </a:prstGeom>
        </p:spPr>
      </p:pic>
    </p:spTree>
    <p:extLst>
      <p:ext uri="{BB962C8B-B14F-4D97-AF65-F5344CB8AC3E}">
        <p14:creationId xmlns:p14="http://schemas.microsoft.com/office/powerpoint/2010/main" val="4985919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E07FBC-15BC-4B59-9BAC-C48DAF3E9819}"/>
              </a:ext>
            </a:extLst>
          </p:cNvPr>
          <p:cNvSpPr>
            <a:spLocks noGrp="1"/>
          </p:cNvSpPr>
          <p:nvPr>
            <p:ph type="title"/>
          </p:nvPr>
        </p:nvSpPr>
        <p:spPr/>
        <p:txBody>
          <a:bodyPr/>
          <a:lstStyle/>
          <a:p>
            <a:r>
              <a:rPr lang="zh-TW" altLang="en-US" dirty="0"/>
              <a:t>文字探勘介紹</a:t>
            </a:r>
          </a:p>
        </p:txBody>
      </p:sp>
      <p:sp>
        <p:nvSpPr>
          <p:cNvPr id="3" name="內容版面配置區 2">
            <a:extLst>
              <a:ext uri="{FF2B5EF4-FFF2-40B4-BE49-F238E27FC236}">
                <a16:creationId xmlns:a16="http://schemas.microsoft.com/office/drawing/2014/main" id="{C5681B4C-086E-4B71-81D6-25E0495E7B72}"/>
              </a:ext>
            </a:extLst>
          </p:cNvPr>
          <p:cNvSpPr>
            <a:spLocks noGrp="1"/>
          </p:cNvSpPr>
          <p:nvPr>
            <p:ph idx="1"/>
          </p:nvPr>
        </p:nvSpPr>
        <p:spPr/>
        <p:txBody>
          <a:bodyPr/>
          <a:lstStyle/>
          <a:p>
            <a:r>
              <a:rPr lang="zh-TW" altLang="en-US" dirty="0"/>
              <a:t>結構化資料與非結構化的資料：</a:t>
            </a:r>
          </a:p>
        </p:txBody>
      </p:sp>
      <p:graphicFrame>
        <p:nvGraphicFramePr>
          <p:cNvPr id="5" name="表格 6">
            <a:extLst>
              <a:ext uri="{FF2B5EF4-FFF2-40B4-BE49-F238E27FC236}">
                <a16:creationId xmlns:a16="http://schemas.microsoft.com/office/drawing/2014/main" id="{F7F8FFDF-19D3-48F4-A38D-A57875F7924E}"/>
              </a:ext>
            </a:extLst>
          </p:cNvPr>
          <p:cNvGraphicFramePr>
            <a:graphicFrameLocks noGrp="1"/>
          </p:cNvGraphicFramePr>
          <p:nvPr>
            <p:extLst>
              <p:ext uri="{D42A27DB-BD31-4B8C-83A1-F6EECF244321}">
                <p14:modId xmlns:p14="http://schemas.microsoft.com/office/powerpoint/2010/main" val="2201592227"/>
              </p:ext>
            </p:extLst>
          </p:nvPr>
        </p:nvGraphicFramePr>
        <p:xfrm>
          <a:off x="567011" y="2413817"/>
          <a:ext cx="11057977" cy="3167813"/>
        </p:xfrm>
        <a:graphic>
          <a:graphicData uri="http://schemas.openxmlformats.org/drawingml/2006/table">
            <a:tbl>
              <a:tblPr firstRow="1" bandRow="1">
                <a:tableStyleId>{2D5ABB26-0587-4C30-8999-92F81FD0307C}</a:tableStyleId>
              </a:tblPr>
              <a:tblGrid>
                <a:gridCol w="3419505">
                  <a:extLst>
                    <a:ext uri="{9D8B030D-6E8A-4147-A177-3AD203B41FA5}">
                      <a16:colId xmlns:a16="http://schemas.microsoft.com/office/drawing/2014/main" val="3751084252"/>
                    </a:ext>
                  </a:extLst>
                </a:gridCol>
                <a:gridCol w="3048000">
                  <a:extLst>
                    <a:ext uri="{9D8B030D-6E8A-4147-A177-3AD203B41FA5}">
                      <a16:colId xmlns:a16="http://schemas.microsoft.com/office/drawing/2014/main" val="3143434213"/>
                    </a:ext>
                  </a:extLst>
                </a:gridCol>
                <a:gridCol w="4590472">
                  <a:extLst>
                    <a:ext uri="{9D8B030D-6E8A-4147-A177-3AD203B41FA5}">
                      <a16:colId xmlns:a16="http://schemas.microsoft.com/office/drawing/2014/main" val="2218244730"/>
                    </a:ext>
                  </a:extLst>
                </a:gridCol>
              </a:tblGrid>
              <a:tr h="633112">
                <a:tc>
                  <a:txBody>
                    <a:bodyPr/>
                    <a:lstStyle/>
                    <a:p>
                      <a:pPr algn="l"/>
                      <a:endParaRPr lang="zh-CN" altLang="en-US" sz="2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tc>
                  <a:txBody>
                    <a:bodyPr/>
                    <a:lstStyle/>
                    <a:p>
                      <a:pPr algn="ctr"/>
                      <a:r>
                        <a:rPr lang="zh-CN" altLang="en-US" sz="2800" b="0" dirty="0">
                          <a:latin typeface="微軟正黑體" panose="020B0604030504040204" pitchFamily="34" charset="-120"/>
                          <a:ea typeface="微軟正黑體" panose="020B0604030504040204" pitchFamily="34" charset="-120"/>
                        </a:rPr>
                        <a:t>資料探勘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tc>
                  <a:txBody>
                    <a:bodyPr/>
                    <a:lstStyle/>
                    <a:p>
                      <a:pPr algn="ctr"/>
                      <a:r>
                        <a:rPr lang="zh-CN" altLang="en-US" sz="2800" b="0" dirty="0">
                          <a:latin typeface="微軟正黑體" panose="020B0604030504040204" pitchFamily="34" charset="-120"/>
                          <a:ea typeface="微軟正黑體" panose="020B0604030504040204" pitchFamily="34" charset="-120"/>
                        </a:rPr>
                        <a:t>文字探勘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extLst>
                  <a:ext uri="{0D108BD9-81ED-4DB2-BD59-A6C34878D82A}">
                    <a16:rowId xmlns:a16="http://schemas.microsoft.com/office/drawing/2014/main" val="187431680"/>
                  </a:ext>
                </a:extLst>
              </a:tr>
              <a:tr h="633112">
                <a:tc>
                  <a:txBody>
                    <a:bodyPr/>
                    <a:lstStyle/>
                    <a:p>
                      <a:pPr algn="ctr"/>
                      <a:r>
                        <a:rPr lang="zh-CN" altLang="en-US" sz="2800" dirty="0">
                          <a:latin typeface="微軟正黑體" panose="020B0604030504040204" pitchFamily="34" charset="-120"/>
                          <a:ea typeface="微軟正黑體" panose="020B0604030504040204" pitchFamily="34" charset="-120"/>
                        </a:rPr>
                        <a:t>資料類型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tc>
                  <a:txBody>
                    <a:bodyPr/>
                    <a:lstStyle/>
                    <a:p>
                      <a:pPr algn="ctr"/>
                      <a:r>
                        <a:rPr lang="zh-CN" altLang="en-US" sz="2800" dirty="0">
                          <a:latin typeface="微軟正黑體" panose="020B0604030504040204" pitchFamily="34" charset="-120"/>
                          <a:ea typeface="微軟正黑體" panose="020B0604030504040204" pitchFamily="34" charset="-120"/>
                        </a:rPr>
                        <a:t>結構化資料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800" dirty="0">
                          <a:latin typeface="微軟正黑體" panose="020B0604030504040204" pitchFamily="34" charset="-120"/>
                          <a:ea typeface="微軟正黑體" panose="020B0604030504040204" pitchFamily="34" charset="-120"/>
                        </a:rPr>
                        <a:t>非結構化資料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9930031"/>
                  </a:ext>
                </a:extLst>
              </a:tr>
              <a:tr h="633112">
                <a:tc>
                  <a:txBody>
                    <a:bodyPr/>
                    <a:lstStyle/>
                    <a:p>
                      <a:pPr algn="ctr"/>
                      <a:r>
                        <a:rPr lang="zh-CN" altLang="en-US" sz="2800" dirty="0">
                          <a:latin typeface="微軟正黑體" panose="020B0604030504040204" pitchFamily="34" charset="-120"/>
                          <a:ea typeface="微軟正黑體" panose="020B0604030504040204" pitchFamily="34" charset="-120"/>
                        </a:rPr>
                        <a:t>資料範例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tc>
                  <a:txBody>
                    <a:bodyPr/>
                    <a:lstStyle/>
                    <a:p>
                      <a:pPr algn="ctr"/>
                      <a:r>
                        <a:rPr lang="zh-CN" altLang="en-US" sz="2800" dirty="0">
                          <a:latin typeface="微軟正黑體" panose="020B0604030504040204" pitchFamily="34" charset="-120"/>
                          <a:ea typeface="微軟正黑體" panose="020B0604030504040204" pitchFamily="34" charset="-120"/>
                        </a:rPr>
                        <a:t>數字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800" dirty="0">
                          <a:latin typeface="微軟正黑體" panose="020B0604030504040204" pitchFamily="34" charset="-120"/>
                          <a:ea typeface="微軟正黑體" panose="020B0604030504040204" pitchFamily="34" charset="-120"/>
                        </a:rPr>
                        <a:t>文字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1549825"/>
                  </a:ext>
                </a:extLst>
              </a:tr>
              <a:tr h="635365">
                <a:tc>
                  <a:txBody>
                    <a:bodyPr/>
                    <a:lstStyle/>
                    <a:p>
                      <a:pPr algn="ctr"/>
                      <a:r>
                        <a:rPr lang="zh-CN" altLang="en-US" sz="2800" dirty="0">
                          <a:latin typeface="微軟正黑體" panose="020B0604030504040204" pitchFamily="34" charset="-120"/>
                          <a:ea typeface="微軟正黑體" panose="020B0604030504040204" pitchFamily="34" charset="-120"/>
                        </a:rPr>
                        <a:t>資料明確程度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tc>
                  <a:txBody>
                    <a:bodyPr/>
                    <a:lstStyle/>
                    <a:p>
                      <a:pPr algn="ctr"/>
                      <a:r>
                        <a:rPr lang="zh-CN" altLang="en-US" sz="2800" dirty="0">
                          <a:latin typeface="微軟正黑體" panose="020B0604030504040204" pitchFamily="34" charset="-120"/>
                          <a:ea typeface="微軟正黑體" panose="020B0604030504040204" pitchFamily="34" charset="-120"/>
                        </a:rPr>
                        <a:t>精確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800" dirty="0">
                          <a:latin typeface="微軟正黑體" panose="020B0604030504040204" pitchFamily="34" charset="-120"/>
                          <a:ea typeface="微軟正黑體" panose="020B0604030504040204" pitchFamily="34" charset="-120"/>
                        </a:rPr>
                        <a:t>意義模糊、文字與情緒相反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0120071"/>
                  </a:ext>
                </a:extLst>
              </a:tr>
              <a:tr h="633112">
                <a:tc>
                  <a:txBody>
                    <a:bodyPr/>
                    <a:lstStyle/>
                    <a:p>
                      <a:pPr algn="ctr"/>
                      <a:r>
                        <a:rPr lang="zh-CN" altLang="en-US" sz="2800" dirty="0">
                          <a:latin typeface="微軟正黑體" panose="020B0604030504040204" pitchFamily="34" charset="-120"/>
                          <a:ea typeface="微軟正黑體" panose="020B0604030504040204" pitchFamily="34" charset="-120"/>
                        </a:rPr>
                        <a:t>資料可能出現的問題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tc>
                  <a:txBody>
                    <a:bodyPr/>
                    <a:lstStyle/>
                    <a:p>
                      <a:pPr algn="ctr"/>
                      <a:r>
                        <a:rPr lang="zh-TW" altLang="en-US" sz="2800" dirty="0">
                          <a:latin typeface="微軟正黑體" panose="020B0604030504040204" pitchFamily="34" charset="-120"/>
                          <a:ea typeface="微軟正黑體" panose="020B0604030504040204" pitchFamily="34" charset="-120"/>
                        </a:rPr>
                        <a:t>缺漏</a:t>
                      </a:r>
                      <a:r>
                        <a:rPr lang="zh-CN" altLang="en-US" sz="2800" dirty="0">
                          <a:latin typeface="微軟正黑體" panose="020B0604030504040204" pitchFamily="34" charset="-120"/>
                          <a:ea typeface="微軟正黑體" panose="020B0604030504040204" pitchFamily="34" charset="-120"/>
                        </a:rPr>
                        <a:t>值、極端值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800" dirty="0">
                          <a:latin typeface="微軟正黑體" panose="020B0604030504040204" pitchFamily="34" charset="-120"/>
                          <a:ea typeface="微軟正黑體" panose="020B0604030504040204" pitchFamily="34" charset="-120"/>
                        </a:rPr>
                        <a:t>拼寫錯誤、簡寫</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8010821"/>
                  </a:ext>
                </a:extLst>
              </a:tr>
            </a:tbl>
          </a:graphicData>
        </a:graphic>
      </p:graphicFrame>
    </p:spTree>
    <p:extLst>
      <p:ext uri="{BB962C8B-B14F-4D97-AF65-F5344CB8AC3E}">
        <p14:creationId xmlns:p14="http://schemas.microsoft.com/office/powerpoint/2010/main" val="15547650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E07FBC-15BC-4B59-9BAC-C48DAF3E9819}"/>
              </a:ext>
            </a:extLst>
          </p:cNvPr>
          <p:cNvSpPr>
            <a:spLocks noGrp="1"/>
          </p:cNvSpPr>
          <p:nvPr>
            <p:ph type="title"/>
          </p:nvPr>
        </p:nvSpPr>
        <p:spPr/>
        <p:txBody>
          <a:bodyPr/>
          <a:lstStyle/>
          <a:p>
            <a:r>
              <a:rPr lang="en-US" altLang="zh-TW" dirty="0"/>
              <a:t>TF-IDF</a:t>
            </a:r>
            <a:r>
              <a:rPr lang="zh-TW" altLang="en-US" dirty="0"/>
              <a:t>介紹</a:t>
            </a:r>
          </a:p>
        </p:txBody>
      </p:sp>
      <p:sp>
        <p:nvSpPr>
          <p:cNvPr id="3" name="內容版面配置區 2">
            <a:extLst>
              <a:ext uri="{FF2B5EF4-FFF2-40B4-BE49-F238E27FC236}">
                <a16:creationId xmlns:a16="http://schemas.microsoft.com/office/drawing/2014/main" id="{C5681B4C-086E-4B71-81D6-25E0495E7B72}"/>
              </a:ext>
            </a:extLst>
          </p:cNvPr>
          <p:cNvSpPr>
            <a:spLocks noGrp="1"/>
          </p:cNvSpPr>
          <p:nvPr>
            <p:ph idx="1"/>
          </p:nvPr>
        </p:nvSpPr>
        <p:spPr>
          <a:xfrm>
            <a:off x="838199" y="1455828"/>
            <a:ext cx="10716491" cy="4699766"/>
          </a:xfrm>
        </p:spPr>
        <p:txBody>
          <a:bodyPr/>
          <a:lstStyle/>
          <a:p>
            <a:r>
              <a:rPr lang="zh-TW" altLang="en-US" dirty="0"/>
              <a:t>單詞（</a:t>
            </a:r>
            <a:r>
              <a:rPr lang="en-US" altLang="zh-TW" dirty="0"/>
              <a:t>term</a:t>
            </a:r>
            <a:r>
              <a:rPr lang="zh-TW" altLang="en-US" dirty="0"/>
              <a:t>）、文件（</a:t>
            </a:r>
            <a:r>
              <a:rPr lang="en-US" altLang="zh-TW" dirty="0"/>
              <a:t>document</a:t>
            </a:r>
            <a:r>
              <a:rPr lang="zh-TW" altLang="en-US" dirty="0"/>
              <a:t>）</a:t>
            </a:r>
            <a:r>
              <a:rPr lang="zh-CN" altLang="en-US" dirty="0"/>
              <a:t>和</a:t>
            </a:r>
            <a:r>
              <a:rPr lang="zh-TW" altLang="en-US" dirty="0"/>
              <a:t>語料庫（</a:t>
            </a:r>
            <a:r>
              <a:rPr lang="en-US" altLang="zh-TW" dirty="0"/>
              <a:t>text</a:t>
            </a:r>
            <a:r>
              <a:rPr lang="zh-TW" altLang="en-US" dirty="0"/>
              <a:t>）之間的關係</a:t>
            </a:r>
            <a:r>
              <a:rPr lang="zh-CN" altLang="en-US" dirty="0"/>
              <a:t>：</a:t>
            </a:r>
            <a:endParaRPr lang="en-US" altLang="zh-CN" dirty="0"/>
          </a:p>
          <a:p>
            <a:pPr marL="468000" lvl="1" indent="-230400"/>
            <a:r>
              <a:rPr lang="zh-TW" altLang="en-US" dirty="0"/>
              <a:t>單詞是</a:t>
            </a:r>
            <a:r>
              <a:rPr lang="zh-CN" altLang="en-US" dirty="0"/>
              <a:t>文字探勘的資料中最基礎的組成部分</a:t>
            </a:r>
            <a:endParaRPr lang="en-US" altLang="zh-TW" dirty="0"/>
          </a:p>
          <a:p>
            <a:pPr marL="468000" lvl="1" indent="-230400"/>
            <a:r>
              <a:rPr lang="zh-TW" altLang="en-US" dirty="0"/>
              <a:t>文件是由單詞構成，例如一篇文章、一首詩詞</a:t>
            </a:r>
            <a:endParaRPr lang="en-US" altLang="zh-TW" dirty="0"/>
          </a:p>
          <a:p>
            <a:pPr marL="468000" lvl="1" indent="-230400"/>
            <a:r>
              <a:rPr lang="zh-TW" altLang="en-US" dirty="0"/>
              <a:t>語料庫是多份文件的集合，例如詩集</a:t>
            </a:r>
          </a:p>
          <a:p>
            <a:endParaRPr lang="en-US" altLang="zh-CN" dirty="0"/>
          </a:p>
        </p:txBody>
      </p:sp>
      <p:pic>
        <p:nvPicPr>
          <p:cNvPr id="6" name="图片 5">
            <a:extLst>
              <a:ext uri="{FF2B5EF4-FFF2-40B4-BE49-F238E27FC236}">
                <a16:creationId xmlns:a16="http://schemas.microsoft.com/office/drawing/2014/main" id="{3C47F73C-16D8-4CD9-A949-59EF51EBE401}"/>
              </a:ext>
            </a:extLst>
          </p:cNvPr>
          <p:cNvPicPr>
            <a:picLocks noChangeAspect="1"/>
          </p:cNvPicPr>
          <p:nvPr/>
        </p:nvPicPr>
        <p:blipFill>
          <a:blip r:embed="rId3"/>
          <a:stretch>
            <a:fillRect/>
          </a:stretch>
        </p:blipFill>
        <p:spPr>
          <a:xfrm>
            <a:off x="8349341" y="2490950"/>
            <a:ext cx="3765030" cy="3765030"/>
          </a:xfrm>
          <a:prstGeom prst="rect">
            <a:avLst/>
          </a:prstGeom>
        </p:spPr>
      </p:pic>
    </p:spTree>
    <p:extLst>
      <p:ext uri="{BB962C8B-B14F-4D97-AF65-F5344CB8AC3E}">
        <p14:creationId xmlns:p14="http://schemas.microsoft.com/office/powerpoint/2010/main" val="29278966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2A7DE6-4D31-43AD-8BD7-97F8A59E8B0C}"/>
              </a:ext>
            </a:extLst>
          </p:cNvPr>
          <p:cNvSpPr>
            <a:spLocks noGrp="1"/>
          </p:cNvSpPr>
          <p:nvPr>
            <p:ph type="title"/>
          </p:nvPr>
        </p:nvSpPr>
        <p:spPr/>
        <p:txBody>
          <a:bodyPr/>
          <a:lstStyle/>
          <a:p>
            <a:r>
              <a:rPr lang="en-US" altLang="zh-TW" dirty="0"/>
              <a:t>TF-IDF</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AA05D50-1FDC-416C-BEF4-D9911A81C030}"/>
                  </a:ext>
                </a:extLst>
              </p:cNvPr>
              <p:cNvSpPr>
                <a:spLocks noGrp="1"/>
              </p:cNvSpPr>
              <p:nvPr>
                <p:ph idx="1"/>
              </p:nvPr>
            </p:nvSpPr>
            <p:spPr/>
            <p:txBody>
              <a:bodyPr/>
              <a:lstStyle/>
              <a:p>
                <a:r>
                  <a:rPr lang="en-US" altLang="zh-CN" dirty="0"/>
                  <a:t>TF-IDF</a:t>
                </a:r>
                <a:r>
                  <a:rPr lang="zh-CN" altLang="en-US" dirty="0"/>
                  <a:t>是一種用於資訊檢索與文字探勘的加權技術，是一種統計方法，</a:t>
                </a:r>
                <a:r>
                  <a:rPr lang="zh-TW" altLang="en-US" dirty="0"/>
                  <a:t>目的是想要過濾在檔案中常見的詞語，保留重要的詞語</a:t>
                </a:r>
                <a:endParaRPr lang="en-US" altLang="zh-CN" dirty="0"/>
              </a:p>
              <a:p>
                <a:r>
                  <a:rPr lang="en-US" altLang="zh-CN" dirty="0"/>
                  <a:t>TF-IDF</a:t>
                </a:r>
                <a:r>
                  <a:rPr lang="zh-CN" altLang="en-US" dirty="0"/>
                  <a:t>是由</a:t>
                </a:r>
                <a:r>
                  <a:rPr lang="zh-TW" altLang="en-US" dirty="0"/>
                  <a:t>包含詞頻（</a:t>
                </a:r>
                <a:r>
                  <a:rPr lang="en-US" altLang="zh-TW" dirty="0"/>
                  <a:t>term frequency, TF</a:t>
                </a:r>
                <a:r>
                  <a:rPr lang="zh-TW" altLang="en-US" dirty="0"/>
                  <a:t>）及逆向檔案頻率（</a:t>
                </a:r>
                <a:r>
                  <a:rPr lang="en-US" altLang="zh-TW" dirty="0"/>
                  <a:t>inverse document frequency, IDF</a:t>
                </a:r>
                <a:r>
                  <a:rPr lang="zh-TW" altLang="en-US" dirty="0"/>
                  <a:t>）兩個部分</a:t>
                </a:r>
                <a:endParaRPr lang="en-US" altLang="zh-TW" dirty="0"/>
              </a:p>
              <a:p>
                <a:r>
                  <a:rPr lang="zh-TW" altLang="en-US" dirty="0"/>
                  <a:t>如果一個詞在一個特定檔案中具有</a:t>
                </a:r>
                <a:r>
                  <a:rPr lang="zh-TW" altLang="en-US" u="sng" dirty="0"/>
                  <a:t>高詞頻</a:t>
                </a:r>
                <a:r>
                  <a:rPr lang="zh-TW" altLang="en-US" dirty="0"/>
                  <a:t>，在所有的檔案集合中具有</a:t>
                </a:r>
                <a:r>
                  <a:rPr lang="zh-TW" altLang="en-US" u="sng" dirty="0"/>
                  <a:t>低檔案頻率</a:t>
                </a:r>
                <a:r>
                  <a:rPr lang="zh-TW" altLang="en-US" dirty="0"/>
                  <a:t>，則會有高的</a:t>
                </a:r>
                <a:r>
                  <a:rPr lang="en-US" altLang="zh-TW" dirty="0"/>
                  <a:t>TF-IDF</a:t>
                </a:r>
                <a:r>
                  <a:rPr lang="zh-TW" altLang="en-US" dirty="0"/>
                  <a:t>權重：</a:t>
                </a:r>
                <a:endParaRPr lang="en-US" altLang="zh-TW" dirty="0"/>
              </a:p>
              <a:p>
                <a:pPr marL="0" indent="0" algn="ctr">
                  <a:buNone/>
                </a:pP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𝑡𝑓𝑖𝑑𝑓</m:t>
                          </m:r>
                        </m:e>
                        <m:sub>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sub>
                      </m:sSub>
                      <m:r>
                        <a:rPr lang="en-US" altLang="zh-TW">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𝑡𝑓</m:t>
                          </m:r>
                        </m:e>
                        <m:sub>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sub>
                      </m:sSub>
                      <m:r>
                        <a:rPr lang="en-US" altLang="zh-TW">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𝑖𝑑𝑓</m:t>
                          </m:r>
                        </m:e>
                        <m:sub>
                          <m:r>
                            <a:rPr lang="en-US" altLang="zh-TW" i="1">
                              <a:latin typeface="Cambria Math" panose="02040503050406030204" pitchFamily="18" charset="0"/>
                            </a:rPr>
                            <m:t>𝑖</m:t>
                          </m:r>
                        </m:sub>
                      </m:sSub>
                    </m:oMath>
                  </m:oMathPara>
                </a14:m>
                <a:endParaRPr lang="zh-TW" altLang="en-US" dirty="0"/>
              </a:p>
            </p:txBody>
          </p:sp>
        </mc:Choice>
        <mc:Fallback xmlns="">
          <p:sp>
            <p:nvSpPr>
              <p:cNvPr id="3" name="內容版面配置區 2">
                <a:extLst>
                  <a:ext uri="{FF2B5EF4-FFF2-40B4-BE49-F238E27FC236}">
                    <a16:creationId xmlns:a16="http://schemas.microsoft.com/office/drawing/2014/main" id="{0AA05D50-1FDC-416C-BEF4-D9911A81C03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875966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BFD059-D79F-440B-8264-45B31CF4B144}"/>
              </a:ext>
            </a:extLst>
          </p:cNvPr>
          <p:cNvSpPr>
            <a:spLocks noGrp="1"/>
          </p:cNvSpPr>
          <p:nvPr>
            <p:ph type="title"/>
          </p:nvPr>
        </p:nvSpPr>
        <p:spPr/>
        <p:txBody>
          <a:bodyPr/>
          <a:lstStyle/>
          <a:p>
            <a:r>
              <a:rPr lang="en-US" altLang="zh-TW" dirty="0"/>
              <a:t>TF-IDF</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7F84B6B-8262-469B-A101-1A53960AC2BB}"/>
                  </a:ext>
                </a:extLst>
              </p:cNvPr>
              <p:cNvSpPr>
                <a:spLocks noGrp="1"/>
              </p:cNvSpPr>
              <p:nvPr>
                <p:ph idx="1"/>
              </p:nvPr>
            </p:nvSpPr>
            <p:spPr/>
            <p:txBody>
              <a:bodyPr/>
              <a:lstStyle/>
              <a:p>
                <a:r>
                  <a:rPr lang="zh-TW" altLang="en-US" dirty="0"/>
                  <a:t>詞頻</a:t>
                </a:r>
                <a:r>
                  <a:rPr lang="zh-CN" altLang="en-US" dirty="0"/>
                  <a:t>（</a:t>
                </a:r>
                <a:r>
                  <a:rPr lang="en-US" altLang="zh-CN" dirty="0"/>
                  <a:t>TF</a:t>
                </a:r>
                <a:r>
                  <a:rPr lang="zh-CN" altLang="en-US" dirty="0"/>
                  <a:t>）</a:t>
                </a:r>
                <a:r>
                  <a:rPr lang="en-US" altLang="zh-TW" dirty="0"/>
                  <a:t>:</a:t>
                </a:r>
                <a:r>
                  <a:rPr lang="zh-TW" altLang="en-US" dirty="0"/>
                  <a:t> 單詞出現在一份文件的頻率</a:t>
                </a:r>
                <a:endParaRPr lang="en-US" altLang="zh-TW" dirty="0"/>
              </a:p>
              <a:p>
                <a:pPr marL="0" indent="0">
                  <a:buNone/>
                </a:pP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𝑡𝑓</m:t>
                          </m:r>
                        </m:e>
                        <m:sub>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sub>
                      </m:sSub>
                      <m:r>
                        <a:rPr lang="en-US" altLang="zh-TW">
                          <a:latin typeface="Cambria Math" panose="02040503050406030204" pitchFamily="18" charset="0"/>
                        </a:rPr>
                        <m:t>=</m:t>
                      </m:r>
                      <m:f>
                        <m:fPr>
                          <m:ctrlPr>
                            <a:rPr lang="zh-TW" altLang="zh-TW" i="1">
                              <a:latin typeface="Cambria Math" panose="02040503050406030204" pitchFamily="18" charset="0"/>
                            </a:rPr>
                          </m:ctrlPr>
                        </m:fPr>
                        <m:num>
                          <m:sSub>
                            <m:sSubPr>
                              <m:ctrlPr>
                                <a:rPr lang="zh-TW" altLang="zh-TW" i="1">
                                  <a:latin typeface="Cambria Math" panose="02040503050406030204" pitchFamily="18" charset="0"/>
                                </a:rPr>
                              </m:ctrlPr>
                            </m:sSubPr>
                            <m:e>
                              <m:r>
                                <a:rPr lang="en-US" altLang="zh-TW" i="1">
                                  <a:latin typeface="Cambria Math" panose="02040503050406030204" pitchFamily="18" charset="0"/>
                                </a:rPr>
                                <m:t>𝑛</m:t>
                              </m:r>
                            </m:e>
                            <m:sub>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sub>
                          </m:sSub>
                        </m:num>
                        <m:den>
                          <m:sSub>
                            <m:sSubPr>
                              <m:ctrlPr>
                                <a:rPr lang="zh-TW" altLang="zh-TW" i="1">
                                  <a:latin typeface="Cambria Math" panose="02040503050406030204" pitchFamily="18" charset="0"/>
                                </a:rPr>
                              </m:ctrlPr>
                            </m:sSubPr>
                            <m:e>
                              <m:r>
                                <a:rPr lang="en-US" altLang="zh-TW">
                                  <a:latin typeface="Cambria Math" panose="02040503050406030204" pitchFamily="18" charset="0"/>
                                </a:rPr>
                                <m:t>∑</m:t>
                              </m:r>
                            </m:e>
                            <m:sub>
                              <m:r>
                                <a:rPr lang="en-US" altLang="zh-TW" i="1">
                                  <a:latin typeface="Cambria Math" panose="02040503050406030204" pitchFamily="18" charset="0"/>
                                </a:rPr>
                                <m:t>𝑘</m:t>
                              </m:r>
                            </m:sub>
                          </m:sSub>
                          <m:sSub>
                            <m:sSubPr>
                              <m:ctrlPr>
                                <a:rPr lang="zh-TW" altLang="zh-TW" i="1">
                                  <a:latin typeface="Cambria Math" panose="02040503050406030204" pitchFamily="18" charset="0"/>
                                </a:rPr>
                              </m:ctrlPr>
                            </m:sSubPr>
                            <m:e>
                              <m:r>
                                <a:rPr lang="en-US" altLang="zh-TW" i="1">
                                  <a:latin typeface="Cambria Math" panose="02040503050406030204" pitchFamily="18" charset="0"/>
                                </a:rPr>
                                <m:t>𝑛</m:t>
                              </m:r>
                            </m:e>
                            <m:sub>
                              <m:r>
                                <a:rPr lang="en-US" altLang="zh-TW" i="1">
                                  <a:latin typeface="Cambria Math" panose="02040503050406030204" pitchFamily="18" charset="0"/>
                                </a:rPr>
                                <m:t>𝑘</m:t>
                              </m:r>
                              <m:r>
                                <a:rPr lang="en-US" altLang="zh-TW">
                                  <a:latin typeface="Cambria Math" panose="02040503050406030204" pitchFamily="18" charset="0"/>
                                </a:rPr>
                                <m:t>,</m:t>
                              </m:r>
                              <m:r>
                                <a:rPr lang="en-US" altLang="zh-TW" i="1">
                                  <a:latin typeface="Cambria Math" panose="02040503050406030204" pitchFamily="18" charset="0"/>
                                </a:rPr>
                                <m:t>𝑗</m:t>
                              </m:r>
                            </m:sub>
                          </m:sSub>
                        </m:den>
                      </m:f>
                    </m:oMath>
                  </m:oMathPara>
                </a14:m>
                <a:endParaRPr lang="en-US" altLang="zh-TW" dirty="0"/>
              </a:p>
              <a:p>
                <a:pPr marL="0" indent="0">
                  <a:buNone/>
                </a:pPr>
                <a:endParaRPr lang="en-US" altLang="zh-TW" sz="1100" dirty="0"/>
              </a:p>
              <a:p>
                <a:pPr algn="ct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𝑛</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𝑗</m:t>
                        </m:r>
                      </m:sub>
                    </m:sSub>
                  </m:oMath>
                </a14:m>
                <a:r>
                  <a:rPr lang="zh-TW" altLang="zh-TW" dirty="0"/>
                  <a:t>表示該詞在</a:t>
                </a:r>
                <a:r>
                  <a:rPr lang="zh-TW" altLang="en-US" dirty="0"/>
                  <a:t>文件</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𝑗</m:t>
                        </m:r>
                      </m:sub>
                    </m:sSub>
                  </m:oMath>
                </a14:m>
                <a:r>
                  <a:rPr lang="zh-TW" altLang="zh-TW" dirty="0"/>
                  <a:t>中出現的次數</a:t>
                </a:r>
                <a:endParaRPr lang="en-US" altLang="zh-TW" dirty="0"/>
              </a:p>
              <a:p>
                <a:pPr algn="ct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m:t>
                        </m:r>
                      </m:e>
                      <m:sub>
                        <m:r>
                          <a:rPr lang="en-US" altLang="zh-TW" i="1">
                            <a:latin typeface="Cambria Math" panose="02040503050406030204" pitchFamily="18" charset="0"/>
                          </a:rPr>
                          <m:t>𝑘</m:t>
                        </m:r>
                      </m:sub>
                    </m:sSub>
                    <m:sSub>
                      <m:sSubPr>
                        <m:ctrlPr>
                          <a:rPr lang="zh-TW" altLang="zh-TW" i="1">
                            <a:latin typeface="Cambria Math" panose="02040503050406030204" pitchFamily="18" charset="0"/>
                          </a:rPr>
                        </m:ctrlPr>
                      </m:sSubPr>
                      <m:e>
                        <m:r>
                          <a:rPr lang="en-US" altLang="zh-TW" i="1">
                            <a:latin typeface="Cambria Math" panose="02040503050406030204" pitchFamily="18" charset="0"/>
                          </a:rPr>
                          <m:t>𝑛</m:t>
                        </m:r>
                      </m:e>
                      <m:sub>
                        <m:r>
                          <a:rPr lang="en-US" altLang="zh-TW" i="1">
                            <a:latin typeface="Cambria Math" panose="02040503050406030204" pitchFamily="18" charset="0"/>
                          </a:rPr>
                          <m:t>𝑘</m:t>
                        </m:r>
                        <m:r>
                          <a:rPr lang="en-US" altLang="zh-TW" i="1">
                            <a:latin typeface="Cambria Math" panose="02040503050406030204" pitchFamily="18" charset="0"/>
                          </a:rPr>
                          <m:t>,</m:t>
                        </m:r>
                        <m:r>
                          <a:rPr lang="en-US" altLang="zh-TW" i="1">
                            <a:latin typeface="Cambria Math" panose="02040503050406030204" pitchFamily="18" charset="0"/>
                          </a:rPr>
                          <m:t>𝑗</m:t>
                        </m:r>
                      </m:sub>
                    </m:sSub>
                  </m:oMath>
                </a14:m>
                <a:r>
                  <a:rPr lang="zh-TW" altLang="zh-TW" dirty="0"/>
                  <a:t>表示該</a:t>
                </a:r>
                <a:r>
                  <a:rPr lang="zh-TW" altLang="en-US" dirty="0"/>
                  <a:t>文件</a:t>
                </a:r>
                <a:r>
                  <a:rPr lang="zh-TW" altLang="zh-TW" dirty="0"/>
                  <a:t>中所有詞語出現的字數之總和</a:t>
                </a:r>
                <a:endParaRPr lang="en-US" altLang="zh-TW" dirty="0"/>
              </a:p>
              <a:p>
                <a:pPr marL="0" indent="0">
                  <a:buNone/>
                </a:pPr>
                <a:endParaRPr lang="zh-TW" altLang="en-US" dirty="0"/>
              </a:p>
            </p:txBody>
          </p:sp>
        </mc:Choice>
        <mc:Fallback xmlns="">
          <p:sp>
            <p:nvSpPr>
              <p:cNvPr id="3" name="內容版面配置區 2">
                <a:extLst>
                  <a:ext uri="{FF2B5EF4-FFF2-40B4-BE49-F238E27FC236}">
                    <a16:creationId xmlns:a16="http://schemas.microsoft.com/office/drawing/2014/main" id="{C7F84B6B-8262-469B-A101-1A53960AC2BB}"/>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91804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B00276-3A34-4485-B313-39BFFDA7D3AB}"/>
              </a:ext>
            </a:extLst>
          </p:cNvPr>
          <p:cNvSpPr>
            <a:spLocks noGrp="1"/>
          </p:cNvSpPr>
          <p:nvPr>
            <p:ph type="title"/>
          </p:nvPr>
        </p:nvSpPr>
        <p:spPr/>
        <p:txBody>
          <a:bodyPr/>
          <a:lstStyle/>
          <a:p>
            <a:r>
              <a:rPr lang="en-US" altLang="zh-TW" dirty="0" err="1"/>
              <a:t>資料前處理</a:t>
            </a:r>
            <a:r>
              <a:rPr lang="zh-TW" altLang="en-US" dirty="0"/>
              <a:t> </a:t>
            </a:r>
            <a:r>
              <a:rPr lang="en-US" altLang="zh-TW" dirty="0"/>
              <a:t>-</a:t>
            </a:r>
            <a:r>
              <a:rPr lang="zh-TW" altLang="en-US" dirty="0"/>
              <a:t> </a:t>
            </a:r>
            <a:r>
              <a:rPr lang="en-US" altLang="zh-TW" dirty="0" err="1"/>
              <a:t>子流程</a:t>
            </a:r>
            <a:endParaRPr lang="zh-TW" altLang="en-US" dirty="0"/>
          </a:p>
        </p:txBody>
      </p:sp>
      <p:pic>
        <p:nvPicPr>
          <p:cNvPr id="4" name="圖片 3">
            <a:extLst>
              <a:ext uri="{FF2B5EF4-FFF2-40B4-BE49-F238E27FC236}">
                <a16:creationId xmlns:a16="http://schemas.microsoft.com/office/drawing/2014/main" id="{B72C5883-4F91-4C85-8F0C-FF51549A1A7D}"/>
              </a:ext>
            </a:extLst>
          </p:cNvPr>
          <p:cNvPicPr>
            <a:picLocks noChangeAspect="1"/>
          </p:cNvPicPr>
          <p:nvPr/>
        </p:nvPicPr>
        <p:blipFill>
          <a:blip r:embed="rId3"/>
          <a:stretch>
            <a:fillRect/>
          </a:stretch>
        </p:blipFill>
        <p:spPr>
          <a:xfrm>
            <a:off x="838201" y="2503384"/>
            <a:ext cx="10515600" cy="1851231"/>
          </a:xfrm>
          <a:prstGeom prst="rect">
            <a:avLst/>
          </a:prstGeom>
        </p:spPr>
      </p:pic>
    </p:spTree>
    <p:extLst>
      <p:ext uri="{BB962C8B-B14F-4D97-AF65-F5344CB8AC3E}">
        <p14:creationId xmlns:p14="http://schemas.microsoft.com/office/powerpoint/2010/main" val="42119082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79FE33-0DB8-41E4-9394-FBB93232A6B2}"/>
              </a:ext>
            </a:extLst>
          </p:cNvPr>
          <p:cNvSpPr>
            <a:spLocks noGrp="1"/>
          </p:cNvSpPr>
          <p:nvPr>
            <p:ph type="title"/>
          </p:nvPr>
        </p:nvSpPr>
        <p:spPr/>
        <p:txBody>
          <a:bodyPr/>
          <a:lstStyle/>
          <a:p>
            <a:r>
              <a:rPr lang="en-US" altLang="zh-TW" dirty="0"/>
              <a:t>TF-IDF</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0191849-3262-4B31-B163-92A1066BF3FB}"/>
                  </a:ext>
                </a:extLst>
              </p:cNvPr>
              <p:cNvSpPr>
                <a:spLocks noGrp="1"/>
              </p:cNvSpPr>
              <p:nvPr>
                <p:ph idx="1"/>
              </p:nvPr>
            </p:nvSpPr>
            <p:spPr/>
            <p:txBody>
              <a:bodyPr/>
              <a:lstStyle/>
              <a:p>
                <a:r>
                  <a:rPr lang="zh-TW" altLang="en-US" dirty="0"/>
                  <a:t>逆向檔案頻率</a:t>
                </a:r>
                <a:r>
                  <a:rPr lang="zh-CN" altLang="en-US" dirty="0"/>
                  <a:t>（</a:t>
                </a:r>
                <a:r>
                  <a:rPr lang="en-US" altLang="zh-CN" dirty="0"/>
                  <a:t>IDF</a:t>
                </a:r>
                <a:r>
                  <a:rPr lang="zh-CN" altLang="en-US" dirty="0"/>
                  <a:t>）</a:t>
                </a:r>
                <a:r>
                  <a:rPr lang="en-US" altLang="zh-TW" dirty="0"/>
                  <a:t>: </a:t>
                </a:r>
                <a:r>
                  <a:rPr lang="zh-TW" altLang="en-US" dirty="0"/>
                  <a:t>單詞對於語料庫的重要程度</a:t>
                </a:r>
                <a:endParaRPr lang="en-US" altLang="zh-TW" dirty="0"/>
              </a:p>
              <a:p>
                <a:pPr marL="0" indent="0">
                  <a:buNone/>
                </a:pPr>
                <a14:m>
                  <m:oMathPara xmlns:m="http://schemas.openxmlformats.org/officeDocument/2006/math">
                    <m:oMathParaPr>
                      <m:jc m:val="center"/>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𝑖𝑑𝑓</m:t>
                          </m:r>
                        </m:e>
                        <m:sub>
                          <m:r>
                            <a:rPr lang="en-US" altLang="zh-TW" i="1">
                              <a:latin typeface="Cambria Math" panose="02040503050406030204" pitchFamily="18" charset="0"/>
                            </a:rPr>
                            <m:t>𝑖</m:t>
                          </m:r>
                        </m:sub>
                      </m:sSub>
                      <m:r>
                        <a:rPr lang="en-US" altLang="zh-TW">
                          <a:latin typeface="Cambria Math" panose="02040503050406030204" pitchFamily="18" charset="0"/>
                        </a:rPr>
                        <m:t>=</m:t>
                      </m:r>
                      <m:r>
                        <a:rPr lang="en-US" altLang="zh-TW" i="1">
                          <a:latin typeface="Cambria Math" panose="02040503050406030204" pitchFamily="18" charset="0"/>
                        </a:rPr>
                        <m:t>𝑙𝑔</m:t>
                      </m:r>
                      <m:f>
                        <m:fPr>
                          <m:ctrlPr>
                            <a:rPr lang="zh-TW" altLang="zh-TW" i="1">
                              <a:latin typeface="Cambria Math" panose="02040503050406030204" pitchFamily="18" charset="0"/>
                            </a:rPr>
                          </m:ctrlPr>
                        </m:fPr>
                        <m:num>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𝐷</m:t>
                              </m:r>
                            </m:e>
                          </m:d>
                        </m:num>
                        <m:den>
                          <m:r>
                            <a:rPr lang="en-US" altLang="zh-TW">
                              <a:latin typeface="Cambria Math" panose="02040503050406030204" pitchFamily="18" charset="0"/>
                            </a:rPr>
                            <m:t>1+</m:t>
                          </m:r>
                          <m:d>
                            <m:dPr>
                              <m:begChr m:val="|"/>
                              <m:endChr m:val="|"/>
                              <m:ctrlPr>
                                <a:rPr lang="zh-TW" altLang="zh-TW" i="1">
                                  <a:latin typeface="Cambria Math" panose="02040503050406030204" pitchFamily="18" charset="0"/>
                                </a:rPr>
                              </m:ctrlPr>
                            </m:dPr>
                            <m:e>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𝑗</m:t>
                                  </m:r>
                                  <m:r>
                                    <a:rPr lang="en-US" altLang="zh-TW">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𝑖</m:t>
                                      </m:r>
                                    </m:sub>
                                  </m:sSub>
                                  <m:r>
                                    <a:rPr lang="en-US" altLang="zh-TW">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𝑗</m:t>
                                      </m:r>
                                    </m:sub>
                                  </m:sSub>
                                </m:e>
                              </m:d>
                            </m:e>
                          </m:d>
                        </m:den>
                      </m:f>
                    </m:oMath>
                  </m:oMathPara>
                </a14:m>
                <a:endParaRPr lang="en-US" altLang="zh-TW" dirty="0"/>
              </a:p>
              <a:p>
                <a:pPr marL="0" indent="0">
                  <a:buNone/>
                </a:pPr>
                <a:endParaRPr lang="en-US" altLang="zh-TW" sz="1200" dirty="0"/>
              </a:p>
              <a:p>
                <a:pPr algn="ctr"/>
                <a14:m>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𝐷</m:t>
                        </m:r>
                      </m:e>
                    </m:d>
                  </m:oMath>
                </a14:m>
                <a:r>
                  <a:rPr lang="zh-TW" altLang="zh-TW" dirty="0"/>
                  <a:t>代表</a:t>
                </a:r>
                <a:r>
                  <a:rPr lang="zh-TW" altLang="en-US" dirty="0"/>
                  <a:t>文件</a:t>
                </a:r>
                <a:r>
                  <a:rPr lang="zh-TW" altLang="zh-TW" dirty="0"/>
                  <a:t>總數</a:t>
                </a:r>
                <a:endParaRPr lang="en-US" altLang="zh-TW" dirty="0"/>
              </a:p>
              <a:p>
                <a:pPr algn="ctr"/>
                <a14:m>
                  <m:oMath xmlns:m="http://schemas.openxmlformats.org/officeDocument/2006/math">
                    <m:d>
                      <m:dPr>
                        <m:begChr m:val="|"/>
                        <m:endChr m:val="|"/>
                        <m:ctrlPr>
                          <a:rPr lang="zh-TW" altLang="zh-TW" i="1">
                            <a:latin typeface="Cambria Math" panose="02040503050406030204" pitchFamily="18" charset="0"/>
                          </a:rPr>
                        </m:ctrlPr>
                      </m:dPr>
                      <m:e>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𝑗</m:t>
                            </m:r>
                            <m:r>
                              <a:rPr lang="en-US" altLang="zh-TW">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𝑖</m:t>
                                </m:r>
                              </m:sub>
                            </m:sSub>
                            <m:r>
                              <a:rPr lang="en-US" altLang="zh-TW">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𝑗</m:t>
                                </m:r>
                              </m:sub>
                            </m:sSub>
                          </m:e>
                        </m:d>
                      </m:e>
                    </m:d>
                  </m:oMath>
                </a14:m>
                <a:r>
                  <a:rPr lang="zh-TW" altLang="zh-TW" dirty="0"/>
                  <a:t>代表在</a:t>
                </a:r>
                <a:r>
                  <a:rPr lang="zh-TW" altLang="en-US" dirty="0"/>
                  <a:t>文件</a:t>
                </a:r>
                <a:r>
                  <a:rPr lang="zh-TW" altLang="zh-TW" dirty="0"/>
                  <a:t>中有包含詞語</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𝑖</m:t>
                        </m:r>
                      </m:sub>
                    </m:sSub>
                  </m:oMath>
                </a14:m>
                <a:r>
                  <a:rPr lang="zh-TW" altLang="zh-TW" dirty="0"/>
                  <a:t>的檔案數目</a:t>
                </a:r>
                <a:endParaRPr lang="en-US" altLang="zh-TW" sz="3600" dirty="0"/>
              </a:p>
            </p:txBody>
          </p:sp>
        </mc:Choice>
        <mc:Fallback xmlns="">
          <p:sp>
            <p:nvSpPr>
              <p:cNvPr id="3" name="內容版面配置區 2">
                <a:extLst>
                  <a:ext uri="{FF2B5EF4-FFF2-40B4-BE49-F238E27FC236}">
                    <a16:creationId xmlns:a16="http://schemas.microsoft.com/office/drawing/2014/main" id="{50191849-3262-4B31-B163-92A1066BF3FB}"/>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720923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79FE33-0DB8-41E4-9394-FBB93232A6B2}"/>
              </a:ext>
            </a:extLst>
          </p:cNvPr>
          <p:cNvSpPr>
            <a:spLocks noGrp="1"/>
          </p:cNvSpPr>
          <p:nvPr>
            <p:ph type="title"/>
          </p:nvPr>
        </p:nvSpPr>
        <p:spPr/>
        <p:txBody>
          <a:bodyPr/>
          <a:lstStyle/>
          <a:p>
            <a:r>
              <a:rPr lang="en-US" altLang="zh-TW" dirty="0"/>
              <a:t>TF-IDF</a:t>
            </a:r>
            <a:r>
              <a:rPr lang="zh-TW" altLang="en-US" dirty="0"/>
              <a:t>介紹</a:t>
            </a:r>
          </a:p>
        </p:txBody>
      </p:sp>
      <p:pic>
        <p:nvPicPr>
          <p:cNvPr id="4" name="图片 4">
            <a:extLst>
              <a:ext uri="{FF2B5EF4-FFF2-40B4-BE49-F238E27FC236}">
                <a16:creationId xmlns:a16="http://schemas.microsoft.com/office/drawing/2014/main" id="{EBB7EAB5-15A3-46E1-B307-9C92F8522452}"/>
              </a:ext>
            </a:extLst>
          </p:cNvPr>
          <p:cNvPicPr>
            <a:picLocks noChangeAspect="1"/>
          </p:cNvPicPr>
          <p:nvPr/>
        </p:nvPicPr>
        <p:blipFill>
          <a:blip r:embed="rId3">
            <a:duotone>
              <a:schemeClr val="accent2">
                <a:shade val="45000"/>
                <a:satMod val="135000"/>
              </a:schemeClr>
              <a:prstClr val="white"/>
            </a:duotone>
          </a:blip>
          <a:stretch>
            <a:fillRect/>
          </a:stretch>
        </p:blipFill>
        <p:spPr>
          <a:xfrm>
            <a:off x="1155121" y="142893"/>
            <a:ext cx="11710674" cy="3755205"/>
          </a:xfrm>
          <a:prstGeom prst="rect">
            <a:avLst/>
          </a:prstGeom>
        </p:spPr>
      </p:pic>
      <p:pic>
        <p:nvPicPr>
          <p:cNvPr id="5" name="图片 4">
            <a:extLst>
              <a:ext uri="{FF2B5EF4-FFF2-40B4-BE49-F238E27FC236}">
                <a16:creationId xmlns:a16="http://schemas.microsoft.com/office/drawing/2014/main" id="{F849517D-B700-41C5-89CC-4696A07ADF8D}"/>
              </a:ext>
            </a:extLst>
          </p:cNvPr>
          <p:cNvPicPr>
            <a:picLocks noChangeAspect="1"/>
          </p:cNvPicPr>
          <p:nvPr/>
        </p:nvPicPr>
        <p:blipFill>
          <a:blip r:embed="rId4">
            <a:duotone>
              <a:schemeClr val="accent2">
                <a:shade val="45000"/>
                <a:satMod val="135000"/>
              </a:schemeClr>
              <a:prstClr val="white"/>
            </a:duotone>
          </a:blip>
          <a:stretch>
            <a:fillRect/>
          </a:stretch>
        </p:blipFill>
        <p:spPr>
          <a:xfrm>
            <a:off x="1344692" y="3272118"/>
            <a:ext cx="9162486" cy="2997978"/>
          </a:xfrm>
          <a:prstGeom prst="rect">
            <a:avLst/>
          </a:prstGeom>
        </p:spPr>
      </p:pic>
    </p:spTree>
    <p:extLst>
      <p:ext uri="{BB962C8B-B14F-4D97-AF65-F5344CB8AC3E}">
        <p14:creationId xmlns:p14="http://schemas.microsoft.com/office/powerpoint/2010/main" val="27023352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79FE33-0DB8-41E4-9394-FBB93232A6B2}"/>
              </a:ext>
            </a:extLst>
          </p:cNvPr>
          <p:cNvSpPr>
            <a:spLocks noGrp="1"/>
          </p:cNvSpPr>
          <p:nvPr>
            <p:ph type="title"/>
          </p:nvPr>
        </p:nvSpPr>
        <p:spPr/>
        <p:txBody>
          <a:bodyPr/>
          <a:lstStyle/>
          <a:p>
            <a:r>
              <a:rPr lang="en-US" altLang="zh-TW" dirty="0"/>
              <a:t>TF-IDF</a:t>
            </a:r>
            <a:r>
              <a:rPr lang="zh-TW" altLang="en-US" dirty="0"/>
              <a:t>介紹</a:t>
            </a:r>
          </a:p>
        </p:txBody>
      </p:sp>
      <p:pic>
        <p:nvPicPr>
          <p:cNvPr id="6" name="图片 4">
            <a:extLst>
              <a:ext uri="{FF2B5EF4-FFF2-40B4-BE49-F238E27FC236}">
                <a16:creationId xmlns:a16="http://schemas.microsoft.com/office/drawing/2014/main" id="{2D30874D-3CA1-48CD-A7C6-73CE96A75668}"/>
              </a:ext>
            </a:extLst>
          </p:cNvPr>
          <p:cNvPicPr>
            <a:picLocks noChangeAspect="1"/>
          </p:cNvPicPr>
          <p:nvPr/>
        </p:nvPicPr>
        <p:blipFill rotWithShape="1">
          <a:blip r:embed="rId3">
            <a:duotone>
              <a:schemeClr val="accent2">
                <a:shade val="45000"/>
                <a:satMod val="135000"/>
              </a:schemeClr>
              <a:prstClr val="white"/>
            </a:duotone>
          </a:blip>
          <a:srcRect r="19204"/>
          <a:stretch/>
        </p:blipFill>
        <p:spPr>
          <a:xfrm>
            <a:off x="696811" y="1484802"/>
            <a:ext cx="10798378" cy="4708329"/>
          </a:xfrm>
          <a:prstGeom prst="rect">
            <a:avLst/>
          </a:prstGeom>
        </p:spPr>
      </p:pic>
    </p:spTree>
    <p:extLst>
      <p:ext uri="{BB962C8B-B14F-4D97-AF65-F5344CB8AC3E}">
        <p14:creationId xmlns:p14="http://schemas.microsoft.com/office/powerpoint/2010/main" val="26112519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zh-TW" altLang="en-US" dirty="0"/>
              <a:t>操作</a:t>
            </a:r>
            <a:r>
              <a:rPr lang="en-US" altLang="zh-TW" dirty="0"/>
              <a:t>Exclude column</a:t>
            </a:r>
            <a:endParaRPr lang="zh-TW" altLang="en-US" dirty="0"/>
          </a:p>
        </p:txBody>
      </p:sp>
      <p:sp>
        <p:nvSpPr>
          <p:cNvPr id="4" name="內容版面配置區 3">
            <a:extLst>
              <a:ext uri="{FF2B5EF4-FFF2-40B4-BE49-F238E27FC236}">
                <a16:creationId xmlns:a16="http://schemas.microsoft.com/office/drawing/2014/main" id="{ED570A63-8F1D-4406-A568-FE29BAABBF3B}"/>
              </a:ext>
            </a:extLst>
          </p:cNvPr>
          <p:cNvSpPr>
            <a:spLocks noGrp="1"/>
          </p:cNvSpPr>
          <p:nvPr>
            <p:ph idx="10"/>
          </p:nvPr>
        </p:nvSpPr>
        <p:spPr>
          <a:xfrm>
            <a:off x="6245565" y="1455828"/>
            <a:ext cx="5918731" cy="4827044"/>
          </a:xfrm>
        </p:spPr>
        <p:txBody>
          <a:bodyPr>
            <a:normAutofit fontScale="55000" lnSpcReduction="20000"/>
          </a:bodyPr>
          <a:lstStyle/>
          <a:p>
            <a:pPr marL="0" indent="0">
              <a:lnSpc>
                <a:spcPct val="170000"/>
              </a:lnSpc>
              <a:buNone/>
            </a:pPr>
            <a:r>
              <a:rPr lang="en-US" altLang="zh-TW" sz="5100" dirty="0"/>
              <a:t>1.</a:t>
            </a:r>
            <a:r>
              <a:rPr lang="zh-TW" altLang="en-US" sz="5100" dirty="0"/>
              <a:t> 使用</a:t>
            </a:r>
            <a:r>
              <a:rPr lang="en-US" altLang="zh-TW" sz="5100" dirty="0"/>
              <a:t>Read_csv</a:t>
            </a:r>
            <a:r>
              <a:rPr lang="zh-TW" altLang="en-US" sz="5100" dirty="0"/>
              <a:t>讀入</a:t>
            </a:r>
            <a:endParaRPr lang="en-US" altLang="zh-TW" sz="5100" dirty="0"/>
          </a:p>
          <a:p>
            <a:pPr marL="0" indent="0">
              <a:lnSpc>
                <a:spcPct val="170000"/>
              </a:lnSpc>
              <a:buNone/>
            </a:pPr>
            <a:r>
              <a:rPr lang="en-US" altLang="zh-TW" sz="5100" dirty="0"/>
              <a:t>    </a:t>
            </a:r>
            <a:r>
              <a:rPr lang="en-US" altLang="zh-TW" sz="2900" dirty="0"/>
              <a:t> </a:t>
            </a:r>
            <a:r>
              <a:rPr lang="en-US" altLang="zh-TW" sz="5100" dirty="0"/>
              <a:t>spam_clean.csv</a:t>
            </a:r>
          </a:p>
          <a:p>
            <a:pPr marL="0" indent="0">
              <a:lnSpc>
                <a:spcPct val="170000"/>
              </a:lnSpc>
              <a:buNone/>
            </a:pPr>
            <a:r>
              <a:rPr lang="en-US" altLang="zh-TW" sz="5100" dirty="0"/>
              <a:t>2.</a:t>
            </a:r>
            <a:r>
              <a:rPr lang="zh-TW" altLang="en-US" sz="5100" dirty="0"/>
              <a:t> 因為使用</a:t>
            </a:r>
            <a:r>
              <a:rPr lang="en-US" altLang="zh-TW" sz="5100" dirty="0"/>
              <a:t>Read_csv</a:t>
            </a:r>
            <a:r>
              <a:rPr lang="zh-TW" altLang="en-US" sz="5100" dirty="0"/>
              <a:t>時，</a:t>
            </a:r>
            <a:r>
              <a:rPr lang="zh-TW" altLang="en-US" sz="5100" b="1" dirty="0"/>
              <a:t>逗號</a:t>
            </a:r>
            <a:r>
              <a:rPr lang="zh-TW" altLang="en-US" sz="5100" dirty="0"/>
              <a:t>會造</a:t>
            </a:r>
            <a:endParaRPr lang="en-US" altLang="zh-TW" sz="5100" dirty="0"/>
          </a:p>
          <a:p>
            <a:pPr marL="0" indent="0">
              <a:lnSpc>
                <a:spcPct val="170000"/>
              </a:lnSpc>
              <a:buNone/>
            </a:pPr>
            <a:r>
              <a:rPr lang="zh-TW" altLang="en-US" sz="5100" dirty="0"/>
              <a:t>    成在分隔欄位時，有多分割的問題</a:t>
            </a:r>
            <a:endParaRPr lang="en-US" altLang="zh-TW" sz="5100" dirty="0"/>
          </a:p>
          <a:p>
            <a:pPr marL="0" indent="0">
              <a:lnSpc>
                <a:spcPct val="170000"/>
              </a:lnSpc>
              <a:buNone/>
            </a:pPr>
            <a:r>
              <a:rPr lang="en-US" altLang="zh-TW" sz="5100" dirty="0"/>
              <a:t>3. </a:t>
            </a:r>
            <a:r>
              <a:rPr lang="zh-TW" altLang="en-US" sz="5100" dirty="0"/>
              <a:t>這裡對多出來的欄位</a:t>
            </a:r>
            <a:r>
              <a:rPr lang="en-US" altLang="zh-TW" sz="5100" b="1" dirty="0"/>
              <a:t>att3</a:t>
            </a:r>
            <a:r>
              <a:rPr lang="zh-TW" altLang="en-US" sz="5100" dirty="0"/>
              <a:t>點選齒輪    </a:t>
            </a:r>
            <a:endParaRPr lang="en-US" altLang="zh-TW" sz="5100" dirty="0"/>
          </a:p>
          <a:p>
            <a:pPr marL="0" indent="0">
              <a:lnSpc>
                <a:spcPct val="170000"/>
              </a:lnSpc>
              <a:buNone/>
            </a:pPr>
            <a:r>
              <a:rPr lang="en-US" altLang="zh-TW" sz="5100" dirty="0"/>
              <a:t>    </a:t>
            </a:r>
            <a:r>
              <a:rPr lang="zh-TW" altLang="en-US" sz="5100" dirty="0"/>
              <a:t>符號，並選擇</a:t>
            </a:r>
            <a:r>
              <a:rPr lang="en-US" altLang="zh-TW" sz="5100" dirty="0"/>
              <a:t>Exclude column</a:t>
            </a:r>
            <a:r>
              <a:rPr lang="zh-TW" altLang="en-US" sz="5100" dirty="0"/>
              <a:t>，</a:t>
            </a:r>
            <a:endParaRPr lang="en-US" altLang="zh-TW" sz="5100" dirty="0"/>
          </a:p>
          <a:p>
            <a:pPr marL="0" indent="0">
              <a:lnSpc>
                <a:spcPct val="170000"/>
              </a:lnSpc>
              <a:buNone/>
            </a:pPr>
            <a:r>
              <a:rPr lang="en-US" altLang="zh-TW" sz="5100" dirty="0"/>
              <a:t>    </a:t>
            </a:r>
            <a:r>
              <a:rPr lang="zh-TW" altLang="en-US" sz="5100" dirty="0"/>
              <a:t>以此來忽略多出來的欄位</a:t>
            </a:r>
          </a:p>
          <a:p>
            <a:endParaRPr lang="zh-TW" altLang="en-US" dirty="0"/>
          </a:p>
        </p:txBody>
      </p:sp>
      <p:pic>
        <p:nvPicPr>
          <p:cNvPr id="10" name="圖片版面配置區 6">
            <a:extLst>
              <a:ext uri="{FF2B5EF4-FFF2-40B4-BE49-F238E27FC236}">
                <a16:creationId xmlns:a16="http://schemas.microsoft.com/office/drawing/2014/main" id="{7A8D2A36-DD44-42E5-83C5-B9DD0C20A070}"/>
              </a:ext>
            </a:extLst>
          </p:cNvPr>
          <p:cNvPicPr>
            <a:picLocks noGrp="1" noChangeAspect="1"/>
          </p:cNvPicPr>
          <p:nvPr>
            <p:ph type="pic" sz="quarter" idx="11"/>
          </p:nvPr>
        </p:nvPicPr>
        <p:blipFill>
          <a:blip r:embed="rId3"/>
          <a:srcRect l="255" r="255"/>
          <a:stretch>
            <a:fillRect/>
          </a:stretch>
        </p:blipFill>
        <p:spPr>
          <a:xfrm>
            <a:off x="309563" y="1443875"/>
            <a:ext cx="5600700" cy="4731500"/>
          </a:xfrm>
          <a:prstGeom prst="rect">
            <a:avLst/>
          </a:prstGeom>
        </p:spPr>
      </p:pic>
      <p:sp>
        <p:nvSpPr>
          <p:cNvPr id="11" name="橢圓 10">
            <a:extLst>
              <a:ext uri="{FF2B5EF4-FFF2-40B4-BE49-F238E27FC236}">
                <a16:creationId xmlns:a16="http://schemas.microsoft.com/office/drawing/2014/main" id="{BC54331F-019E-44DE-B777-98873D04117B}"/>
              </a:ext>
            </a:extLst>
          </p:cNvPr>
          <p:cNvSpPr/>
          <p:nvPr/>
        </p:nvSpPr>
        <p:spPr>
          <a:xfrm>
            <a:off x="5157926" y="3107184"/>
            <a:ext cx="752337" cy="3218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8AB0E3D5-B05F-4A60-A42C-B7E810B60EC9}"/>
              </a:ext>
            </a:extLst>
          </p:cNvPr>
          <p:cNvCxnSpPr>
            <a:cxnSpLocks/>
          </p:cNvCxnSpPr>
          <p:nvPr/>
        </p:nvCxnSpPr>
        <p:spPr>
          <a:xfrm flipH="1" flipV="1">
            <a:off x="4517378" y="2833544"/>
            <a:ext cx="1578622" cy="3322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橢圓 12">
            <a:extLst>
              <a:ext uri="{FF2B5EF4-FFF2-40B4-BE49-F238E27FC236}">
                <a16:creationId xmlns:a16="http://schemas.microsoft.com/office/drawing/2014/main" id="{A3D82EF6-D71E-4249-BD47-259F31BCD986}"/>
              </a:ext>
            </a:extLst>
          </p:cNvPr>
          <p:cNvSpPr/>
          <p:nvPr/>
        </p:nvSpPr>
        <p:spPr>
          <a:xfrm>
            <a:off x="3870664" y="2530136"/>
            <a:ext cx="497150" cy="3817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426558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Set Role</a:t>
            </a:r>
            <a:endParaRPr lang="zh-TW" altLang="en-US" dirty="0"/>
          </a:p>
        </p:txBody>
      </p:sp>
      <p:sp>
        <p:nvSpPr>
          <p:cNvPr id="4" name="內容版面配置區 3">
            <a:extLst>
              <a:ext uri="{FF2B5EF4-FFF2-40B4-BE49-F238E27FC236}">
                <a16:creationId xmlns:a16="http://schemas.microsoft.com/office/drawing/2014/main" id="{ED570A63-8F1D-4406-A568-FE29BAABBF3B}"/>
              </a:ext>
            </a:extLst>
          </p:cNvPr>
          <p:cNvSpPr>
            <a:spLocks noGrp="1"/>
          </p:cNvSpPr>
          <p:nvPr>
            <p:ph idx="10"/>
          </p:nvPr>
        </p:nvSpPr>
        <p:spPr>
          <a:xfrm>
            <a:off x="6365633" y="1455828"/>
            <a:ext cx="5600700" cy="3864317"/>
          </a:xfrm>
        </p:spPr>
        <p:txBody>
          <a:bodyPr>
            <a:normAutofit/>
          </a:bodyPr>
          <a:lstStyle/>
          <a:p>
            <a:r>
              <a:rPr lang="zh-TW" altLang="en-US" dirty="0"/>
              <a:t>使用</a:t>
            </a:r>
            <a:r>
              <a:rPr lang="en-US" altLang="zh-TW" dirty="0"/>
              <a:t>Set Role</a:t>
            </a:r>
            <a:r>
              <a:rPr lang="zh-TW" altLang="en-US" dirty="0"/>
              <a:t>將預測欄位</a:t>
            </a:r>
            <a:r>
              <a:rPr lang="en-US" altLang="zh-TW" dirty="0"/>
              <a:t>(v1)</a:t>
            </a:r>
          </a:p>
          <a:p>
            <a:pPr marL="0" indent="0">
              <a:buNone/>
            </a:pPr>
            <a:r>
              <a:rPr lang="en-US" altLang="zh-TW" dirty="0"/>
              <a:t>  </a:t>
            </a:r>
            <a:r>
              <a:rPr lang="en-US" altLang="zh-TW" sz="2000" dirty="0"/>
              <a:t> </a:t>
            </a:r>
            <a:r>
              <a:rPr lang="zh-TW" altLang="en-US" dirty="0"/>
              <a:t>設定為</a:t>
            </a:r>
            <a:r>
              <a:rPr lang="en-US" altLang="zh-TW" dirty="0"/>
              <a:t>label</a:t>
            </a:r>
            <a:endParaRPr lang="zh-TW" altLang="en-US" dirty="0"/>
          </a:p>
          <a:p>
            <a:endParaRPr lang="zh-TW" altLang="en-US" dirty="0"/>
          </a:p>
        </p:txBody>
      </p:sp>
      <p:pic>
        <p:nvPicPr>
          <p:cNvPr id="8" name="圖片 7">
            <a:extLst>
              <a:ext uri="{FF2B5EF4-FFF2-40B4-BE49-F238E27FC236}">
                <a16:creationId xmlns:a16="http://schemas.microsoft.com/office/drawing/2014/main" id="{0C447B3A-F869-48C4-BD4F-A291C0FD7401}"/>
              </a:ext>
            </a:extLst>
          </p:cNvPr>
          <p:cNvPicPr>
            <a:picLocks noChangeAspect="1"/>
          </p:cNvPicPr>
          <p:nvPr/>
        </p:nvPicPr>
        <p:blipFill>
          <a:blip r:embed="rId3"/>
          <a:stretch>
            <a:fillRect/>
          </a:stretch>
        </p:blipFill>
        <p:spPr>
          <a:xfrm>
            <a:off x="320531" y="2064328"/>
            <a:ext cx="5590021" cy="3671224"/>
          </a:xfrm>
          <a:prstGeom prst="rect">
            <a:avLst/>
          </a:prstGeom>
        </p:spPr>
      </p:pic>
      <p:sp>
        <p:nvSpPr>
          <p:cNvPr id="15" name="橢圓 14">
            <a:extLst>
              <a:ext uri="{FF2B5EF4-FFF2-40B4-BE49-F238E27FC236}">
                <a16:creationId xmlns:a16="http://schemas.microsoft.com/office/drawing/2014/main" id="{4CF41A8D-2658-4A71-9BF6-9B10C27C9F86}"/>
              </a:ext>
            </a:extLst>
          </p:cNvPr>
          <p:cNvSpPr/>
          <p:nvPr/>
        </p:nvSpPr>
        <p:spPr>
          <a:xfrm>
            <a:off x="4016912" y="2360561"/>
            <a:ext cx="1893639" cy="5488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432489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Nominal to Text</a:t>
            </a:r>
            <a:endParaRPr lang="zh-TW" altLang="en-US" dirty="0"/>
          </a:p>
        </p:txBody>
      </p:sp>
      <p:pic>
        <p:nvPicPr>
          <p:cNvPr id="7" name="圖片版面配置區 6">
            <a:extLst>
              <a:ext uri="{FF2B5EF4-FFF2-40B4-BE49-F238E27FC236}">
                <a16:creationId xmlns:a16="http://schemas.microsoft.com/office/drawing/2014/main" id="{7068A074-6F78-4DBF-B32E-02CE62862BB0}"/>
              </a:ext>
            </a:extLst>
          </p:cNvPr>
          <p:cNvPicPr>
            <a:picLocks noGrp="1" noChangeAspect="1"/>
          </p:cNvPicPr>
          <p:nvPr>
            <p:ph type="pic" sz="quarter" idx="11"/>
          </p:nvPr>
        </p:nvPicPr>
        <p:blipFill>
          <a:blip r:embed="rId3"/>
          <a:stretch>
            <a:fillRect/>
          </a:stretch>
        </p:blipFill>
        <p:spPr>
          <a:xfrm>
            <a:off x="331361" y="2045405"/>
            <a:ext cx="5557104" cy="3528440"/>
          </a:xfrm>
          <a:prstGeom prst="rect">
            <a:avLst/>
          </a:prstGeom>
        </p:spPr>
      </p:pic>
      <p:sp>
        <p:nvSpPr>
          <p:cNvPr id="9" name="橢圓 8">
            <a:extLst>
              <a:ext uri="{FF2B5EF4-FFF2-40B4-BE49-F238E27FC236}">
                <a16:creationId xmlns:a16="http://schemas.microsoft.com/office/drawing/2014/main" id="{880FD55A-DB3E-43D1-82A4-7787F8E007FD}"/>
              </a:ext>
            </a:extLst>
          </p:cNvPr>
          <p:cNvSpPr/>
          <p:nvPr/>
        </p:nvSpPr>
        <p:spPr>
          <a:xfrm>
            <a:off x="4527612" y="2281561"/>
            <a:ext cx="1542738" cy="3817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6F09189D-04FA-45B8-9A68-F46C59217672}"/>
              </a:ext>
            </a:extLst>
          </p:cNvPr>
          <p:cNvSpPr/>
          <p:nvPr/>
        </p:nvSpPr>
        <p:spPr>
          <a:xfrm>
            <a:off x="3224074" y="3363621"/>
            <a:ext cx="1542738" cy="3817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內容版面配置區 3">
            <a:extLst>
              <a:ext uri="{FF2B5EF4-FFF2-40B4-BE49-F238E27FC236}">
                <a16:creationId xmlns:a16="http://schemas.microsoft.com/office/drawing/2014/main" id="{C78E01A8-67D3-404B-9CEF-C6EB98651B97}"/>
              </a:ext>
            </a:extLst>
          </p:cNvPr>
          <p:cNvSpPr txBox="1">
            <a:spLocks/>
          </p:cNvSpPr>
          <p:nvPr/>
        </p:nvSpPr>
        <p:spPr>
          <a:xfrm>
            <a:off x="6245565" y="1455828"/>
            <a:ext cx="5636581" cy="482704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en-US" altLang="zh-TW" dirty="0"/>
              <a:t>1. </a:t>
            </a:r>
            <a:r>
              <a:rPr lang="zh-TW" altLang="en-US" dirty="0"/>
              <a:t>由於讀入的資料其</a:t>
            </a:r>
            <a:r>
              <a:rPr lang="en-US" altLang="zh-TW" dirty="0"/>
              <a:t>v2</a:t>
            </a:r>
            <a:r>
              <a:rPr lang="zh-TW" altLang="en-US" dirty="0"/>
              <a:t>欄位屬性</a:t>
            </a:r>
            <a:endParaRPr lang="en-US" altLang="zh-TW" dirty="0"/>
          </a:p>
          <a:p>
            <a:pPr marL="0" indent="0">
              <a:lnSpc>
                <a:spcPct val="170000"/>
              </a:lnSpc>
              <a:buNone/>
            </a:pPr>
            <a:r>
              <a:rPr lang="zh-TW" altLang="en-US" dirty="0"/>
              <a:t>    為</a:t>
            </a:r>
            <a:r>
              <a:rPr lang="en-US" altLang="zh-TW" dirty="0"/>
              <a:t>object</a:t>
            </a:r>
            <a:r>
              <a:rPr lang="zh-TW" altLang="en-US" dirty="0"/>
              <a:t>，因此要轉</a:t>
            </a:r>
            <a:r>
              <a:rPr lang="en-US" altLang="zh-TW" dirty="0"/>
              <a:t>text</a:t>
            </a:r>
          </a:p>
          <a:p>
            <a:pPr marL="0" indent="0">
              <a:lnSpc>
                <a:spcPct val="170000"/>
              </a:lnSpc>
              <a:buNone/>
            </a:pPr>
            <a:r>
              <a:rPr lang="en-US" altLang="zh-TW" dirty="0"/>
              <a:t>2.</a:t>
            </a:r>
            <a:r>
              <a:rPr lang="zh-TW" altLang="en-US" dirty="0"/>
              <a:t> 使用</a:t>
            </a:r>
            <a:r>
              <a:rPr lang="en-US" altLang="zh-TW" dirty="0"/>
              <a:t>Nominal to Text </a:t>
            </a:r>
            <a:r>
              <a:rPr lang="zh-TW" altLang="en-US" dirty="0"/>
              <a:t>將</a:t>
            </a:r>
            <a:r>
              <a:rPr lang="en-US" altLang="zh-TW" dirty="0"/>
              <a:t>v2</a:t>
            </a:r>
            <a:r>
              <a:rPr lang="zh-TW" altLang="en-US" dirty="0"/>
              <a:t>轉換 </a:t>
            </a:r>
            <a:endParaRPr lang="en-US" altLang="zh-TW" dirty="0"/>
          </a:p>
          <a:p>
            <a:pPr marL="0" indent="0">
              <a:lnSpc>
                <a:spcPct val="170000"/>
              </a:lnSpc>
              <a:buNone/>
            </a:pPr>
            <a:r>
              <a:rPr lang="zh-TW" altLang="en-US" dirty="0"/>
              <a:t>    為</a:t>
            </a:r>
            <a:r>
              <a:rPr lang="en-US" altLang="zh-TW" dirty="0"/>
              <a:t>text</a:t>
            </a:r>
          </a:p>
        </p:txBody>
      </p:sp>
    </p:spTree>
    <p:extLst>
      <p:ext uri="{BB962C8B-B14F-4D97-AF65-F5344CB8AC3E}">
        <p14:creationId xmlns:p14="http://schemas.microsoft.com/office/powerpoint/2010/main" val="19749732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Split Data</a:t>
            </a:r>
            <a:endParaRPr lang="zh-TW" altLang="en-US" dirty="0"/>
          </a:p>
        </p:txBody>
      </p:sp>
      <p:pic>
        <p:nvPicPr>
          <p:cNvPr id="11" name="圖片版面配置區 6">
            <a:extLst>
              <a:ext uri="{FF2B5EF4-FFF2-40B4-BE49-F238E27FC236}">
                <a16:creationId xmlns:a16="http://schemas.microsoft.com/office/drawing/2014/main" id="{8208FE97-86DF-469F-A419-4C09EBD3F189}"/>
              </a:ext>
            </a:extLst>
          </p:cNvPr>
          <p:cNvPicPr>
            <a:picLocks noGrp="1" noChangeAspect="1"/>
          </p:cNvPicPr>
          <p:nvPr>
            <p:ph type="pic" sz="quarter" idx="11"/>
          </p:nvPr>
        </p:nvPicPr>
        <p:blipFill>
          <a:blip r:embed="rId3"/>
          <a:stretch>
            <a:fillRect/>
          </a:stretch>
        </p:blipFill>
        <p:spPr>
          <a:xfrm>
            <a:off x="331361" y="2056025"/>
            <a:ext cx="5557104" cy="3507199"/>
          </a:xfrm>
          <a:prstGeom prst="rect">
            <a:avLst/>
          </a:prstGeom>
        </p:spPr>
      </p:pic>
      <p:sp>
        <p:nvSpPr>
          <p:cNvPr id="13" name="橢圓 12">
            <a:extLst>
              <a:ext uri="{FF2B5EF4-FFF2-40B4-BE49-F238E27FC236}">
                <a16:creationId xmlns:a16="http://schemas.microsoft.com/office/drawing/2014/main" id="{A6DF9600-9659-4687-9862-E66867D50B3C}"/>
              </a:ext>
            </a:extLst>
          </p:cNvPr>
          <p:cNvSpPr/>
          <p:nvPr/>
        </p:nvSpPr>
        <p:spPr>
          <a:xfrm>
            <a:off x="4527612" y="2281561"/>
            <a:ext cx="1542738" cy="3817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4F9E3BAD-E26A-4B77-A320-D179D261B8D7}"/>
              </a:ext>
            </a:extLst>
          </p:cNvPr>
          <p:cNvSpPr/>
          <p:nvPr/>
        </p:nvSpPr>
        <p:spPr>
          <a:xfrm>
            <a:off x="1910179" y="3172751"/>
            <a:ext cx="1542738" cy="3817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使用</a:t>
            </a:r>
            <a:r>
              <a:rPr lang="en-US" altLang="zh-TW" dirty="0"/>
              <a:t>Split Data</a:t>
            </a:r>
            <a:r>
              <a:rPr lang="zh-TW" altLang="en-US" dirty="0"/>
              <a:t>將資料分割為訓練集與測試集</a:t>
            </a:r>
          </a:p>
          <a:p>
            <a:endParaRPr lang="zh-TW" altLang="en-US" dirty="0"/>
          </a:p>
        </p:txBody>
      </p:sp>
    </p:spTree>
    <p:extLst>
      <p:ext uri="{BB962C8B-B14F-4D97-AF65-F5344CB8AC3E}">
        <p14:creationId xmlns:p14="http://schemas.microsoft.com/office/powerpoint/2010/main" val="29651410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Process Documents from Data</a:t>
            </a:r>
            <a:endParaRPr lang="zh-TW" altLang="en-US" dirty="0"/>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使用</a:t>
            </a:r>
            <a:r>
              <a:rPr lang="en-US" altLang="zh-TW" dirty="0"/>
              <a:t>Process Documents from Data </a:t>
            </a:r>
            <a:r>
              <a:rPr lang="zh-TW" altLang="en-US" dirty="0"/>
              <a:t>來進行文字的處理</a:t>
            </a:r>
          </a:p>
          <a:p>
            <a:endParaRPr lang="zh-TW" altLang="en-US" dirty="0"/>
          </a:p>
        </p:txBody>
      </p:sp>
      <p:pic>
        <p:nvPicPr>
          <p:cNvPr id="10" name="圖片版面配置區 6">
            <a:extLst>
              <a:ext uri="{FF2B5EF4-FFF2-40B4-BE49-F238E27FC236}">
                <a16:creationId xmlns:a16="http://schemas.microsoft.com/office/drawing/2014/main" id="{BAB55C92-5FD1-43C8-BF46-7E95B1DC05AA}"/>
              </a:ext>
            </a:extLst>
          </p:cNvPr>
          <p:cNvPicPr>
            <a:picLocks noChangeAspect="1"/>
          </p:cNvPicPr>
          <p:nvPr/>
        </p:nvPicPr>
        <p:blipFill>
          <a:blip r:embed="rId3"/>
          <a:stretch>
            <a:fillRect/>
          </a:stretch>
        </p:blipFill>
        <p:spPr>
          <a:xfrm>
            <a:off x="523784" y="1598478"/>
            <a:ext cx="5196522" cy="4325651"/>
          </a:xfrm>
          <a:prstGeom prst="rect">
            <a:avLst/>
          </a:prstGeom>
        </p:spPr>
      </p:pic>
      <p:sp>
        <p:nvSpPr>
          <p:cNvPr id="12" name="橢圓 11">
            <a:extLst>
              <a:ext uri="{FF2B5EF4-FFF2-40B4-BE49-F238E27FC236}">
                <a16:creationId xmlns:a16="http://schemas.microsoft.com/office/drawing/2014/main" id="{144075E3-16AD-4AE5-83F4-1479AD8A169D}"/>
              </a:ext>
            </a:extLst>
          </p:cNvPr>
          <p:cNvSpPr/>
          <p:nvPr/>
        </p:nvSpPr>
        <p:spPr>
          <a:xfrm>
            <a:off x="2831976" y="3322468"/>
            <a:ext cx="745724" cy="4449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5307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Process - Process Documents from Data</a:t>
            </a:r>
            <a:endParaRPr lang="zh-TW" altLang="en-US" dirty="0"/>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雙擊</a:t>
            </a:r>
            <a:endParaRPr lang="en-US" altLang="zh-TW" dirty="0"/>
          </a:p>
          <a:p>
            <a:pPr marL="230400" indent="0">
              <a:buNone/>
            </a:pPr>
            <a:r>
              <a:rPr lang="en-US" altLang="zh-TW" dirty="0"/>
              <a:t>Process Documents from Data </a:t>
            </a:r>
            <a:r>
              <a:rPr lang="zh-TW" altLang="en-US" dirty="0"/>
              <a:t>進入</a:t>
            </a:r>
            <a:endParaRPr lang="en-US" altLang="zh-TW" dirty="0"/>
          </a:p>
          <a:p>
            <a:pPr marL="230400" indent="0">
              <a:buNone/>
            </a:pPr>
            <a:r>
              <a:rPr lang="en-US" altLang="zh-TW" dirty="0"/>
              <a:t>Process Documents from Data </a:t>
            </a:r>
            <a:r>
              <a:rPr lang="zh-TW" altLang="en-US" dirty="0"/>
              <a:t>的 </a:t>
            </a:r>
            <a:r>
              <a:rPr lang="en-US" altLang="zh-TW" dirty="0"/>
              <a:t>Process</a:t>
            </a:r>
            <a:endParaRPr lang="zh-TW" altLang="en-US" dirty="0"/>
          </a:p>
        </p:txBody>
      </p:sp>
      <p:pic>
        <p:nvPicPr>
          <p:cNvPr id="7" name="圖片版面配置區 6">
            <a:extLst>
              <a:ext uri="{FF2B5EF4-FFF2-40B4-BE49-F238E27FC236}">
                <a16:creationId xmlns:a16="http://schemas.microsoft.com/office/drawing/2014/main" id="{7C8C2B60-6D64-465D-91B2-042BEAC8A4D5}"/>
              </a:ext>
            </a:extLst>
          </p:cNvPr>
          <p:cNvPicPr>
            <a:picLocks noGrp="1" noChangeAspect="1"/>
          </p:cNvPicPr>
          <p:nvPr>
            <p:ph type="pic" sz="quarter" idx="11"/>
          </p:nvPr>
        </p:nvPicPr>
        <p:blipFill>
          <a:blip r:embed="rId3"/>
          <a:stretch>
            <a:fillRect/>
          </a:stretch>
        </p:blipFill>
        <p:spPr>
          <a:xfrm>
            <a:off x="442486" y="1810328"/>
            <a:ext cx="5295440" cy="4099851"/>
          </a:xfrm>
          <a:prstGeom prst="rect">
            <a:avLst/>
          </a:prstGeom>
        </p:spPr>
      </p:pic>
      <p:sp>
        <p:nvSpPr>
          <p:cNvPr id="8" name="橢圓 7">
            <a:extLst>
              <a:ext uri="{FF2B5EF4-FFF2-40B4-BE49-F238E27FC236}">
                <a16:creationId xmlns:a16="http://schemas.microsoft.com/office/drawing/2014/main" id="{0889E24E-1324-48E0-9BA3-3614645E0386}"/>
              </a:ext>
            </a:extLst>
          </p:cNvPr>
          <p:cNvSpPr/>
          <p:nvPr/>
        </p:nvSpPr>
        <p:spPr>
          <a:xfrm>
            <a:off x="516376" y="1810328"/>
            <a:ext cx="1505109" cy="5023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213512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Tokenize</a:t>
            </a:r>
            <a:endParaRPr lang="zh-TW" altLang="en-US" dirty="0"/>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使用</a:t>
            </a:r>
            <a:r>
              <a:rPr lang="en-US" altLang="zh-TW" dirty="0"/>
              <a:t>Tokenize</a:t>
            </a:r>
            <a:r>
              <a:rPr lang="zh-TW" altLang="en-US" dirty="0"/>
              <a:t>進行斷詞</a:t>
            </a:r>
          </a:p>
        </p:txBody>
      </p:sp>
      <p:pic>
        <p:nvPicPr>
          <p:cNvPr id="9" name="圖片版面配置區 6">
            <a:extLst>
              <a:ext uri="{FF2B5EF4-FFF2-40B4-BE49-F238E27FC236}">
                <a16:creationId xmlns:a16="http://schemas.microsoft.com/office/drawing/2014/main" id="{F413EC5C-BB87-43E8-82A2-7A50C38A14A8}"/>
              </a:ext>
            </a:extLst>
          </p:cNvPr>
          <p:cNvPicPr>
            <a:picLocks noChangeAspect="1"/>
          </p:cNvPicPr>
          <p:nvPr/>
        </p:nvPicPr>
        <p:blipFill>
          <a:blip r:embed="rId3"/>
          <a:stretch>
            <a:fillRect/>
          </a:stretch>
        </p:blipFill>
        <p:spPr>
          <a:xfrm>
            <a:off x="485632" y="1635875"/>
            <a:ext cx="5194731" cy="4391126"/>
          </a:xfrm>
          <a:prstGeom prst="rect">
            <a:avLst/>
          </a:prstGeom>
        </p:spPr>
      </p:pic>
      <p:sp>
        <p:nvSpPr>
          <p:cNvPr id="10" name="橢圓 9">
            <a:extLst>
              <a:ext uri="{FF2B5EF4-FFF2-40B4-BE49-F238E27FC236}">
                <a16:creationId xmlns:a16="http://schemas.microsoft.com/office/drawing/2014/main" id="{CB9B49B2-FABA-4A82-8F2E-555C578F39D1}"/>
              </a:ext>
            </a:extLst>
          </p:cNvPr>
          <p:cNvSpPr/>
          <p:nvPr/>
        </p:nvSpPr>
        <p:spPr>
          <a:xfrm>
            <a:off x="967666" y="2139518"/>
            <a:ext cx="603681" cy="4449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9436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0B904-F501-4314-B70A-D4FF6B6D2655}"/>
              </a:ext>
            </a:extLst>
          </p:cNvPr>
          <p:cNvSpPr>
            <a:spLocks noGrp="1"/>
          </p:cNvSpPr>
          <p:nvPr>
            <p:ph type="title"/>
          </p:nvPr>
        </p:nvSpPr>
        <p:spPr/>
        <p:txBody>
          <a:bodyPr/>
          <a:lstStyle/>
          <a:p>
            <a:r>
              <a:rPr lang="zh-TW" altLang="en-US" dirty="0"/>
              <a:t>資料前處理 </a:t>
            </a:r>
            <a:r>
              <a:rPr lang="en-US" altLang="zh-TW" dirty="0"/>
              <a:t>-</a:t>
            </a:r>
            <a:r>
              <a:rPr lang="zh-TW" altLang="en-US" dirty="0"/>
              <a:t> 建立新檔案</a:t>
            </a:r>
          </a:p>
        </p:txBody>
      </p:sp>
      <p:sp>
        <p:nvSpPr>
          <p:cNvPr id="3" name="內容版面配置區 2">
            <a:extLst>
              <a:ext uri="{FF2B5EF4-FFF2-40B4-BE49-F238E27FC236}">
                <a16:creationId xmlns:a16="http://schemas.microsoft.com/office/drawing/2014/main" id="{83165130-6B8A-440A-A567-E77EB3088A5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07435822-5F54-45AD-9577-58B66BA24436}"/>
              </a:ext>
            </a:extLst>
          </p:cNvPr>
          <p:cNvPicPr>
            <a:picLocks noChangeAspect="1"/>
          </p:cNvPicPr>
          <p:nvPr/>
        </p:nvPicPr>
        <p:blipFill>
          <a:blip r:embed="rId3"/>
          <a:stretch>
            <a:fillRect/>
          </a:stretch>
        </p:blipFill>
        <p:spPr>
          <a:xfrm>
            <a:off x="2671073" y="1448515"/>
            <a:ext cx="6849853" cy="4714391"/>
          </a:xfrm>
          <a:prstGeom prst="rect">
            <a:avLst/>
          </a:prstGeom>
        </p:spPr>
      </p:pic>
      <p:sp>
        <p:nvSpPr>
          <p:cNvPr id="5" name="矩形: 圓角 4">
            <a:extLst>
              <a:ext uri="{FF2B5EF4-FFF2-40B4-BE49-F238E27FC236}">
                <a16:creationId xmlns:a16="http://schemas.microsoft.com/office/drawing/2014/main" id="{1A475D1F-2EF9-4F61-B7A7-B22BC49F83B0}"/>
              </a:ext>
            </a:extLst>
          </p:cNvPr>
          <p:cNvSpPr/>
          <p:nvPr/>
        </p:nvSpPr>
        <p:spPr>
          <a:xfrm>
            <a:off x="2867488" y="2570085"/>
            <a:ext cx="2201662" cy="754602"/>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圓角矩形圖說文字 8">
            <a:extLst>
              <a:ext uri="{FF2B5EF4-FFF2-40B4-BE49-F238E27FC236}">
                <a16:creationId xmlns:a16="http://schemas.microsoft.com/office/drawing/2014/main" id="{75CE9A5A-4B7A-4764-8C3A-C3FAECA9A31D}"/>
              </a:ext>
            </a:extLst>
          </p:cNvPr>
          <p:cNvSpPr/>
          <p:nvPr/>
        </p:nvSpPr>
        <p:spPr>
          <a:xfrm>
            <a:off x="4965444" y="1760302"/>
            <a:ext cx="2083426" cy="554495"/>
          </a:xfrm>
          <a:prstGeom prst="wedgeRoundRectCallout">
            <a:avLst>
              <a:gd name="adj1" fmla="val -42418"/>
              <a:gd name="adj2" fmla="val 82743"/>
              <a:gd name="adj3" fmla="val 16667"/>
            </a:avLst>
          </a:prstGeom>
          <a:ln w="38100">
            <a:solidFill>
              <a:srgbClr val="F8CB9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TW" altLang="en-US" dirty="0">
                <a:latin typeface="微軟正黑體" panose="020B0604030504040204" pitchFamily="34" charset="-120"/>
                <a:ea typeface="微軟正黑體" panose="020B0604030504040204" pitchFamily="34" charset="-120"/>
              </a:rPr>
              <a:t>新建空白流程專案</a:t>
            </a:r>
          </a:p>
        </p:txBody>
      </p:sp>
    </p:spTree>
    <p:extLst>
      <p:ext uri="{BB962C8B-B14F-4D97-AF65-F5344CB8AC3E}">
        <p14:creationId xmlns:p14="http://schemas.microsoft.com/office/powerpoint/2010/main" val="8040959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Transform Case</a:t>
            </a:r>
            <a:endParaRPr lang="zh-TW" altLang="en-US" dirty="0"/>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使用</a:t>
            </a:r>
            <a:r>
              <a:rPr lang="en-US" altLang="zh-TW" dirty="0"/>
              <a:t>Transform Case</a:t>
            </a:r>
            <a:r>
              <a:rPr lang="zh-TW" altLang="en-US" dirty="0"/>
              <a:t>進行大小寫轉換，這裡將大寫都轉換為小寫</a:t>
            </a:r>
          </a:p>
        </p:txBody>
      </p:sp>
      <p:pic>
        <p:nvPicPr>
          <p:cNvPr id="7" name="圖片版面配置區 6">
            <a:extLst>
              <a:ext uri="{FF2B5EF4-FFF2-40B4-BE49-F238E27FC236}">
                <a16:creationId xmlns:a16="http://schemas.microsoft.com/office/drawing/2014/main" id="{FABA8285-6B0A-498B-8839-C73D5725C98F}"/>
              </a:ext>
            </a:extLst>
          </p:cNvPr>
          <p:cNvPicPr>
            <a:picLocks noGrp="1" noChangeAspect="1"/>
          </p:cNvPicPr>
          <p:nvPr>
            <p:ph type="pic" sz="quarter" idx="11"/>
          </p:nvPr>
        </p:nvPicPr>
        <p:blipFill>
          <a:blip r:embed="rId3"/>
          <a:stretch>
            <a:fillRect/>
          </a:stretch>
        </p:blipFill>
        <p:spPr>
          <a:xfrm>
            <a:off x="351594" y="1997475"/>
            <a:ext cx="5541004" cy="3506679"/>
          </a:xfrm>
          <a:prstGeom prst="rect">
            <a:avLst/>
          </a:prstGeom>
        </p:spPr>
      </p:pic>
      <p:sp>
        <p:nvSpPr>
          <p:cNvPr id="8" name="橢圓 7">
            <a:extLst>
              <a:ext uri="{FF2B5EF4-FFF2-40B4-BE49-F238E27FC236}">
                <a16:creationId xmlns:a16="http://schemas.microsoft.com/office/drawing/2014/main" id="{491D59DC-79F5-47CC-8B5F-90B42DB313C6}"/>
              </a:ext>
            </a:extLst>
          </p:cNvPr>
          <p:cNvSpPr/>
          <p:nvPr/>
        </p:nvSpPr>
        <p:spPr>
          <a:xfrm>
            <a:off x="1162617" y="2299316"/>
            <a:ext cx="603681" cy="4449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4B7EB2EA-40FA-49BB-978E-4FDB5EB47DCA}"/>
              </a:ext>
            </a:extLst>
          </p:cNvPr>
          <p:cNvSpPr/>
          <p:nvPr/>
        </p:nvSpPr>
        <p:spPr>
          <a:xfrm>
            <a:off x="4396291" y="2122865"/>
            <a:ext cx="1333257" cy="4449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233667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Filter Stopwords(English)</a:t>
            </a:r>
            <a:endParaRPr lang="zh-TW" altLang="en-US" dirty="0"/>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使用</a:t>
            </a:r>
            <a:r>
              <a:rPr lang="en-US" altLang="zh-TW" dirty="0"/>
              <a:t>Filter Stopwords(English)</a:t>
            </a:r>
            <a:r>
              <a:rPr lang="zh-TW" altLang="en-US" dirty="0"/>
              <a:t>將停用詞刪除</a:t>
            </a:r>
          </a:p>
        </p:txBody>
      </p:sp>
      <p:pic>
        <p:nvPicPr>
          <p:cNvPr id="10" name="圖片版面配置區 6">
            <a:extLst>
              <a:ext uri="{FF2B5EF4-FFF2-40B4-BE49-F238E27FC236}">
                <a16:creationId xmlns:a16="http://schemas.microsoft.com/office/drawing/2014/main" id="{1C5EAD7F-9620-428C-A21C-FB3F6B6AEAAF}"/>
              </a:ext>
            </a:extLst>
          </p:cNvPr>
          <p:cNvPicPr>
            <a:picLocks noChangeAspect="1"/>
          </p:cNvPicPr>
          <p:nvPr/>
        </p:nvPicPr>
        <p:blipFill>
          <a:blip r:embed="rId3"/>
          <a:stretch>
            <a:fillRect/>
          </a:stretch>
        </p:blipFill>
        <p:spPr>
          <a:xfrm>
            <a:off x="483176" y="1572953"/>
            <a:ext cx="5338732" cy="4515883"/>
          </a:xfrm>
          <a:prstGeom prst="rect">
            <a:avLst/>
          </a:prstGeom>
        </p:spPr>
      </p:pic>
      <p:sp>
        <p:nvSpPr>
          <p:cNvPr id="12" name="橢圓 11">
            <a:extLst>
              <a:ext uri="{FF2B5EF4-FFF2-40B4-BE49-F238E27FC236}">
                <a16:creationId xmlns:a16="http://schemas.microsoft.com/office/drawing/2014/main" id="{354C643B-63D0-487D-934E-731C7795B9C2}"/>
              </a:ext>
            </a:extLst>
          </p:cNvPr>
          <p:cNvSpPr/>
          <p:nvPr/>
        </p:nvSpPr>
        <p:spPr>
          <a:xfrm>
            <a:off x="2240213" y="1984458"/>
            <a:ext cx="752369" cy="554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8232875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Stem(Snowball)</a:t>
            </a:r>
            <a:endParaRPr lang="zh-TW" altLang="en-US" dirty="0"/>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使用</a:t>
            </a:r>
            <a:r>
              <a:rPr lang="en-US" altLang="zh-TW" dirty="0"/>
              <a:t>Stem(Snowball)</a:t>
            </a:r>
            <a:r>
              <a:rPr lang="zh-TW" altLang="en-US" dirty="0"/>
              <a:t>將詞幹提取</a:t>
            </a:r>
          </a:p>
        </p:txBody>
      </p:sp>
      <p:pic>
        <p:nvPicPr>
          <p:cNvPr id="7" name="圖片版面配置區 6">
            <a:extLst>
              <a:ext uri="{FF2B5EF4-FFF2-40B4-BE49-F238E27FC236}">
                <a16:creationId xmlns:a16="http://schemas.microsoft.com/office/drawing/2014/main" id="{38BBC4EF-6640-462F-93BA-E1DFFF232A24}"/>
              </a:ext>
            </a:extLst>
          </p:cNvPr>
          <p:cNvPicPr>
            <a:picLocks noGrp="1" noChangeAspect="1"/>
          </p:cNvPicPr>
          <p:nvPr>
            <p:ph type="pic" sz="quarter" idx="11"/>
          </p:nvPr>
        </p:nvPicPr>
        <p:blipFill>
          <a:blip r:embed="rId3"/>
          <a:stretch>
            <a:fillRect/>
          </a:stretch>
        </p:blipFill>
        <p:spPr>
          <a:xfrm>
            <a:off x="412110" y="1577902"/>
            <a:ext cx="5314616" cy="4450569"/>
          </a:xfrm>
          <a:prstGeom prst="rect">
            <a:avLst/>
          </a:prstGeom>
        </p:spPr>
      </p:pic>
      <p:sp>
        <p:nvSpPr>
          <p:cNvPr id="8" name="橢圓 7">
            <a:extLst>
              <a:ext uri="{FF2B5EF4-FFF2-40B4-BE49-F238E27FC236}">
                <a16:creationId xmlns:a16="http://schemas.microsoft.com/office/drawing/2014/main" id="{E54E5976-10F6-4CDD-B7A8-40D3CEBFA1FA}"/>
              </a:ext>
            </a:extLst>
          </p:cNvPr>
          <p:cNvSpPr/>
          <p:nvPr/>
        </p:nvSpPr>
        <p:spPr>
          <a:xfrm>
            <a:off x="2851340" y="2094578"/>
            <a:ext cx="603681" cy="4449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2428762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zh-TW" altLang="en-US" dirty="0"/>
              <a:t>測試集 </a:t>
            </a:r>
            <a:r>
              <a:rPr lang="en-US" altLang="zh-TW" dirty="0"/>
              <a:t>- Process Documents from Data</a:t>
            </a:r>
            <a:endParaRPr lang="zh-TW" altLang="en-US" dirty="0"/>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複製剛剛完成的</a:t>
            </a:r>
            <a:endParaRPr lang="en-US" altLang="zh-TW" dirty="0"/>
          </a:p>
          <a:p>
            <a:pPr marL="0" indent="0">
              <a:buNone/>
            </a:pPr>
            <a:r>
              <a:rPr lang="zh-TW" altLang="en-US" dirty="0"/>
              <a:t>   </a:t>
            </a:r>
            <a:r>
              <a:rPr lang="en-US" altLang="zh-TW" dirty="0"/>
              <a:t>Process Documents</a:t>
            </a:r>
          </a:p>
          <a:p>
            <a:pPr marL="0" indent="0">
              <a:buNone/>
            </a:pPr>
            <a:r>
              <a:rPr lang="zh-TW" altLang="en-US" dirty="0"/>
              <a:t>   並將其接上測試集</a:t>
            </a:r>
          </a:p>
        </p:txBody>
      </p:sp>
      <p:pic>
        <p:nvPicPr>
          <p:cNvPr id="9" name="圖片版面配置區 6">
            <a:extLst>
              <a:ext uri="{FF2B5EF4-FFF2-40B4-BE49-F238E27FC236}">
                <a16:creationId xmlns:a16="http://schemas.microsoft.com/office/drawing/2014/main" id="{50821A9A-CB63-4870-B943-EF7F8C7D3095}"/>
              </a:ext>
            </a:extLst>
          </p:cNvPr>
          <p:cNvPicPr>
            <a:picLocks noChangeAspect="1"/>
          </p:cNvPicPr>
          <p:nvPr/>
        </p:nvPicPr>
        <p:blipFill>
          <a:blip r:embed="rId3"/>
          <a:stretch>
            <a:fillRect/>
          </a:stretch>
        </p:blipFill>
        <p:spPr>
          <a:xfrm>
            <a:off x="400052" y="1730377"/>
            <a:ext cx="5426316" cy="4177560"/>
          </a:xfrm>
          <a:prstGeom prst="rect">
            <a:avLst/>
          </a:prstGeom>
        </p:spPr>
      </p:pic>
      <p:sp>
        <p:nvSpPr>
          <p:cNvPr id="10" name="橢圓 9">
            <a:extLst>
              <a:ext uri="{FF2B5EF4-FFF2-40B4-BE49-F238E27FC236}">
                <a16:creationId xmlns:a16="http://schemas.microsoft.com/office/drawing/2014/main" id="{BA27C9F8-1A3B-42FB-B684-88CA608549CE}"/>
              </a:ext>
            </a:extLst>
          </p:cNvPr>
          <p:cNvSpPr/>
          <p:nvPr/>
        </p:nvSpPr>
        <p:spPr>
          <a:xfrm>
            <a:off x="2760956" y="4239945"/>
            <a:ext cx="912144" cy="5953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 name="直線單箭頭接點 10">
            <a:extLst>
              <a:ext uri="{FF2B5EF4-FFF2-40B4-BE49-F238E27FC236}">
                <a16:creationId xmlns:a16="http://schemas.microsoft.com/office/drawing/2014/main" id="{C926305E-95F1-4227-8E05-094DA4C6AF5B}"/>
              </a:ext>
            </a:extLst>
          </p:cNvPr>
          <p:cNvCxnSpPr/>
          <p:nvPr/>
        </p:nvCxnSpPr>
        <p:spPr>
          <a:xfrm>
            <a:off x="3311371" y="3932808"/>
            <a:ext cx="0" cy="257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8456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wor</a:t>
            </a:r>
            <a:r>
              <a:rPr lang="zh-TW" altLang="en-US" dirty="0"/>
              <a:t>連接 </a:t>
            </a:r>
            <a:r>
              <a:rPr lang="en-US" altLang="zh-TW" dirty="0"/>
              <a:t>- Process Documents from Data</a:t>
            </a:r>
            <a:endParaRPr lang="zh-TW" altLang="en-US" dirty="0"/>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由於上下兩個文字處理出來的字會不一樣，這將會造成後面模型建置產生問題，所以要透過將訓練集的</a:t>
            </a:r>
            <a:r>
              <a:rPr lang="en-US" altLang="zh-TW" b="1" dirty="0"/>
              <a:t>wor</a:t>
            </a:r>
            <a:r>
              <a:rPr lang="zh-TW" altLang="en-US" dirty="0"/>
              <a:t>接出，連接至測試集的</a:t>
            </a:r>
            <a:r>
              <a:rPr lang="en-US" altLang="zh-TW" b="1" dirty="0" err="1"/>
              <a:t>wor</a:t>
            </a:r>
            <a:endParaRPr lang="zh-TW" altLang="en-US" dirty="0"/>
          </a:p>
        </p:txBody>
      </p:sp>
      <p:pic>
        <p:nvPicPr>
          <p:cNvPr id="8" name="圖片版面配置區 6">
            <a:extLst>
              <a:ext uri="{FF2B5EF4-FFF2-40B4-BE49-F238E27FC236}">
                <a16:creationId xmlns:a16="http://schemas.microsoft.com/office/drawing/2014/main" id="{55667874-C276-4C50-A0F4-ADBC9DA194B4}"/>
              </a:ext>
            </a:extLst>
          </p:cNvPr>
          <p:cNvPicPr>
            <a:picLocks noGrp="1" noChangeAspect="1"/>
          </p:cNvPicPr>
          <p:nvPr>
            <p:ph type="pic" sz="quarter" idx="11"/>
          </p:nvPr>
        </p:nvPicPr>
        <p:blipFill>
          <a:blip r:embed="rId3"/>
          <a:stretch>
            <a:fillRect/>
          </a:stretch>
        </p:blipFill>
        <p:spPr>
          <a:xfrm>
            <a:off x="497395" y="1655756"/>
            <a:ext cx="5248775" cy="4328788"/>
          </a:xfrm>
          <a:prstGeom prst="rect">
            <a:avLst/>
          </a:prstGeom>
        </p:spPr>
      </p:pic>
      <p:sp>
        <p:nvSpPr>
          <p:cNvPr id="12" name="橢圓 11">
            <a:extLst>
              <a:ext uri="{FF2B5EF4-FFF2-40B4-BE49-F238E27FC236}">
                <a16:creationId xmlns:a16="http://schemas.microsoft.com/office/drawing/2014/main" id="{1F2766E0-6645-4ED5-8B17-E2247B549A99}"/>
              </a:ext>
            </a:extLst>
          </p:cNvPr>
          <p:cNvSpPr/>
          <p:nvPr/>
        </p:nvSpPr>
        <p:spPr>
          <a:xfrm>
            <a:off x="2348768" y="3565236"/>
            <a:ext cx="837777" cy="8169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689730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Decision Tree</a:t>
            </a:r>
            <a:endParaRPr lang="zh-TW" altLang="en-US" dirty="0"/>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接上模型</a:t>
            </a:r>
            <a:endParaRPr lang="en-US" altLang="zh-TW" dirty="0"/>
          </a:p>
          <a:p>
            <a:pPr marL="0" indent="0">
              <a:buNone/>
            </a:pPr>
            <a:r>
              <a:rPr lang="en-US" altLang="zh-TW" dirty="0"/>
              <a:t>  </a:t>
            </a:r>
            <a:r>
              <a:rPr lang="zh-TW" altLang="en-US" dirty="0"/>
              <a:t>（這裡以</a:t>
            </a:r>
            <a:r>
              <a:rPr lang="en-US" altLang="zh-TW" dirty="0"/>
              <a:t>Decision Tree</a:t>
            </a:r>
            <a:r>
              <a:rPr lang="zh-TW" altLang="en-US" dirty="0"/>
              <a:t>為例）</a:t>
            </a:r>
          </a:p>
        </p:txBody>
      </p:sp>
      <p:pic>
        <p:nvPicPr>
          <p:cNvPr id="9" name="圖片版面配置區 6">
            <a:extLst>
              <a:ext uri="{FF2B5EF4-FFF2-40B4-BE49-F238E27FC236}">
                <a16:creationId xmlns:a16="http://schemas.microsoft.com/office/drawing/2014/main" id="{73BB670A-45F2-4AB4-A6DD-60A9E81FDD43}"/>
              </a:ext>
            </a:extLst>
          </p:cNvPr>
          <p:cNvPicPr>
            <a:picLocks noChangeAspect="1"/>
          </p:cNvPicPr>
          <p:nvPr/>
        </p:nvPicPr>
        <p:blipFill>
          <a:blip r:embed="rId3"/>
          <a:stretch>
            <a:fillRect/>
          </a:stretch>
        </p:blipFill>
        <p:spPr>
          <a:xfrm>
            <a:off x="514118" y="1643137"/>
            <a:ext cx="5192170" cy="4381639"/>
          </a:xfrm>
          <a:prstGeom prst="rect">
            <a:avLst/>
          </a:prstGeom>
        </p:spPr>
      </p:pic>
      <p:sp>
        <p:nvSpPr>
          <p:cNvPr id="10" name="橢圓 9">
            <a:extLst>
              <a:ext uri="{FF2B5EF4-FFF2-40B4-BE49-F238E27FC236}">
                <a16:creationId xmlns:a16="http://schemas.microsoft.com/office/drawing/2014/main" id="{41506EF6-30D9-4CD2-9F7E-E64DE1671BEF}"/>
              </a:ext>
            </a:extLst>
          </p:cNvPr>
          <p:cNvSpPr/>
          <p:nvPr/>
        </p:nvSpPr>
        <p:spPr>
          <a:xfrm>
            <a:off x="3110203" y="3015039"/>
            <a:ext cx="912144" cy="7626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76995756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a:t>
            </a:r>
            <a:r>
              <a:rPr lang="zh-TW" altLang="en-US" dirty="0"/>
              <a:t>Ｍ</a:t>
            </a:r>
            <a:r>
              <a:rPr lang="en-US" altLang="zh-TW" dirty="0" err="1"/>
              <a:t>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Apply Model</a:t>
            </a:r>
            <a:endParaRPr lang="zh-TW" altLang="en-US" dirty="0"/>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使用</a:t>
            </a:r>
            <a:r>
              <a:rPr lang="en-US" altLang="zh-TW" dirty="0"/>
              <a:t>Apply Model</a:t>
            </a:r>
            <a:r>
              <a:rPr lang="zh-TW" altLang="en-US" dirty="0"/>
              <a:t>將訓練完的模型拿去與測試集進行測試</a:t>
            </a:r>
          </a:p>
        </p:txBody>
      </p:sp>
      <p:pic>
        <p:nvPicPr>
          <p:cNvPr id="7" name="圖片版面配置區 6">
            <a:extLst>
              <a:ext uri="{FF2B5EF4-FFF2-40B4-BE49-F238E27FC236}">
                <a16:creationId xmlns:a16="http://schemas.microsoft.com/office/drawing/2014/main" id="{1EF7D564-D7AA-43B6-9099-184338A14C7B}"/>
              </a:ext>
            </a:extLst>
          </p:cNvPr>
          <p:cNvPicPr>
            <a:picLocks noGrp="1" noChangeAspect="1"/>
          </p:cNvPicPr>
          <p:nvPr>
            <p:ph type="pic" sz="quarter" idx="11"/>
          </p:nvPr>
        </p:nvPicPr>
        <p:blipFill>
          <a:blip r:embed="rId3"/>
          <a:stretch>
            <a:fillRect/>
          </a:stretch>
        </p:blipFill>
        <p:spPr>
          <a:xfrm>
            <a:off x="513894" y="1644072"/>
            <a:ext cx="5201638" cy="4378563"/>
          </a:xfrm>
          <a:prstGeom prst="rect">
            <a:avLst/>
          </a:prstGeom>
        </p:spPr>
      </p:pic>
      <p:sp>
        <p:nvSpPr>
          <p:cNvPr id="8" name="橢圓 7">
            <a:extLst>
              <a:ext uri="{FF2B5EF4-FFF2-40B4-BE49-F238E27FC236}">
                <a16:creationId xmlns:a16="http://schemas.microsoft.com/office/drawing/2014/main" id="{0A0ADF7B-1C78-4ABF-9CC4-4714D454014D}"/>
              </a:ext>
            </a:extLst>
          </p:cNvPr>
          <p:cNvSpPr/>
          <p:nvPr/>
        </p:nvSpPr>
        <p:spPr>
          <a:xfrm>
            <a:off x="3408332" y="4047349"/>
            <a:ext cx="913807" cy="5964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06792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283C1-8AE7-4B6F-90F5-36CE4C2E0CA5}"/>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RapidMiner</a:t>
            </a:r>
            <a:endParaRPr lang="zh-TW" altLang="en-US" dirty="0"/>
          </a:p>
        </p:txBody>
      </p:sp>
      <p:sp>
        <p:nvSpPr>
          <p:cNvPr id="3" name="內容版面配置區 2">
            <a:extLst>
              <a:ext uri="{FF2B5EF4-FFF2-40B4-BE49-F238E27FC236}">
                <a16:creationId xmlns:a16="http://schemas.microsoft.com/office/drawing/2014/main" id="{7D11E36C-2C0D-486B-A9AB-48FACB05AED6}"/>
              </a:ext>
            </a:extLst>
          </p:cNvPr>
          <p:cNvSpPr>
            <a:spLocks noGrp="1"/>
          </p:cNvSpPr>
          <p:nvPr>
            <p:ph idx="1"/>
          </p:nvPr>
        </p:nvSpPr>
        <p:spPr/>
        <p:txBody>
          <a:bodyPr/>
          <a:lstStyle/>
          <a:p>
            <a:r>
              <a:rPr lang="en-US" altLang="zh-TW" dirty="0"/>
              <a:t>Performance(Classification)</a:t>
            </a:r>
            <a:endParaRPr lang="zh-TW" altLang="en-US" dirty="0"/>
          </a:p>
        </p:txBody>
      </p:sp>
      <p:sp>
        <p:nvSpPr>
          <p:cNvPr id="15" name="內容版面配置區 3">
            <a:extLst>
              <a:ext uri="{FF2B5EF4-FFF2-40B4-BE49-F238E27FC236}">
                <a16:creationId xmlns:a16="http://schemas.microsoft.com/office/drawing/2014/main" id="{7B5E12F1-0A31-4216-9521-EA38F73E263F}"/>
              </a:ext>
            </a:extLst>
          </p:cNvPr>
          <p:cNvSpPr>
            <a:spLocks noGrp="1"/>
          </p:cNvSpPr>
          <p:nvPr>
            <p:ph idx="10"/>
          </p:nvPr>
        </p:nvSpPr>
        <p:spPr>
          <a:xfrm>
            <a:off x="6365633" y="1455828"/>
            <a:ext cx="5600700" cy="3864317"/>
          </a:xfrm>
        </p:spPr>
        <p:txBody>
          <a:bodyPr>
            <a:normAutofit/>
          </a:bodyPr>
          <a:lstStyle/>
          <a:p>
            <a:r>
              <a:rPr lang="zh-TW" altLang="en-US" dirty="0"/>
              <a:t>接上</a:t>
            </a:r>
            <a:r>
              <a:rPr lang="en-US" altLang="zh-TW" dirty="0"/>
              <a:t>Performance(Classification)</a:t>
            </a:r>
            <a:r>
              <a:rPr lang="zh-TW" altLang="en-US" dirty="0"/>
              <a:t>來看模型的結果</a:t>
            </a:r>
          </a:p>
        </p:txBody>
      </p:sp>
      <p:pic>
        <p:nvPicPr>
          <p:cNvPr id="9" name="圖片版面配置區 6">
            <a:extLst>
              <a:ext uri="{FF2B5EF4-FFF2-40B4-BE49-F238E27FC236}">
                <a16:creationId xmlns:a16="http://schemas.microsoft.com/office/drawing/2014/main" id="{DB4D65F5-5273-415B-8339-5BE68C89809A}"/>
              </a:ext>
            </a:extLst>
          </p:cNvPr>
          <p:cNvPicPr>
            <a:picLocks noChangeAspect="1"/>
          </p:cNvPicPr>
          <p:nvPr/>
        </p:nvPicPr>
        <p:blipFill>
          <a:blip r:embed="rId3"/>
          <a:stretch>
            <a:fillRect/>
          </a:stretch>
        </p:blipFill>
        <p:spPr>
          <a:xfrm>
            <a:off x="473939" y="1606858"/>
            <a:ext cx="5289549" cy="4439357"/>
          </a:xfrm>
          <a:prstGeom prst="rect">
            <a:avLst/>
          </a:prstGeom>
        </p:spPr>
      </p:pic>
      <p:sp>
        <p:nvSpPr>
          <p:cNvPr id="10" name="橢圓 9">
            <a:extLst>
              <a:ext uri="{FF2B5EF4-FFF2-40B4-BE49-F238E27FC236}">
                <a16:creationId xmlns:a16="http://schemas.microsoft.com/office/drawing/2014/main" id="{9CDA16C2-5DA8-4486-90C8-018F4FC73110}"/>
              </a:ext>
            </a:extLst>
          </p:cNvPr>
          <p:cNvSpPr/>
          <p:nvPr/>
        </p:nvSpPr>
        <p:spPr>
          <a:xfrm>
            <a:off x="4090911" y="4078317"/>
            <a:ext cx="897678" cy="5859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688129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4A9A4A-E0B1-47E2-B16D-D6A6F2D5B65E}"/>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RapidMiner</a:t>
            </a:r>
            <a:endParaRPr lang="zh-TW" altLang="en-US" dirty="0"/>
          </a:p>
        </p:txBody>
      </p:sp>
      <p:sp>
        <p:nvSpPr>
          <p:cNvPr id="3" name="內容版面配置區 2">
            <a:extLst>
              <a:ext uri="{FF2B5EF4-FFF2-40B4-BE49-F238E27FC236}">
                <a16:creationId xmlns:a16="http://schemas.microsoft.com/office/drawing/2014/main" id="{5FF6C3A3-CA2C-4EB3-9DE7-DA39438A89A8}"/>
              </a:ext>
            </a:extLst>
          </p:cNvPr>
          <p:cNvSpPr>
            <a:spLocks noGrp="1"/>
          </p:cNvSpPr>
          <p:nvPr>
            <p:ph idx="1"/>
          </p:nvPr>
        </p:nvSpPr>
        <p:spPr/>
        <p:txBody>
          <a:bodyPr>
            <a:normAutofit/>
          </a:bodyPr>
          <a:lstStyle/>
          <a:p>
            <a:r>
              <a:rPr lang="en-US" altLang="zh-TW" dirty="0"/>
              <a:t>WordList to Data</a:t>
            </a:r>
            <a:endParaRPr lang="zh-TW" altLang="en-US" dirty="0"/>
          </a:p>
        </p:txBody>
      </p:sp>
      <p:sp>
        <p:nvSpPr>
          <p:cNvPr id="6" name="內容版面配置區 5">
            <a:extLst>
              <a:ext uri="{FF2B5EF4-FFF2-40B4-BE49-F238E27FC236}">
                <a16:creationId xmlns:a16="http://schemas.microsoft.com/office/drawing/2014/main" id="{8021ED42-3E76-43B4-84C3-B2ECDC6ACE0F}"/>
              </a:ext>
            </a:extLst>
          </p:cNvPr>
          <p:cNvSpPr>
            <a:spLocks noGrp="1"/>
          </p:cNvSpPr>
          <p:nvPr>
            <p:ph idx="12"/>
          </p:nvPr>
        </p:nvSpPr>
        <p:spPr/>
        <p:txBody>
          <a:bodyPr/>
          <a:lstStyle/>
          <a:p>
            <a:endParaRPr lang="zh-TW" altLang="en-US"/>
          </a:p>
        </p:txBody>
      </p:sp>
      <p:pic>
        <p:nvPicPr>
          <p:cNvPr id="10" name="圖片版面配置區 6">
            <a:extLst>
              <a:ext uri="{FF2B5EF4-FFF2-40B4-BE49-F238E27FC236}">
                <a16:creationId xmlns:a16="http://schemas.microsoft.com/office/drawing/2014/main" id="{6D60BB4E-E5E0-41EB-B8DD-DDA445645BE5}"/>
              </a:ext>
            </a:extLst>
          </p:cNvPr>
          <p:cNvPicPr>
            <a:picLocks noChangeAspect="1"/>
          </p:cNvPicPr>
          <p:nvPr/>
        </p:nvPicPr>
        <p:blipFill>
          <a:blip r:embed="rId3"/>
          <a:stretch>
            <a:fillRect/>
          </a:stretch>
        </p:blipFill>
        <p:spPr>
          <a:xfrm>
            <a:off x="486189" y="1570182"/>
            <a:ext cx="5301796" cy="4486511"/>
          </a:xfrm>
          <a:prstGeom prst="rect">
            <a:avLst/>
          </a:prstGeom>
        </p:spPr>
      </p:pic>
      <p:sp>
        <p:nvSpPr>
          <p:cNvPr id="11" name="橢圓 10">
            <a:extLst>
              <a:ext uri="{FF2B5EF4-FFF2-40B4-BE49-F238E27FC236}">
                <a16:creationId xmlns:a16="http://schemas.microsoft.com/office/drawing/2014/main" id="{1BAC6424-9E43-4964-B6CD-7725765F1CAB}"/>
              </a:ext>
            </a:extLst>
          </p:cNvPr>
          <p:cNvSpPr/>
          <p:nvPr/>
        </p:nvSpPr>
        <p:spPr>
          <a:xfrm>
            <a:off x="3085050" y="4766644"/>
            <a:ext cx="920425" cy="5741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內容版面配置區 3">
            <a:extLst>
              <a:ext uri="{FF2B5EF4-FFF2-40B4-BE49-F238E27FC236}">
                <a16:creationId xmlns:a16="http://schemas.microsoft.com/office/drawing/2014/main" id="{B1286C49-4CAA-43ED-8FB6-808978E67350}"/>
              </a:ext>
            </a:extLst>
          </p:cNvPr>
          <p:cNvSpPr>
            <a:spLocks noGrp="1"/>
          </p:cNvSpPr>
          <p:nvPr>
            <p:ph idx="10"/>
          </p:nvPr>
        </p:nvSpPr>
        <p:spPr>
          <a:xfrm>
            <a:off x="6365633" y="1455828"/>
            <a:ext cx="5600700" cy="3864317"/>
          </a:xfrm>
        </p:spPr>
        <p:txBody>
          <a:bodyPr>
            <a:normAutofit/>
          </a:bodyPr>
          <a:lstStyle/>
          <a:p>
            <a:r>
              <a:rPr lang="zh-TW" altLang="en-US" dirty="0"/>
              <a:t>想看文字雲的話，先接上</a:t>
            </a:r>
            <a:r>
              <a:rPr lang="en-US" altLang="zh-TW" dirty="0"/>
              <a:t>WordList to Data</a:t>
            </a:r>
            <a:r>
              <a:rPr lang="zh-TW" altLang="en-US" dirty="0"/>
              <a:t> 將文字列轉換為</a:t>
            </a:r>
            <a:r>
              <a:rPr lang="en-US" altLang="zh-TW" dirty="0"/>
              <a:t>Data</a:t>
            </a:r>
            <a:endParaRPr lang="zh-TW" altLang="en-US" dirty="0"/>
          </a:p>
        </p:txBody>
      </p:sp>
    </p:spTree>
    <p:extLst>
      <p:ext uri="{BB962C8B-B14F-4D97-AF65-F5344CB8AC3E}">
        <p14:creationId xmlns:p14="http://schemas.microsoft.com/office/powerpoint/2010/main" val="22700353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8083C9-9418-4C4B-9D73-342762510AE4}"/>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RapidMiner</a:t>
            </a:r>
            <a:endParaRPr lang="zh-TW" altLang="en-US" dirty="0"/>
          </a:p>
        </p:txBody>
      </p:sp>
      <p:sp>
        <p:nvSpPr>
          <p:cNvPr id="3" name="內容版面配置區 2">
            <a:extLst>
              <a:ext uri="{FF2B5EF4-FFF2-40B4-BE49-F238E27FC236}">
                <a16:creationId xmlns:a16="http://schemas.microsoft.com/office/drawing/2014/main" id="{7C5C8443-D999-4F6F-85C0-A3E6C84AFCAB}"/>
              </a:ext>
            </a:extLst>
          </p:cNvPr>
          <p:cNvSpPr>
            <a:spLocks noGrp="1"/>
          </p:cNvSpPr>
          <p:nvPr>
            <p:ph idx="1"/>
          </p:nvPr>
        </p:nvSpPr>
        <p:spPr/>
        <p:txBody>
          <a:bodyPr/>
          <a:lstStyle/>
          <a:p>
            <a:r>
              <a:rPr lang="en-US" altLang="zh-TW" dirty="0"/>
              <a:t>Sort</a:t>
            </a:r>
            <a:endParaRPr lang="zh-TW" altLang="en-US" dirty="0"/>
          </a:p>
        </p:txBody>
      </p:sp>
      <p:sp>
        <p:nvSpPr>
          <p:cNvPr id="4" name="內容版面配置區 3">
            <a:extLst>
              <a:ext uri="{FF2B5EF4-FFF2-40B4-BE49-F238E27FC236}">
                <a16:creationId xmlns:a16="http://schemas.microsoft.com/office/drawing/2014/main" id="{A9D092E7-CA03-45A5-860D-4B56F3C2E963}"/>
              </a:ext>
            </a:extLst>
          </p:cNvPr>
          <p:cNvSpPr>
            <a:spLocks noGrp="1"/>
          </p:cNvSpPr>
          <p:nvPr>
            <p:ph idx="10"/>
          </p:nvPr>
        </p:nvSpPr>
        <p:spPr/>
        <p:txBody>
          <a:bodyPr/>
          <a:lstStyle/>
          <a:p>
            <a:r>
              <a:rPr lang="zh-TW" altLang="en-US" dirty="0"/>
              <a:t>使用</a:t>
            </a:r>
            <a:r>
              <a:rPr lang="en-US" altLang="zh-TW" dirty="0"/>
              <a:t>Sort</a:t>
            </a:r>
            <a:r>
              <a:rPr lang="zh-TW" altLang="en-US" dirty="0"/>
              <a:t>將屬性轉為列並排序，該列的屬性可以自己命名，只要不與已有的屬性名稱重複即可</a:t>
            </a:r>
            <a:endParaRPr lang="en-US" altLang="zh-TW" dirty="0"/>
          </a:p>
          <a:p>
            <a:pPr marL="0" indent="0">
              <a:buNone/>
            </a:pPr>
            <a:r>
              <a:rPr lang="zh-TW" altLang="en-US" dirty="0"/>
              <a:t>  </a:t>
            </a:r>
            <a:r>
              <a:rPr lang="zh-TW" altLang="en-US" sz="2000" dirty="0"/>
              <a:t> </a:t>
            </a:r>
            <a:r>
              <a:rPr lang="en-US" altLang="zh-TW" dirty="0"/>
              <a:t>(</a:t>
            </a:r>
            <a:r>
              <a:rPr lang="zh-TW" altLang="en-US" dirty="0"/>
              <a:t>本例將其命名為</a:t>
            </a:r>
            <a:r>
              <a:rPr lang="en-US" altLang="zh-TW" dirty="0"/>
              <a:t>word)</a:t>
            </a:r>
            <a:endParaRPr lang="zh-TW" altLang="en-US" dirty="0"/>
          </a:p>
        </p:txBody>
      </p:sp>
      <p:sp>
        <p:nvSpPr>
          <p:cNvPr id="6" name="內容版面配置區 5">
            <a:extLst>
              <a:ext uri="{FF2B5EF4-FFF2-40B4-BE49-F238E27FC236}">
                <a16:creationId xmlns:a16="http://schemas.microsoft.com/office/drawing/2014/main" id="{17B143BF-5A76-4722-AEA7-F5E97AD9FF39}"/>
              </a:ext>
            </a:extLst>
          </p:cNvPr>
          <p:cNvSpPr>
            <a:spLocks noGrp="1"/>
          </p:cNvSpPr>
          <p:nvPr>
            <p:ph idx="12"/>
          </p:nvPr>
        </p:nvSpPr>
        <p:spPr/>
        <p:txBody>
          <a:bodyPr/>
          <a:lstStyle/>
          <a:p>
            <a:endParaRPr lang="zh-TW" altLang="en-US"/>
          </a:p>
        </p:txBody>
      </p:sp>
      <p:pic>
        <p:nvPicPr>
          <p:cNvPr id="7" name="圖片版面配置區 6">
            <a:extLst>
              <a:ext uri="{FF2B5EF4-FFF2-40B4-BE49-F238E27FC236}">
                <a16:creationId xmlns:a16="http://schemas.microsoft.com/office/drawing/2014/main" id="{545F1D35-B1FB-4D3C-BAD5-28F75C024AA7}"/>
              </a:ext>
            </a:extLst>
          </p:cNvPr>
          <p:cNvPicPr>
            <a:picLocks noGrp="1" noChangeAspect="1"/>
          </p:cNvPicPr>
          <p:nvPr>
            <p:ph type="pic" sz="quarter" idx="11"/>
          </p:nvPr>
        </p:nvPicPr>
        <p:blipFill>
          <a:blip r:embed="rId3"/>
          <a:stretch>
            <a:fillRect/>
          </a:stretch>
        </p:blipFill>
        <p:spPr>
          <a:xfrm>
            <a:off x="361064" y="1961965"/>
            <a:ext cx="5532961" cy="3737499"/>
          </a:xfrm>
          <a:prstGeom prst="rect">
            <a:avLst/>
          </a:prstGeom>
        </p:spPr>
      </p:pic>
      <p:sp>
        <p:nvSpPr>
          <p:cNvPr id="8" name="橢圓 7">
            <a:extLst>
              <a:ext uri="{FF2B5EF4-FFF2-40B4-BE49-F238E27FC236}">
                <a16:creationId xmlns:a16="http://schemas.microsoft.com/office/drawing/2014/main" id="{A18A81AA-43FD-498C-A0B8-2318A70199CA}"/>
              </a:ext>
            </a:extLst>
          </p:cNvPr>
          <p:cNvSpPr/>
          <p:nvPr/>
        </p:nvSpPr>
        <p:spPr>
          <a:xfrm>
            <a:off x="2849731" y="4485511"/>
            <a:ext cx="719091" cy="5592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50129FA4-7AFF-42AC-9B1E-3CD497CD5335}"/>
              </a:ext>
            </a:extLst>
          </p:cNvPr>
          <p:cNvSpPr/>
          <p:nvPr/>
        </p:nvSpPr>
        <p:spPr>
          <a:xfrm>
            <a:off x="4412070" y="2038985"/>
            <a:ext cx="1516602" cy="5592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F0E413E8-A824-41C0-9524-7155CD11FCAB}"/>
              </a:ext>
            </a:extLst>
          </p:cNvPr>
          <p:cNvCxnSpPr/>
          <p:nvPr/>
        </p:nvCxnSpPr>
        <p:spPr>
          <a:xfrm flipH="1">
            <a:off x="3790765" y="2485748"/>
            <a:ext cx="621305" cy="3284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橢圓 10">
            <a:extLst>
              <a:ext uri="{FF2B5EF4-FFF2-40B4-BE49-F238E27FC236}">
                <a16:creationId xmlns:a16="http://schemas.microsoft.com/office/drawing/2014/main" id="{8DF4C7B4-EAEF-4415-A04A-4B2E9BA54CF7}"/>
              </a:ext>
            </a:extLst>
          </p:cNvPr>
          <p:cNvSpPr/>
          <p:nvPr/>
        </p:nvSpPr>
        <p:spPr>
          <a:xfrm>
            <a:off x="918098" y="2623511"/>
            <a:ext cx="2838019" cy="5592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8542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C02D26-F8C8-4017-BD08-4A37B46472D8}"/>
              </a:ext>
            </a:extLst>
          </p:cNvPr>
          <p:cNvSpPr>
            <a:spLocks noGrp="1"/>
          </p:cNvSpPr>
          <p:nvPr>
            <p:ph type="title"/>
          </p:nvPr>
        </p:nvSpPr>
        <p:spPr/>
        <p:txBody>
          <a:bodyPr/>
          <a:lstStyle/>
          <a:p>
            <a:r>
              <a:rPr lang="en-US" altLang="zh-TW" dirty="0">
                <a:cs typeface="Microsoft JhengHei" panose="020B0604030504040204" pitchFamily="34" charset="-120"/>
                <a:sym typeface="+mn-ea"/>
              </a:rPr>
              <a:t>RapidMiner </a:t>
            </a:r>
            <a:r>
              <a:rPr lang="zh-CN" altLang="en-US" dirty="0">
                <a:cs typeface="Microsoft JhengHei" panose="020B0604030504040204" pitchFamily="34" charset="-120"/>
                <a:sym typeface="+mn-ea"/>
              </a:rPr>
              <a:t>簡介</a:t>
            </a:r>
            <a:endParaRPr lang="zh-TW" altLang="en-US" dirty="0"/>
          </a:p>
        </p:txBody>
      </p:sp>
      <p:sp>
        <p:nvSpPr>
          <p:cNvPr id="3" name="內容版面配置區 2">
            <a:extLst>
              <a:ext uri="{FF2B5EF4-FFF2-40B4-BE49-F238E27FC236}">
                <a16:creationId xmlns:a16="http://schemas.microsoft.com/office/drawing/2014/main" id="{D716E62A-E835-45D1-BBEA-A3647681CC0F}"/>
              </a:ext>
            </a:extLst>
          </p:cNvPr>
          <p:cNvSpPr>
            <a:spLocks noGrp="1"/>
          </p:cNvSpPr>
          <p:nvPr>
            <p:ph idx="1"/>
          </p:nvPr>
        </p:nvSpPr>
        <p:spPr/>
        <p:txBody>
          <a:bodyPr>
            <a:noAutofit/>
          </a:bodyPr>
          <a:lstStyle/>
          <a:p>
            <a:r>
              <a:rPr lang="zh-TW" altLang="en-US" dirty="0">
                <a:cs typeface="Microsoft JhengHei" panose="020B0604030504040204" pitchFamily="34" charset="-120"/>
                <a:sym typeface="+mn-ea"/>
              </a:rPr>
              <a:t>登錄帳戶和密碼</a:t>
            </a:r>
            <a:r>
              <a:rPr lang="en-US" altLang="zh-CN" dirty="0">
                <a:cs typeface="Microsoft JhengHei" panose="020B0604030504040204" pitchFamily="34" charset="-120"/>
                <a:sym typeface="+mn-ea"/>
              </a:rPr>
              <a:t>，</a:t>
            </a:r>
            <a:r>
              <a:rPr lang="zh-TW" altLang="en-US" dirty="0">
                <a:cs typeface="Microsoft JhengHei" panose="020B0604030504040204" pitchFamily="34" charset="-120"/>
                <a:sym typeface="+mn-ea"/>
              </a:rPr>
              <a:t>進入</a:t>
            </a:r>
            <a:r>
              <a:rPr lang="en-US" altLang="zh-TW" dirty="0">
                <a:cs typeface="Microsoft JhengHei" panose="020B0604030504040204" pitchFamily="34" charset="-120"/>
                <a:sym typeface="+mn-ea"/>
              </a:rPr>
              <a:t>RapidMiner</a:t>
            </a:r>
            <a:r>
              <a:rPr lang="zh-TW" altLang="en-US" dirty="0">
                <a:cs typeface="Microsoft JhengHei" panose="020B0604030504040204" pitchFamily="34" charset="-120"/>
                <a:sym typeface="+mn-ea"/>
              </a:rPr>
              <a:t>介面</a:t>
            </a:r>
            <a:endParaRPr lang="zh-TW" altLang="en-US" dirty="0"/>
          </a:p>
        </p:txBody>
      </p:sp>
      <p:sp>
        <p:nvSpPr>
          <p:cNvPr id="4" name="內容版面配置區 3">
            <a:extLst>
              <a:ext uri="{FF2B5EF4-FFF2-40B4-BE49-F238E27FC236}">
                <a16:creationId xmlns:a16="http://schemas.microsoft.com/office/drawing/2014/main" id="{D6D9AB84-6AD3-41CF-9596-4A4C4DEA9673}"/>
              </a:ext>
            </a:extLst>
          </p:cNvPr>
          <p:cNvSpPr>
            <a:spLocks noGrp="1"/>
          </p:cNvSpPr>
          <p:nvPr>
            <p:ph idx="10"/>
          </p:nvPr>
        </p:nvSpPr>
        <p:spPr>
          <a:xfrm>
            <a:off x="6365633" y="1455829"/>
            <a:ext cx="5600698" cy="4827044"/>
          </a:xfrm>
        </p:spPr>
        <p:txBody>
          <a:bodyPr>
            <a:normAutofit/>
          </a:bodyPr>
          <a:lstStyle/>
          <a:p>
            <a:pPr>
              <a:lnSpc>
                <a:spcPct val="130000"/>
              </a:lnSpc>
            </a:pPr>
            <a:r>
              <a:rPr lang="en-US" altLang="zh-CN" dirty="0">
                <a:cs typeface="Microsoft JhengHei" panose="020B0604030504040204" pitchFamily="34" charset="-120"/>
              </a:rPr>
              <a:t>RapidMiner</a:t>
            </a:r>
            <a:r>
              <a:rPr lang="zh-TW" altLang="en-US" dirty="0">
                <a:cs typeface="Microsoft JhengHei" panose="020B0604030504040204" pitchFamily="34" charset="-120"/>
              </a:rPr>
              <a:t> 是世界領先的數據挖掘軟體，有著先進技術</a:t>
            </a:r>
            <a:endParaRPr lang="en-US" altLang="zh-CN" dirty="0">
              <a:cs typeface="Microsoft JhengHei" panose="020B0604030504040204" pitchFamily="34" charset="-120"/>
            </a:endParaRPr>
          </a:p>
          <a:p>
            <a:r>
              <a:rPr lang="en-US" altLang="zh-CN" sz="1800" dirty="0">
                <a:cs typeface="Microsoft JhengHei" panose="020B0604030504040204" pitchFamily="34" charset="-120"/>
              </a:rPr>
              <a:t>應用介紹：RapidMiner具有豐富數據挖掘分析和演算法功能，常用於解決各種的商業關鍵問題，如行銷回應率、客戶細分、客戶忠誠度及終身價值、資產維護、資源規劃、預測性維修、品質管理、社交媒體監測和情感分析等典型商業案例</a:t>
            </a:r>
          </a:p>
          <a:p>
            <a:r>
              <a:rPr lang="zh-TW" altLang="en-US" sz="1800" dirty="0">
                <a:cs typeface="Microsoft JhengHei" panose="020B0604030504040204" pitchFamily="34" charset="-120"/>
              </a:rPr>
              <a:t>產品特點</a:t>
            </a:r>
            <a:r>
              <a:rPr lang="en-US" altLang="zh-CN" sz="1800" dirty="0">
                <a:cs typeface="Microsoft JhengHei" panose="020B0604030504040204" pitchFamily="34" charset="-120"/>
              </a:rPr>
              <a:t>：</a:t>
            </a:r>
            <a:r>
              <a:rPr lang="zh-TW" altLang="en-US" sz="1800" b="1" dirty="0">
                <a:solidFill>
                  <a:srgbClr val="FF0000"/>
                </a:solidFill>
                <a:cs typeface="Microsoft JhengHei" panose="020B0604030504040204" pitchFamily="34" charset="-120"/>
              </a:rPr>
              <a:t>拖曳建模</a:t>
            </a:r>
            <a:r>
              <a:rPr lang="zh-TW" altLang="en-US" sz="1800" dirty="0">
                <a:cs typeface="Microsoft JhengHei" panose="020B0604030504040204" pitchFamily="34" charset="-120"/>
              </a:rPr>
              <a:t>，自帶</a:t>
            </a:r>
            <a:r>
              <a:rPr lang="en-US" altLang="zh-TW" sz="1800" dirty="0">
                <a:cs typeface="Microsoft JhengHei" panose="020B0604030504040204" pitchFamily="34" charset="-120"/>
              </a:rPr>
              <a:t>1500</a:t>
            </a:r>
            <a:r>
              <a:rPr lang="zh-TW" altLang="en-US" sz="1800" dirty="0">
                <a:cs typeface="Microsoft JhengHei" panose="020B0604030504040204" pitchFamily="34" charset="-120"/>
              </a:rPr>
              <a:t>多個函數，</a:t>
            </a:r>
            <a:r>
              <a:rPr lang="zh-TW" altLang="en-US" sz="1800" b="1" dirty="0">
                <a:solidFill>
                  <a:srgbClr val="FF0000"/>
                </a:solidFill>
                <a:cs typeface="Microsoft JhengHei" panose="020B0604030504040204" pitchFamily="34" charset="-120"/>
              </a:rPr>
              <a:t>無需編程</a:t>
            </a:r>
            <a:r>
              <a:rPr lang="zh-TW" altLang="en-US" sz="1800" dirty="0">
                <a:cs typeface="Microsoft JhengHei" panose="020B0604030504040204" pitchFamily="34" charset="-120"/>
              </a:rPr>
              <a:t>，簡單易用。同時也支持各常見程式語言編寫，以符合工程師個人習慣和實現更多功能</a:t>
            </a:r>
            <a:endParaRPr lang="en-US" altLang="zh-CN" dirty="0">
              <a:cs typeface="Microsoft JhengHei" panose="020B0604030504040204" pitchFamily="34" charset="-120"/>
            </a:endParaRPr>
          </a:p>
          <a:p>
            <a:endParaRPr lang="zh-TW" altLang="en-US" dirty="0"/>
          </a:p>
        </p:txBody>
      </p:sp>
      <p:pic>
        <p:nvPicPr>
          <p:cNvPr id="7" name="图片占位符 6" descr="登录账户和密码，进入Rapidminer界面">
            <a:extLst>
              <a:ext uri="{FF2B5EF4-FFF2-40B4-BE49-F238E27FC236}">
                <a16:creationId xmlns:a16="http://schemas.microsoft.com/office/drawing/2014/main" id="{2807294A-2B1F-4315-AD96-1F313F0C97E8}"/>
              </a:ext>
            </a:extLst>
          </p:cNvPr>
          <p:cNvPicPr>
            <a:picLocks noGrp="1" noChangeAspect="1"/>
          </p:cNvPicPr>
          <p:nvPr>
            <p:ph type="pic" sz="quarter" idx="11"/>
          </p:nvPr>
        </p:nvPicPr>
        <p:blipFill>
          <a:blip r:embed="rId3"/>
          <a:stretch>
            <a:fillRect/>
          </a:stretch>
        </p:blipFill>
        <p:spPr>
          <a:xfrm>
            <a:off x="309880" y="1946275"/>
            <a:ext cx="5600700" cy="3726180"/>
          </a:xfrm>
          <a:prstGeom prst="rect">
            <a:avLst/>
          </a:prstGeom>
        </p:spPr>
      </p:pic>
    </p:spTree>
    <p:extLst>
      <p:ext uri="{BB962C8B-B14F-4D97-AF65-F5344CB8AC3E}">
        <p14:creationId xmlns:p14="http://schemas.microsoft.com/office/powerpoint/2010/main" val="2726083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33EA38-8805-4B9F-B3D8-30663530DCFB}"/>
              </a:ext>
            </a:extLst>
          </p:cNvPr>
          <p:cNvSpPr>
            <a:spLocks noGrp="1"/>
          </p:cNvSpPr>
          <p:nvPr>
            <p:ph type="title"/>
          </p:nvPr>
        </p:nvSpPr>
        <p:spPr/>
        <p:txBody>
          <a:bodyPr/>
          <a:lstStyle/>
          <a:p>
            <a:r>
              <a:rPr lang="zh-TW" altLang="en-US" dirty="0"/>
              <a:t>資料前處理 </a:t>
            </a:r>
            <a:r>
              <a:rPr lang="en-US" altLang="zh-TW" dirty="0"/>
              <a:t>-</a:t>
            </a:r>
            <a:r>
              <a:rPr lang="zh-TW" altLang="en-US" dirty="0"/>
              <a:t> 介面介紹 </a:t>
            </a:r>
            <a:r>
              <a:rPr lang="en-US" altLang="zh-TW" dirty="0"/>
              <a:t>1</a:t>
            </a:r>
            <a:endParaRPr lang="zh-TW" altLang="en-US" dirty="0"/>
          </a:p>
        </p:txBody>
      </p:sp>
      <p:sp>
        <p:nvSpPr>
          <p:cNvPr id="3" name="內容版面配置區 2">
            <a:extLst>
              <a:ext uri="{FF2B5EF4-FFF2-40B4-BE49-F238E27FC236}">
                <a16:creationId xmlns:a16="http://schemas.microsoft.com/office/drawing/2014/main" id="{6883E833-A8D6-4E90-BBA6-97004980A139}"/>
              </a:ext>
            </a:extLst>
          </p:cNvPr>
          <p:cNvSpPr>
            <a:spLocks noGrp="1"/>
          </p:cNvSpPr>
          <p:nvPr>
            <p:ph idx="1"/>
          </p:nvPr>
        </p:nvSpPr>
        <p:spPr/>
        <p:txBody>
          <a:bodyPr/>
          <a:lstStyle/>
          <a:p>
            <a:endParaRPr lang="zh-TW" altLang="en-US" dirty="0"/>
          </a:p>
        </p:txBody>
      </p:sp>
      <p:pic>
        <p:nvPicPr>
          <p:cNvPr id="8" name="圖片 7">
            <a:extLst>
              <a:ext uri="{FF2B5EF4-FFF2-40B4-BE49-F238E27FC236}">
                <a16:creationId xmlns:a16="http://schemas.microsoft.com/office/drawing/2014/main" id="{E1041541-240C-4AAF-815D-4246743232D3}"/>
              </a:ext>
            </a:extLst>
          </p:cNvPr>
          <p:cNvPicPr>
            <a:picLocks noChangeAspect="1"/>
          </p:cNvPicPr>
          <p:nvPr/>
        </p:nvPicPr>
        <p:blipFill>
          <a:blip r:embed="rId3"/>
          <a:stretch>
            <a:fillRect/>
          </a:stretch>
        </p:blipFill>
        <p:spPr>
          <a:xfrm>
            <a:off x="1753923" y="1455828"/>
            <a:ext cx="8684153" cy="4699766"/>
          </a:xfrm>
          <a:prstGeom prst="rect">
            <a:avLst/>
          </a:prstGeom>
        </p:spPr>
      </p:pic>
      <p:sp>
        <p:nvSpPr>
          <p:cNvPr id="10" name="矩形 9">
            <a:extLst>
              <a:ext uri="{FF2B5EF4-FFF2-40B4-BE49-F238E27FC236}">
                <a16:creationId xmlns:a16="http://schemas.microsoft.com/office/drawing/2014/main" id="{820EA7A6-ABB4-45B7-8E85-782453C00C18}"/>
              </a:ext>
            </a:extLst>
          </p:cNvPr>
          <p:cNvSpPr/>
          <p:nvPr/>
        </p:nvSpPr>
        <p:spPr>
          <a:xfrm>
            <a:off x="1753923" y="1899821"/>
            <a:ext cx="1788267" cy="2077375"/>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419E91F-4F64-44FA-AA75-E882DFE4F364}"/>
              </a:ext>
            </a:extLst>
          </p:cNvPr>
          <p:cNvSpPr/>
          <p:nvPr/>
        </p:nvSpPr>
        <p:spPr>
          <a:xfrm>
            <a:off x="1753922" y="4027707"/>
            <a:ext cx="1788267" cy="1381061"/>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2B4F3D60-2E73-4B1E-8CF7-F96AB4128481}"/>
              </a:ext>
            </a:extLst>
          </p:cNvPr>
          <p:cNvSpPr/>
          <p:nvPr/>
        </p:nvSpPr>
        <p:spPr>
          <a:xfrm>
            <a:off x="8170076" y="1899822"/>
            <a:ext cx="2268000" cy="807868"/>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21A07402-60A7-452B-AAB5-533ECC82A080}"/>
              </a:ext>
            </a:extLst>
          </p:cNvPr>
          <p:cNvSpPr/>
          <p:nvPr/>
        </p:nvSpPr>
        <p:spPr>
          <a:xfrm>
            <a:off x="8174175" y="4706646"/>
            <a:ext cx="2268000" cy="1321292"/>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80573FD9-FBF7-40E0-A449-C6B37AAC1FD5}"/>
              </a:ext>
            </a:extLst>
          </p:cNvPr>
          <p:cNvSpPr/>
          <p:nvPr/>
        </p:nvSpPr>
        <p:spPr>
          <a:xfrm>
            <a:off x="1753921" y="1651247"/>
            <a:ext cx="8684153" cy="206941"/>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Google Shape;668;g1098fc8e051_10_79">
            <a:extLst>
              <a:ext uri="{FF2B5EF4-FFF2-40B4-BE49-F238E27FC236}">
                <a16:creationId xmlns:a16="http://schemas.microsoft.com/office/drawing/2014/main" id="{743AB0DC-D678-4712-9900-5864B7DC014B}"/>
              </a:ext>
            </a:extLst>
          </p:cNvPr>
          <p:cNvSpPr/>
          <p:nvPr/>
        </p:nvSpPr>
        <p:spPr>
          <a:xfrm>
            <a:off x="384897" y="5542478"/>
            <a:ext cx="2583006" cy="613116"/>
          </a:xfrm>
          <a:prstGeom prst="wedgeRectCallout">
            <a:avLst>
              <a:gd name="adj1" fmla="val -1647"/>
              <a:gd name="adj2" fmla="val -113074"/>
            </a:avLst>
          </a:prstGeom>
          <a:ln w="28575">
            <a:solidFill>
              <a:srgbClr val="F8CB90"/>
            </a:solidFill>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noAutofit/>
          </a:bodyPr>
          <a:lstStyle/>
          <a:p>
            <a:pPr lvl="0" algn="ctr">
              <a:buSzPts val="5400"/>
            </a:pPr>
            <a:r>
              <a:rPr lang="en-US" sz="1800" u="none" strike="noStrike" cap="none"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C.</a:t>
            </a:r>
            <a:r>
              <a:rPr lang="zh-TW" altLang="en-US" sz="1800"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資料分析流程中，</a:t>
            </a:r>
            <a:endParaRPr lang="en-US" altLang="zh-TW" sz="1800"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endParaRPr>
          </a:p>
          <a:p>
            <a:pPr lvl="0" algn="ctr">
              <a:buSzPts val="5400"/>
            </a:pPr>
            <a:r>
              <a:rPr lang="zh-TW" altLang="en-US" sz="1800"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會使用到的工具</a:t>
            </a:r>
          </a:p>
          <a:p>
            <a:pPr lvl="0" algn="ctr">
              <a:buSzPts val="5400"/>
            </a:pPr>
            <a:endParaRPr lang="zh-TW" altLang="en-US" sz="1800"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endParaRPr>
          </a:p>
          <a:p>
            <a:pPr marL="0" marR="0" lvl="0" indent="0" algn="ctr" rtl="0">
              <a:lnSpc>
                <a:spcPct val="100000"/>
              </a:lnSpc>
              <a:spcBef>
                <a:spcPts val="0"/>
              </a:spcBef>
              <a:spcAft>
                <a:spcPts val="0"/>
              </a:spcAft>
              <a:buClr>
                <a:srgbClr val="000000"/>
              </a:buClr>
              <a:buSzPts val="5400"/>
              <a:buFont typeface="Arial"/>
              <a:buNone/>
            </a:pPr>
            <a:endParaRPr sz="1800" u="none" strike="noStrike" cap="none"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endParaRPr>
          </a:p>
        </p:txBody>
      </p:sp>
      <p:sp>
        <p:nvSpPr>
          <p:cNvPr id="24" name="Google Shape;681;g1098fc8e051_10_79">
            <a:extLst>
              <a:ext uri="{FF2B5EF4-FFF2-40B4-BE49-F238E27FC236}">
                <a16:creationId xmlns:a16="http://schemas.microsoft.com/office/drawing/2014/main" id="{0ABCBFD5-FAC4-4B07-A54F-AD210A793AB3}"/>
              </a:ext>
            </a:extLst>
          </p:cNvPr>
          <p:cNvSpPr/>
          <p:nvPr/>
        </p:nvSpPr>
        <p:spPr>
          <a:xfrm>
            <a:off x="4123631" y="1099605"/>
            <a:ext cx="1243716" cy="450300"/>
          </a:xfrm>
          <a:prstGeom prst="wedgeRectCallout">
            <a:avLst/>
          </a:prstGeom>
          <a:ln w="28575">
            <a:solidFill>
              <a:srgbClr val="F8CB90"/>
            </a:solidFill>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ctr" anchorCtr="0">
            <a:noAutofit/>
          </a:bodyPr>
          <a:lstStyle/>
          <a:p>
            <a:pPr algn="ctr">
              <a:buSzPts val="5400"/>
            </a:pPr>
            <a:r>
              <a:rPr lang="en-US" altLang="zh-TW"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A.</a:t>
            </a:r>
            <a:r>
              <a:rPr lang="zh-TW" altLang="en-US"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功能列</a:t>
            </a:r>
          </a:p>
        </p:txBody>
      </p:sp>
      <p:sp>
        <p:nvSpPr>
          <p:cNvPr id="25" name="Google Shape;683;g1098fc8e051_10_79">
            <a:extLst>
              <a:ext uri="{FF2B5EF4-FFF2-40B4-BE49-F238E27FC236}">
                <a16:creationId xmlns:a16="http://schemas.microsoft.com/office/drawing/2014/main" id="{F1FBA504-0613-4010-BC5A-E8385F310C9A}"/>
              </a:ext>
            </a:extLst>
          </p:cNvPr>
          <p:cNvSpPr/>
          <p:nvPr/>
        </p:nvSpPr>
        <p:spPr>
          <a:xfrm>
            <a:off x="69564" y="1908145"/>
            <a:ext cx="1537270" cy="613115"/>
          </a:xfrm>
          <a:prstGeom prst="wedgeRectCallout">
            <a:avLst>
              <a:gd name="adj1" fmla="val 56678"/>
              <a:gd name="adj2" fmla="val -11581"/>
            </a:avLst>
          </a:prstGeom>
          <a:ln w="28575">
            <a:solidFill>
              <a:srgbClr val="F8CB90"/>
            </a:solidFill>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noAutofit/>
          </a:bodyPr>
          <a:lstStyle/>
          <a:p>
            <a:pPr lvl="0" algn="ctr">
              <a:buClr>
                <a:srgbClr val="000000"/>
              </a:buClr>
              <a:buSzPts val="5400"/>
            </a:pPr>
            <a:r>
              <a:rPr lang="en-US" altLang="zh-TW"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B.</a:t>
            </a:r>
            <a:r>
              <a:rPr lang="zh-TW" altLang="en-US"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儲存、</a:t>
            </a:r>
          </a:p>
          <a:p>
            <a:pPr lvl="0" algn="ctr">
              <a:buClr>
                <a:srgbClr val="000000"/>
              </a:buClr>
              <a:buSzPts val="5400"/>
            </a:pPr>
            <a:r>
              <a:rPr lang="zh-TW" altLang="en-US"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開啟檔案</a:t>
            </a:r>
          </a:p>
        </p:txBody>
      </p:sp>
      <p:sp>
        <p:nvSpPr>
          <p:cNvPr id="26" name="Google Shape;684;g1098fc8e051_10_79">
            <a:extLst>
              <a:ext uri="{FF2B5EF4-FFF2-40B4-BE49-F238E27FC236}">
                <a16:creationId xmlns:a16="http://schemas.microsoft.com/office/drawing/2014/main" id="{F963D836-C739-40EE-821C-60AA693253D0}"/>
              </a:ext>
            </a:extLst>
          </p:cNvPr>
          <p:cNvSpPr/>
          <p:nvPr/>
        </p:nvSpPr>
        <p:spPr>
          <a:xfrm>
            <a:off x="4745489" y="4906711"/>
            <a:ext cx="2701021" cy="600084"/>
          </a:xfrm>
          <a:prstGeom prst="wedgeRectCallout">
            <a:avLst>
              <a:gd name="adj1" fmla="val -20896"/>
              <a:gd name="adj2" fmla="val -106671"/>
            </a:avLst>
          </a:prstGeom>
          <a:ln w="28575">
            <a:solidFill>
              <a:srgbClr val="F8CB90"/>
            </a:solidFill>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noAutofit/>
          </a:bodyPr>
          <a:lstStyle/>
          <a:p>
            <a:pPr algn="ctr">
              <a:buSzPts val="5400"/>
            </a:pPr>
            <a:r>
              <a:rPr lang="en-US" altLang="zh-TW"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D. Process</a:t>
            </a:r>
            <a:r>
              <a:rPr lang="zh-TW" altLang="en-US"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區塊：</a:t>
            </a:r>
            <a:br>
              <a:rPr lang="zh-TW" altLang="en-US"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br>
            <a:r>
              <a:rPr lang="zh-TW" altLang="en-US"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放置、相連小工具的地方</a:t>
            </a:r>
          </a:p>
        </p:txBody>
      </p:sp>
      <p:sp>
        <p:nvSpPr>
          <p:cNvPr id="27" name="Google Shape;685;g1098fc8e051_10_79">
            <a:extLst>
              <a:ext uri="{FF2B5EF4-FFF2-40B4-BE49-F238E27FC236}">
                <a16:creationId xmlns:a16="http://schemas.microsoft.com/office/drawing/2014/main" id="{3D6F3A2E-F1C0-48D7-9BD2-51E6B6B301D8}"/>
              </a:ext>
            </a:extLst>
          </p:cNvPr>
          <p:cNvSpPr/>
          <p:nvPr/>
        </p:nvSpPr>
        <p:spPr>
          <a:xfrm>
            <a:off x="8304456" y="3927184"/>
            <a:ext cx="2088123" cy="440032"/>
          </a:xfrm>
          <a:prstGeom prst="wedgeRectCallout">
            <a:avLst>
              <a:gd name="adj1" fmla="val -20631"/>
              <a:gd name="adj2" fmla="val 111352"/>
            </a:avLst>
          </a:prstGeom>
          <a:ln w="28575">
            <a:solidFill>
              <a:srgbClr val="F8CB90"/>
            </a:solidFill>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ctr" anchorCtr="0">
            <a:noAutofit/>
          </a:bodyPr>
          <a:lstStyle/>
          <a:p>
            <a:pPr lvl="0" algn="ctr">
              <a:buClr>
                <a:srgbClr val="000000"/>
              </a:buClr>
              <a:buSzPts val="5400"/>
            </a:pPr>
            <a:r>
              <a:rPr lang="en-US" altLang="zh-TW"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F.</a:t>
            </a:r>
            <a:r>
              <a:rPr lang="zh-TW" altLang="en-US"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工具的詳細說明</a:t>
            </a:r>
          </a:p>
        </p:txBody>
      </p:sp>
      <p:sp>
        <p:nvSpPr>
          <p:cNvPr id="28" name="Google Shape;686;g1098fc8e051_10_79">
            <a:extLst>
              <a:ext uri="{FF2B5EF4-FFF2-40B4-BE49-F238E27FC236}">
                <a16:creationId xmlns:a16="http://schemas.microsoft.com/office/drawing/2014/main" id="{9CD03858-293C-4A03-9713-07D15A0FC8CD}"/>
              </a:ext>
            </a:extLst>
          </p:cNvPr>
          <p:cNvSpPr/>
          <p:nvPr/>
        </p:nvSpPr>
        <p:spPr>
          <a:xfrm>
            <a:off x="8304456" y="3047120"/>
            <a:ext cx="2804700" cy="440032"/>
          </a:xfrm>
          <a:prstGeom prst="wedgeRectCallout">
            <a:avLst>
              <a:gd name="adj1" fmla="val -20471"/>
              <a:gd name="adj2" fmla="val -108532"/>
            </a:avLst>
          </a:prstGeom>
          <a:ln w="28575">
            <a:solidFill>
              <a:srgbClr val="F8CB90"/>
            </a:solidFill>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ctr" anchorCtr="0">
            <a:noAutofit/>
          </a:bodyPr>
          <a:lstStyle/>
          <a:p>
            <a:pPr lvl="0" algn="ctr">
              <a:buClr>
                <a:srgbClr val="000000"/>
              </a:buClr>
              <a:buSzPts val="5400"/>
            </a:pPr>
            <a:r>
              <a:rPr lang="en-US" altLang="zh-TW"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E.</a:t>
            </a:r>
            <a:r>
              <a:rPr lang="zh-TW" altLang="en-US" dirty="0">
                <a:solidFill>
                  <a:schemeClr val="tx1"/>
                </a:solidFill>
                <a:latin typeface="Microsoft JhengHei" panose="020B0604030504040204" pitchFamily="34" charset="-120"/>
                <a:ea typeface="Microsoft JhengHei" panose="020B0604030504040204" pitchFamily="34" charset="-120"/>
                <a:cs typeface="Microsoft JhengHei"/>
                <a:sym typeface="Microsoft JhengHei"/>
              </a:rPr>
              <a:t>工具中需設定數的欄位</a:t>
            </a:r>
          </a:p>
        </p:txBody>
      </p:sp>
    </p:spTree>
    <p:extLst>
      <p:ext uri="{BB962C8B-B14F-4D97-AF65-F5344CB8AC3E}">
        <p14:creationId xmlns:p14="http://schemas.microsoft.com/office/powerpoint/2010/main" val="844654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8083C9-9418-4C4B-9D73-342762510AE4}"/>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RapidMiner</a:t>
            </a:r>
            <a:endParaRPr lang="zh-TW" altLang="en-US" dirty="0"/>
          </a:p>
        </p:txBody>
      </p:sp>
      <p:sp>
        <p:nvSpPr>
          <p:cNvPr id="3" name="內容版面配置區 2">
            <a:extLst>
              <a:ext uri="{FF2B5EF4-FFF2-40B4-BE49-F238E27FC236}">
                <a16:creationId xmlns:a16="http://schemas.microsoft.com/office/drawing/2014/main" id="{7C5C8443-D999-4F6F-85C0-A3E6C84AFCAB}"/>
              </a:ext>
            </a:extLst>
          </p:cNvPr>
          <p:cNvSpPr>
            <a:spLocks noGrp="1"/>
          </p:cNvSpPr>
          <p:nvPr>
            <p:ph idx="1"/>
          </p:nvPr>
        </p:nvSpPr>
        <p:spPr/>
        <p:txBody>
          <a:bodyPr/>
          <a:lstStyle/>
          <a:p>
            <a:r>
              <a:rPr lang="en-US" altLang="zh-TW" dirty="0"/>
              <a:t>Sample</a:t>
            </a:r>
            <a:endParaRPr lang="zh-TW" altLang="en-US" dirty="0"/>
          </a:p>
        </p:txBody>
      </p:sp>
      <p:sp>
        <p:nvSpPr>
          <p:cNvPr id="4" name="內容版面配置區 3">
            <a:extLst>
              <a:ext uri="{FF2B5EF4-FFF2-40B4-BE49-F238E27FC236}">
                <a16:creationId xmlns:a16="http://schemas.microsoft.com/office/drawing/2014/main" id="{A9D092E7-CA03-45A5-860D-4B56F3C2E963}"/>
              </a:ext>
            </a:extLst>
          </p:cNvPr>
          <p:cNvSpPr>
            <a:spLocks noGrp="1"/>
          </p:cNvSpPr>
          <p:nvPr>
            <p:ph idx="10"/>
          </p:nvPr>
        </p:nvSpPr>
        <p:spPr/>
        <p:txBody>
          <a:bodyPr/>
          <a:lstStyle/>
          <a:p>
            <a:r>
              <a:rPr lang="zh-TW" altLang="en-US" dirty="0"/>
              <a:t>由於使用在生成雲時會有</a:t>
            </a:r>
            <a:r>
              <a:rPr lang="en-US" altLang="zh-TW" dirty="0"/>
              <a:t>500</a:t>
            </a:r>
            <a:r>
              <a:rPr lang="zh-TW" altLang="en-US" dirty="0"/>
              <a:t>個</a:t>
            </a:r>
            <a:r>
              <a:rPr lang="en-US" altLang="zh-TW" dirty="0"/>
              <a:t>value</a:t>
            </a:r>
            <a:r>
              <a:rPr lang="zh-TW" altLang="en-US" dirty="0"/>
              <a:t>的限制，所以透過</a:t>
            </a:r>
            <a:r>
              <a:rPr lang="en-US" altLang="zh-TW" dirty="0"/>
              <a:t>Sample</a:t>
            </a:r>
            <a:r>
              <a:rPr lang="zh-TW" altLang="en-US" dirty="0"/>
              <a:t>將其設為</a:t>
            </a:r>
            <a:r>
              <a:rPr lang="en-US" altLang="zh-TW" dirty="0"/>
              <a:t>500</a:t>
            </a:r>
            <a:endParaRPr lang="zh-TW" altLang="en-US" dirty="0"/>
          </a:p>
        </p:txBody>
      </p:sp>
      <p:sp>
        <p:nvSpPr>
          <p:cNvPr id="6" name="內容版面配置區 5">
            <a:extLst>
              <a:ext uri="{FF2B5EF4-FFF2-40B4-BE49-F238E27FC236}">
                <a16:creationId xmlns:a16="http://schemas.microsoft.com/office/drawing/2014/main" id="{17B143BF-5A76-4722-AEA7-F5E97AD9FF39}"/>
              </a:ext>
            </a:extLst>
          </p:cNvPr>
          <p:cNvSpPr>
            <a:spLocks noGrp="1"/>
          </p:cNvSpPr>
          <p:nvPr>
            <p:ph idx="12"/>
          </p:nvPr>
        </p:nvSpPr>
        <p:spPr/>
        <p:txBody>
          <a:bodyPr/>
          <a:lstStyle/>
          <a:p>
            <a:endParaRPr lang="zh-TW" altLang="en-US"/>
          </a:p>
        </p:txBody>
      </p:sp>
      <p:pic>
        <p:nvPicPr>
          <p:cNvPr id="13" name="圖片版面配置區 6">
            <a:extLst>
              <a:ext uri="{FF2B5EF4-FFF2-40B4-BE49-F238E27FC236}">
                <a16:creationId xmlns:a16="http://schemas.microsoft.com/office/drawing/2014/main" id="{FE1A34BF-121C-4528-8033-FC233C07EC20}"/>
              </a:ext>
            </a:extLst>
          </p:cNvPr>
          <p:cNvPicPr>
            <a:picLocks noChangeAspect="1"/>
          </p:cNvPicPr>
          <p:nvPr/>
        </p:nvPicPr>
        <p:blipFill>
          <a:blip r:embed="rId3"/>
          <a:stretch>
            <a:fillRect/>
          </a:stretch>
        </p:blipFill>
        <p:spPr>
          <a:xfrm>
            <a:off x="364561" y="2051521"/>
            <a:ext cx="5489515" cy="3494680"/>
          </a:xfrm>
          <a:prstGeom prst="rect">
            <a:avLst/>
          </a:prstGeom>
        </p:spPr>
      </p:pic>
      <p:sp>
        <p:nvSpPr>
          <p:cNvPr id="14" name="橢圓 13">
            <a:extLst>
              <a:ext uri="{FF2B5EF4-FFF2-40B4-BE49-F238E27FC236}">
                <a16:creationId xmlns:a16="http://schemas.microsoft.com/office/drawing/2014/main" id="{95F664B5-9544-4C65-B993-5BF7B5080FCE}"/>
              </a:ext>
            </a:extLst>
          </p:cNvPr>
          <p:cNvSpPr/>
          <p:nvPr/>
        </p:nvSpPr>
        <p:spPr>
          <a:xfrm>
            <a:off x="3338965" y="4460754"/>
            <a:ext cx="719091" cy="5592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橢圓 14">
            <a:extLst>
              <a:ext uri="{FF2B5EF4-FFF2-40B4-BE49-F238E27FC236}">
                <a16:creationId xmlns:a16="http://schemas.microsoft.com/office/drawing/2014/main" id="{AD73BE55-BDDB-4B59-8404-21003D87B1AA}"/>
              </a:ext>
            </a:extLst>
          </p:cNvPr>
          <p:cNvSpPr/>
          <p:nvPr/>
        </p:nvSpPr>
        <p:spPr>
          <a:xfrm>
            <a:off x="4412070" y="2189906"/>
            <a:ext cx="1516602" cy="5592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4797206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8083C9-9418-4C4B-9D73-342762510AE4}"/>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RapidMiner</a:t>
            </a:r>
            <a:endParaRPr lang="zh-TW" altLang="en-US" dirty="0"/>
          </a:p>
        </p:txBody>
      </p:sp>
      <p:sp>
        <p:nvSpPr>
          <p:cNvPr id="3" name="內容版面配置區 2">
            <a:extLst>
              <a:ext uri="{FF2B5EF4-FFF2-40B4-BE49-F238E27FC236}">
                <a16:creationId xmlns:a16="http://schemas.microsoft.com/office/drawing/2014/main" id="{7C5C8443-D999-4F6F-85C0-A3E6C84AFCAB}"/>
              </a:ext>
            </a:extLst>
          </p:cNvPr>
          <p:cNvSpPr>
            <a:spLocks noGrp="1"/>
          </p:cNvSpPr>
          <p:nvPr>
            <p:ph idx="1"/>
          </p:nvPr>
        </p:nvSpPr>
        <p:spPr/>
        <p:txBody>
          <a:bodyPr>
            <a:normAutofit/>
          </a:bodyPr>
          <a:lstStyle/>
          <a:p>
            <a:r>
              <a:rPr lang="en-US" altLang="zh-TW" dirty="0"/>
              <a:t>Visualizations</a:t>
            </a:r>
            <a:r>
              <a:rPr lang="zh-TW" altLang="en-US" dirty="0"/>
              <a:t> </a:t>
            </a:r>
            <a:r>
              <a:rPr lang="en-US" altLang="zh-TW" dirty="0"/>
              <a:t>- </a:t>
            </a:r>
            <a:r>
              <a:rPr lang="en-US" altLang="zh-TW" dirty="0" err="1"/>
              <a:t>Wordcloud</a:t>
            </a:r>
            <a:endParaRPr lang="en-US" altLang="zh-TW" dirty="0"/>
          </a:p>
        </p:txBody>
      </p:sp>
      <p:sp>
        <p:nvSpPr>
          <p:cNvPr id="4" name="內容版面配置區 3">
            <a:extLst>
              <a:ext uri="{FF2B5EF4-FFF2-40B4-BE49-F238E27FC236}">
                <a16:creationId xmlns:a16="http://schemas.microsoft.com/office/drawing/2014/main" id="{A9D092E7-CA03-45A5-860D-4B56F3C2E963}"/>
              </a:ext>
            </a:extLst>
          </p:cNvPr>
          <p:cNvSpPr>
            <a:spLocks noGrp="1"/>
          </p:cNvSpPr>
          <p:nvPr>
            <p:ph idx="10"/>
          </p:nvPr>
        </p:nvSpPr>
        <p:spPr/>
        <p:txBody>
          <a:bodyPr/>
          <a:lstStyle/>
          <a:p>
            <a:pPr marL="0" indent="0">
              <a:buNone/>
            </a:pPr>
            <a:r>
              <a:rPr lang="en-US" altLang="zh-TW" dirty="0"/>
              <a:t>1.</a:t>
            </a:r>
            <a:r>
              <a:rPr lang="zh-TW" altLang="en-US" dirty="0"/>
              <a:t> 點選</a:t>
            </a:r>
            <a:r>
              <a:rPr lang="en-US" altLang="zh-TW" dirty="0"/>
              <a:t>Visualizations</a:t>
            </a:r>
          </a:p>
          <a:p>
            <a:pPr marL="0" indent="0">
              <a:buNone/>
            </a:pPr>
            <a:r>
              <a:rPr lang="en-US" altLang="zh-TW" dirty="0"/>
              <a:t>2.</a:t>
            </a:r>
            <a:r>
              <a:rPr lang="zh-TW" altLang="en-US" dirty="0"/>
              <a:t> 將</a:t>
            </a:r>
            <a:r>
              <a:rPr lang="en-US" altLang="zh-TW" dirty="0"/>
              <a:t>Plot type</a:t>
            </a:r>
            <a:r>
              <a:rPr lang="zh-TW" altLang="en-US" dirty="0"/>
              <a:t> 改為</a:t>
            </a:r>
            <a:r>
              <a:rPr lang="en-US" altLang="zh-TW" dirty="0" err="1"/>
              <a:t>Wordcloud</a:t>
            </a:r>
            <a:endParaRPr lang="en-US" altLang="zh-TW" dirty="0"/>
          </a:p>
          <a:p>
            <a:pPr marL="0" indent="0">
              <a:buNone/>
            </a:pPr>
            <a:r>
              <a:rPr lang="en-US" altLang="zh-TW" dirty="0"/>
              <a:t>3.</a:t>
            </a:r>
            <a:r>
              <a:rPr lang="zh-TW" altLang="en-US" dirty="0"/>
              <a:t> 將</a:t>
            </a:r>
            <a:r>
              <a:rPr lang="en-US" altLang="zh-TW" dirty="0"/>
              <a:t>Value column</a:t>
            </a:r>
            <a:r>
              <a:rPr lang="zh-TW" altLang="en-US" dirty="0"/>
              <a:t> 設為剛剛命名</a:t>
            </a:r>
            <a:endParaRPr lang="en-US" altLang="zh-TW" dirty="0"/>
          </a:p>
          <a:p>
            <a:pPr marL="0" indent="0">
              <a:buNone/>
            </a:pPr>
            <a:r>
              <a:rPr lang="zh-TW" altLang="en-US" dirty="0"/>
              <a:t>    的屬性名，並將</a:t>
            </a:r>
            <a:r>
              <a:rPr lang="en-US" altLang="zh-TW" dirty="0"/>
              <a:t>Weight</a:t>
            </a:r>
            <a:r>
              <a:rPr lang="zh-TW" altLang="en-US" dirty="0"/>
              <a:t>設為</a:t>
            </a:r>
            <a:endParaRPr lang="en-US" altLang="zh-TW" dirty="0"/>
          </a:p>
          <a:p>
            <a:pPr marL="0" indent="0">
              <a:buNone/>
            </a:pPr>
            <a:r>
              <a:rPr lang="zh-TW" altLang="en-US" dirty="0"/>
              <a:t>    </a:t>
            </a:r>
            <a:r>
              <a:rPr lang="en-US" altLang="zh-TW" dirty="0"/>
              <a:t>total</a:t>
            </a:r>
          </a:p>
          <a:p>
            <a:pPr marL="0" indent="0">
              <a:buNone/>
            </a:pPr>
            <a:endParaRPr lang="zh-TW" altLang="en-US" dirty="0"/>
          </a:p>
        </p:txBody>
      </p:sp>
      <p:sp>
        <p:nvSpPr>
          <p:cNvPr id="6" name="內容版面配置區 5">
            <a:extLst>
              <a:ext uri="{FF2B5EF4-FFF2-40B4-BE49-F238E27FC236}">
                <a16:creationId xmlns:a16="http://schemas.microsoft.com/office/drawing/2014/main" id="{17B143BF-5A76-4722-AEA7-F5E97AD9FF39}"/>
              </a:ext>
            </a:extLst>
          </p:cNvPr>
          <p:cNvSpPr>
            <a:spLocks noGrp="1"/>
          </p:cNvSpPr>
          <p:nvPr>
            <p:ph idx="12"/>
          </p:nvPr>
        </p:nvSpPr>
        <p:spPr/>
        <p:txBody>
          <a:bodyPr/>
          <a:lstStyle/>
          <a:p>
            <a:endParaRPr lang="zh-TW" altLang="en-US"/>
          </a:p>
        </p:txBody>
      </p:sp>
      <p:pic>
        <p:nvPicPr>
          <p:cNvPr id="9" name="圖片版面配置區 6">
            <a:extLst>
              <a:ext uri="{FF2B5EF4-FFF2-40B4-BE49-F238E27FC236}">
                <a16:creationId xmlns:a16="http://schemas.microsoft.com/office/drawing/2014/main" id="{593EC958-F420-4797-AB5D-E32E5F218C94}"/>
              </a:ext>
            </a:extLst>
          </p:cNvPr>
          <p:cNvPicPr>
            <a:picLocks noGrp="1" noChangeAspect="1"/>
          </p:cNvPicPr>
          <p:nvPr>
            <p:ph type="pic" sz="quarter" idx="11"/>
          </p:nvPr>
        </p:nvPicPr>
        <p:blipFill>
          <a:blip r:embed="rId3"/>
          <a:stretch>
            <a:fillRect/>
          </a:stretch>
        </p:blipFill>
        <p:spPr>
          <a:xfrm>
            <a:off x="408119" y="1996323"/>
            <a:ext cx="5427296" cy="3645668"/>
          </a:xfrm>
          <a:prstGeom prst="rect">
            <a:avLst/>
          </a:prstGeom>
        </p:spPr>
      </p:pic>
      <p:sp>
        <p:nvSpPr>
          <p:cNvPr id="10" name="橢圓 9">
            <a:extLst>
              <a:ext uri="{FF2B5EF4-FFF2-40B4-BE49-F238E27FC236}">
                <a16:creationId xmlns:a16="http://schemas.microsoft.com/office/drawing/2014/main" id="{B12167CD-3FF2-486A-B9D5-26675577FE2D}"/>
              </a:ext>
            </a:extLst>
          </p:cNvPr>
          <p:cNvSpPr/>
          <p:nvPr/>
        </p:nvSpPr>
        <p:spPr>
          <a:xfrm>
            <a:off x="4110359" y="5081748"/>
            <a:ext cx="719091" cy="5602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橢圓 10">
            <a:extLst>
              <a:ext uri="{FF2B5EF4-FFF2-40B4-BE49-F238E27FC236}">
                <a16:creationId xmlns:a16="http://schemas.microsoft.com/office/drawing/2014/main" id="{DD6D2AC3-15E1-499F-86F4-AF9A930DED72}"/>
              </a:ext>
            </a:extLst>
          </p:cNvPr>
          <p:cNvSpPr/>
          <p:nvPr/>
        </p:nvSpPr>
        <p:spPr>
          <a:xfrm>
            <a:off x="344635" y="2831976"/>
            <a:ext cx="496594" cy="597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橢圓 11">
            <a:extLst>
              <a:ext uri="{FF2B5EF4-FFF2-40B4-BE49-F238E27FC236}">
                <a16:creationId xmlns:a16="http://schemas.microsoft.com/office/drawing/2014/main" id="{02A14DAC-6355-45F3-9869-C6A7E744222D}"/>
              </a:ext>
            </a:extLst>
          </p:cNvPr>
          <p:cNvSpPr/>
          <p:nvPr/>
        </p:nvSpPr>
        <p:spPr>
          <a:xfrm>
            <a:off x="760915" y="2049041"/>
            <a:ext cx="915485" cy="1379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7B712668-EC30-41F5-BD8F-CFD239A42C15}"/>
              </a:ext>
            </a:extLst>
          </p:cNvPr>
          <p:cNvSpPr txBox="1"/>
          <p:nvPr/>
        </p:nvSpPr>
        <p:spPr>
          <a:xfrm>
            <a:off x="201525" y="2632486"/>
            <a:ext cx="359394"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17" name="文字方塊 16">
            <a:extLst>
              <a:ext uri="{FF2B5EF4-FFF2-40B4-BE49-F238E27FC236}">
                <a16:creationId xmlns:a16="http://schemas.microsoft.com/office/drawing/2014/main" id="{A441FF93-D8FE-49C0-B56B-06585435AAB7}"/>
              </a:ext>
            </a:extLst>
          </p:cNvPr>
          <p:cNvSpPr txBox="1"/>
          <p:nvPr/>
        </p:nvSpPr>
        <p:spPr>
          <a:xfrm>
            <a:off x="896645" y="2051118"/>
            <a:ext cx="359394" cy="369332"/>
          </a:xfrm>
          <a:prstGeom prst="rect">
            <a:avLst/>
          </a:prstGeom>
          <a:noFill/>
        </p:spPr>
        <p:txBody>
          <a:bodyPr wrap="none" rtlCol="0">
            <a:spAutoFit/>
          </a:bodyPr>
          <a:lstStyle/>
          <a:p>
            <a:r>
              <a:rPr lang="en-US" altLang="zh-TW" dirty="0">
                <a:solidFill>
                  <a:srgbClr val="FF0000"/>
                </a:solidFill>
              </a:rPr>
              <a:t>2.</a:t>
            </a:r>
            <a:endParaRPr lang="zh-TW" altLang="en-US" dirty="0">
              <a:solidFill>
                <a:srgbClr val="FF0000"/>
              </a:solidFill>
            </a:endParaRPr>
          </a:p>
        </p:txBody>
      </p:sp>
      <p:cxnSp>
        <p:nvCxnSpPr>
          <p:cNvPr id="18" name="直線單箭頭接點 17">
            <a:extLst>
              <a:ext uri="{FF2B5EF4-FFF2-40B4-BE49-F238E27FC236}">
                <a16:creationId xmlns:a16="http://schemas.microsoft.com/office/drawing/2014/main" id="{D0363B95-3970-4C01-853C-78A5CA372F53}"/>
              </a:ext>
            </a:extLst>
          </p:cNvPr>
          <p:cNvCxnSpPr/>
          <p:nvPr/>
        </p:nvCxnSpPr>
        <p:spPr>
          <a:xfrm>
            <a:off x="1256039" y="2370338"/>
            <a:ext cx="2854320" cy="28337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86590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8083C9-9418-4C4B-9D73-342762510AE4}"/>
              </a:ext>
            </a:extLst>
          </p:cNvPr>
          <p:cNvSpPr>
            <a:spLocks noGrp="1"/>
          </p:cNvSpPr>
          <p:nvPr>
            <p:ph type="title"/>
          </p:nvPr>
        </p:nvSpPr>
        <p:spPr/>
        <p:txBody>
          <a:bodyPr/>
          <a:lstStyle/>
          <a:p>
            <a:r>
              <a:rPr lang="zh-TW" altLang="en-US" dirty="0"/>
              <a:t>文字探勘 </a:t>
            </a:r>
            <a:r>
              <a:rPr lang="en-US" altLang="zh-TW" dirty="0"/>
              <a:t>-</a:t>
            </a:r>
            <a:r>
              <a:rPr lang="zh-TW" altLang="en-US" dirty="0"/>
              <a:t> 操作</a:t>
            </a:r>
            <a:r>
              <a:rPr lang="en-US" altLang="zh-TW" dirty="0"/>
              <a:t>RapidMiner</a:t>
            </a:r>
            <a:endParaRPr lang="zh-TW" altLang="en-US" dirty="0"/>
          </a:p>
        </p:txBody>
      </p:sp>
      <p:sp>
        <p:nvSpPr>
          <p:cNvPr id="3" name="內容版面配置區 2">
            <a:extLst>
              <a:ext uri="{FF2B5EF4-FFF2-40B4-BE49-F238E27FC236}">
                <a16:creationId xmlns:a16="http://schemas.microsoft.com/office/drawing/2014/main" id="{7C5C8443-D999-4F6F-85C0-A3E6C84AFCAB}"/>
              </a:ext>
            </a:extLst>
          </p:cNvPr>
          <p:cNvSpPr>
            <a:spLocks noGrp="1"/>
          </p:cNvSpPr>
          <p:nvPr>
            <p:ph idx="1"/>
          </p:nvPr>
        </p:nvSpPr>
        <p:spPr/>
        <p:txBody>
          <a:bodyPr>
            <a:normAutofit/>
          </a:bodyPr>
          <a:lstStyle/>
          <a:p>
            <a:r>
              <a:rPr lang="en-US" altLang="zh-TW" dirty="0" err="1"/>
              <a:t>Wordcloud</a:t>
            </a:r>
            <a:endParaRPr lang="en-US" altLang="zh-TW" dirty="0"/>
          </a:p>
        </p:txBody>
      </p:sp>
      <p:sp>
        <p:nvSpPr>
          <p:cNvPr id="4" name="內容版面配置區 3">
            <a:extLst>
              <a:ext uri="{FF2B5EF4-FFF2-40B4-BE49-F238E27FC236}">
                <a16:creationId xmlns:a16="http://schemas.microsoft.com/office/drawing/2014/main" id="{A9D092E7-CA03-45A5-860D-4B56F3C2E963}"/>
              </a:ext>
            </a:extLst>
          </p:cNvPr>
          <p:cNvSpPr>
            <a:spLocks noGrp="1"/>
          </p:cNvSpPr>
          <p:nvPr>
            <p:ph idx="10"/>
          </p:nvPr>
        </p:nvSpPr>
        <p:spPr>
          <a:xfrm>
            <a:off x="6365633" y="1455828"/>
            <a:ext cx="5426316" cy="3631729"/>
          </a:xfrm>
        </p:spPr>
        <p:txBody>
          <a:bodyPr/>
          <a:lstStyle/>
          <a:p>
            <a:r>
              <a:rPr lang="zh-TW" altLang="en-US" dirty="0"/>
              <a:t>就可以看到文字雲的結果了！！</a:t>
            </a:r>
          </a:p>
        </p:txBody>
      </p:sp>
      <p:sp>
        <p:nvSpPr>
          <p:cNvPr id="6" name="內容版面配置區 5">
            <a:extLst>
              <a:ext uri="{FF2B5EF4-FFF2-40B4-BE49-F238E27FC236}">
                <a16:creationId xmlns:a16="http://schemas.microsoft.com/office/drawing/2014/main" id="{17B143BF-5A76-4722-AEA7-F5E97AD9FF39}"/>
              </a:ext>
            </a:extLst>
          </p:cNvPr>
          <p:cNvSpPr>
            <a:spLocks noGrp="1"/>
          </p:cNvSpPr>
          <p:nvPr>
            <p:ph idx="12"/>
          </p:nvPr>
        </p:nvSpPr>
        <p:spPr/>
        <p:txBody>
          <a:bodyPr/>
          <a:lstStyle/>
          <a:p>
            <a:endParaRPr lang="zh-TW" altLang="en-US"/>
          </a:p>
        </p:txBody>
      </p:sp>
      <p:pic>
        <p:nvPicPr>
          <p:cNvPr id="15" name="圖片版面配置區 6">
            <a:extLst>
              <a:ext uri="{FF2B5EF4-FFF2-40B4-BE49-F238E27FC236}">
                <a16:creationId xmlns:a16="http://schemas.microsoft.com/office/drawing/2014/main" id="{F1024C28-954B-49A5-B406-E86419F05FC5}"/>
              </a:ext>
            </a:extLst>
          </p:cNvPr>
          <p:cNvPicPr>
            <a:picLocks noChangeAspect="1"/>
          </p:cNvPicPr>
          <p:nvPr/>
        </p:nvPicPr>
        <p:blipFill rotWithShape="1">
          <a:blip r:embed="rId3"/>
          <a:srcRect r="1427"/>
          <a:stretch/>
        </p:blipFill>
        <p:spPr>
          <a:xfrm>
            <a:off x="481294" y="1612350"/>
            <a:ext cx="5257818" cy="4413614"/>
          </a:xfrm>
          <a:prstGeom prst="rect">
            <a:avLst/>
          </a:prstGeom>
        </p:spPr>
      </p:pic>
    </p:spTree>
    <p:extLst>
      <p:ext uri="{BB962C8B-B14F-4D97-AF65-F5344CB8AC3E}">
        <p14:creationId xmlns:p14="http://schemas.microsoft.com/office/powerpoint/2010/main" val="28584470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3EACF36-B385-4DB2-89AE-2837D09C5181}"/>
              </a:ext>
            </a:extLst>
          </p:cNvPr>
          <p:cNvSpPr>
            <a:spLocks noGrp="1"/>
          </p:cNvSpPr>
          <p:nvPr>
            <p:ph idx="1"/>
          </p:nvPr>
        </p:nvSpPr>
        <p:spPr/>
        <p:txBody>
          <a:bodyPr>
            <a:normAutofit/>
          </a:bodyPr>
          <a:lstStyle/>
          <a:p>
            <a:r>
              <a:rPr lang="zh-TW" altLang="en-US" dirty="0"/>
              <a:t>整體</a:t>
            </a:r>
            <a:r>
              <a:rPr lang="en-US" altLang="zh-TW" dirty="0"/>
              <a:t>Process</a:t>
            </a:r>
            <a:r>
              <a:rPr lang="zh-TW" altLang="en-US" dirty="0"/>
              <a:t>圖</a:t>
            </a:r>
          </a:p>
        </p:txBody>
      </p:sp>
      <p:pic>
        <p:nvPicPr>
          <p:cNvPr id="5" name="圖片 4">
            <a:extLst>
              <a:ext uri="{FF2B5EF4-FFF2-40B4-BE49-F238E27FC236}">
                <a16:creationId xmlns:a16="http://schemas.microsoft.com/office/drawing/2014/main" id="{32552B60-CCBA-452B-8CF6-B93828C892C4}"/>
              </a:ext>
            </a:extLst>
          </p:cNvPr>
          <p:cNvPicPr>
            <a:picLocks noChangeAspect="1"/>
          </p:cNvPicPr>
          <p:nvPr/>
        </p:nvPicPr>
        <p:blipFill rotWithShape="1">
          <a:blip r:embed="rId3"/>
          <a:srcRect r="403" b="10786"/>
          <a:stretch/>
        </p:blipFill>
        <p:spPr>
          <a:xfrm>
            <a:off x="2154011" y="547231"/>
            <a:ext cx="7883978" cy="4997719"/>
          </a:xfrm>
          <a:prstGeom prst="rect">
            <a:avLst/>
          </a:prstGeom>
        </p:spPr>
      </p:pic>
      <p:sp>
        <p:nvSpPr>
          <p:cNvPr id="6" name="內容版面配置區 5">
            <a:extLst>
              <a:ext uri="{FF2B5EF4-FFF2-40B4-BE49-F238E27FC236}">
                <a16:creationId xmlns:a16="http://schemas.microsoft.com/office/drawing/2014/main" id="{D2DB9242-EE25-49D4-B9E3-0D231BE05300}"/>
              </a:ext>
            </a:extLst>
          </p:cNvPr>
          <p:cNvSpPr>
            <a:spLocks noGrp="1"/>
          </p:cNvSpPr>
          <p:nvPr>
            <p:ph idx="12"/>
          </p:nvPr>
        </p:nvSpPr>
        <p:spPr/>
        <p:txBody>
          <a:bodyPr/>
          <a:lstStyle/>
          <a:p>
            <a:endParaRPr lang="zh-TW" altLang="en-US"/>
          </a:p>
        </p:txBody>
      </p:sp>
    </p:spTree>
    <p:extLst>
      <p:ext uri="{BB962C8B-B14F-4D97-AF65-F5344CB8AC3E}">
        <p14:creationId xmlns:p14="http://schemas.microsoft.com/office/powerpoint/2010/main" val="12404893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BFA981-DB35-4A18-857F-E395745AD182}"/>
              </a:ext>
            </a:extLst>
          </p:cNvPr>
          <p:cNvSpPr>
            <a:spLocks noGrp="1"/>
          </p:cNvSpPr>
          <p:nvPr>
            <p:ph type="title"/>
          </p:nvPr>
        </p:nvSpPr>
        <p:spPr/>
        <p:txBody>
          <a:bodyPr/>
          <a:lstStyle/>
          <a:p>
            <a:r>
              <a:rPr lang="zh-TW" altLang="zh-TW" dirty="0"/>
              <a:t>Google Trend 介紹</a:t>
            </a:r>
            <a:endParaRPr lang="zh-TW" altLang="en-US" dirty="0"/>
          </a:p>
        </p:txBody>
      </p:sp>
      <p:sp>
        <p:nvSpPr>
          <p:cNvPr id="4" name="內容版面配置區 3">
            <a:extLst>
              <a:ext uri="{FF2B5EF4-FFF2-40B4-BE49-F238E27FC236}">
                <a16:creationId xmlns:a16="http://schemas.microsoft.com/office/drawing/2014/main" id="{E9A1D7C2-8A3B-4BDA-86CE-0B53BF8D3451}"/>
              </a:ext>
            </a:extLst>
          </p:cNvPr>
          <p:cNvSpPr txBox="1">
            <a:spLocks/>
          </p:cNvSpPr>
          <p:nvPr/>
        </p:nvSpPr>
        <p:spPr>
          <a:xfrm>
            <a:off x="496947" y="6099521"/>
            <a:ext cx="5719126" cy="7391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54000">
              <a:buClr>
                <a:schemeClr val="dk1"/>
              </a:buClr>
              <a:buSzPts val="1800"/>
              <a:buFont typeface="Microsoft JhengHei"/>
              <a:buChar char="◎"/>
            </a:pPr>
            <a:r>
              <a:rPr lang="en-US" altLang="zh-TW" sz="1800" dirty="0">
                <a:solidFill>
                  <a:schemeClr val="dk1"/>
                </a:solidFill>
                <a:latin typeface="Microsoft JhengHei"/>
                <a:ea typeface="Microsoft JhengHei"/>
                <a:cs typeface="Microsoft JhengHei"/>
                <a:sym typeface="Microsoft JhengHei"/>
              </a:rPr>
              <a:t>Google Trend </a:t>
            </a:r>
            <a:r>
              <a:rPr lang="zh-TW" altLang="en-US" sz="1800" dirty="0">
                <a:solidFill>
                  <a:schemeClr val="dk1"/>
                </a:solidFill>
                <a:latin typeface="Microsoft JhengHei"/>
                <a:ea typeface="Microsoft JhengHei"/>
                <a:cs typeface="Microsoft JhengHei"/>
                <a:sym typeface="Microsoft JhengHei"/>
              </a:rPr>
              <a:t>連結：</a:t>
            </a:r>
          </a:p>
          <a:p>
            <a:pPr indent="0">
              <a:buFont typeface="Arial" panose="020B0604020202020204" pitchFamily="34" charset="0"/>
              <a:buNone/>
            </a:pPr>
            <a:r>
              <a:rPr lang="en-US" altLang="zh-TW" sz="1800" u="sng" dirty="0">
                <a:solidFill>
                  <a:schemeClr val="hlink"/>
                </a:solidFill>
                <a:hlinkClick r:id="rId3"/>
              </a:rPr>
              <a:t>https://trends.google.com.tw/trends/?geo=TW</a:t>
            </a:r>
            <a:endParaRPr lang="en-US" altLang="zh-TW" sz="1800" dirty="0"/>
          </a:p>
        </p:txBody>
      </p:sp>
      <p:pic>
        <p:nvPicPr>
          <p:cNvPr id="5" name="Google Shape;106;p3">
            <a:extLst>
              <a:ext uri="{FF2B5EF4-FFF2-40B4-BE49-F238E27FC236}">
                <a16:creationId xmlns:a16="http://schemas.microsoft.com/office/drawing/2014/main" id="{09599AC5-6F8C-45DC-8AB8-3FC899B610E4}"/>
              </a:ext>
            </a:extLst>
          </p:cNvPr>
          <p:cNvPicPr preferRelativeResize="0"/>
          <p:nvPr/>
        </p:nvPicPr>
        <p:blipFill>
          <a:blip r:embed="rId4">
            <a:alphaModFix/>
          </a:blip>
          <a:stretch>
            <a:fillRect/>
          </a:stretch>
        </p:blipFill>
        <p:spPr>
          <a:xfrm>
            <a:off x="519850" y="1355450"/>
            <a:ext cx="5390426" cy="2332601"/>
          </a:xfrm>
          <a:prstGeom prst="rect">
            <a:avLst/>
          </a:prstGeom>
          <a:ln>
            <a:noFill/>
          </a:ln>
          <a:effectLst>
            <a:outerShdw blurRad="292100" dist="139700" dir="2700000" algn="tl" rotWithShape="0">
              <a:srgbClr val="333333">
                <a:alpha val="65000"/>
              </a:srgbClr>
            </a:outerShdw>
          </a:effectLst>
        </p:spPr>
      </p:pic>
      <p:pic>
        <p:nvPicPr>
          <p:cNvPr id="6" name="Google Shape;108;p3">
            <a:extLst>
              <a:ext uri="{FF2B5EF4-FFF2-40B4-BE49-F238E27FC236}">
                <a16:creationId xmlns:a16="http://schemas.microsoft.com/office/drawing/2014/main" id="{765B924C-D0E3-4148-A4E2-300C75589110}"/>
              </a:ext>
            </a:extLst>
          </p:cNvPr>
          <p:cNvPicPr preferRelativeResize="0"/>
          <p:nvPr/>
        </p:nvPicPr>
        <p:blipFill>
          <a:blip r:embed="rId5">
            <a:alphaModFix/>
          </a:blip>
          <a:stretch>
            <a:fillRect/>
          </a:stretch>
        </p:blipFill>
        <p:spPr>
          <a:xfrm>
            <a:off x="5910275" y="1355450"/>
            <a:ext cx="5472350" cy="2332600"/>
          </a:xfrm>
          <a:prstGeom prst="rect">
            <a:avLst/>
          </a:prstGeom>
          <a:ln>
            <a:noFill/>
          </a:ln>
          <a:effectLst>
            <a:outerShdw blurRad="292100" dist="139700" dir="2700000" algn="tl" rotWithShape="0">
              <a:srgbClr val="333333">
                <a:alpha val="65000"/>
              </a:srgbClr>
            </a:outerShdw>
          </a:effectLst>
        </p:spPr>
      </p:pic>
      <p:pic>
        <p:nvPicPr>
          <p:cNvPr id="7" name="Google Shape;109;p3">
            <a:extLst>
              <a:ext uri="{FF2B5EF4-FFF2-40B4-BE49-F238E27FC236}">
                <a16:creationId xmlns:a16="http://schemas.microsoft.com/office/drawing/2014/main" id="{31FB0733-F111-4613-9EDB-68BD84C12155}"/>
              </a:ext>
            </a:extLst>
          </p:cNvPr>
          <p:cNvPicPr preferRelativeResize="0"/>
          <p:nvPr/>
        </p:nvPicPr>
        <p:blipFill rotWithShape="1">
          <a:blip r:embed="rId6">
            <a:alphaModFix/>
          </a:blip>
          <a:srcRect b="13525"/>
          <a:stretch/>
        </p:blipFill>
        <p:spPr>
          <a:xfrm>
            <a:off x="519850" y="3688050"/>
            <a:ext cx="3675925" cy="2203703"/>
          </a:xfrm>
          <a:prstGeom prst="rect">
            <a:avLst/>
          </a:prstGeom>
          <a:ln>
            <a:noFill/>
          </a:ln>
          <a:effectLst>
            <a:outerShdw blurRad="190500" algn="tl" rotWithShape="0">
              <a:srgbClr val="000000">
                <a:alpha val="70000"/>
              </a:srgbClr>
            </a:outerShdw>
          </a:effectLst>
        </p:spPr>
      </p:pic>
      <p:pic>
        <p:nvPicPr>
          <p:cNvPr id="8" name="Google Shape;110;p3">
            <a:extLst>
              <a:ext uri="{FF2B5EF4-FFF2-40B4-BE49-F238E27FC236}">
                <a16:creationId xmlns:a16="http://schemas.microsoft.com/office/drawing/2014/main" id="{92243D0A-28BE-42AE-A719-D8CB0EEDC6B3}"/>
              </a:ext>
            </a:extLst>
          </p:cNvPr>
          <p:cNvPicPr preferRelativeResize="0"/>
          <p:nvPr/>
        </p:nvPicPr>
        <p:blipFill rotWithShape="1">
          <a:blip r:embed="rId7">
            <a:alphaModFix/>
          </a:blip>
          <a:srcRect b="13525"/>
          <a:stretch/>
        </p:blipFill>
        <p:spPr>
          <a:xfrm>
            <a:off x="4195775" y="3688050"/>
            <a:ext cx="3657221" cy="2203703"/>
          </a:xfrm>
          <a:prstGeom prst="rect">
            <a:avLst/>
          </a:prstGeom>
          <a:ln>
            <a:noFill/>
          </a:ln>
          <a:effectLst>
            <a:outerShdw blurRad="292100" dist="139700" dir="2700000" algn="tl" rotWithShape="0">
              <a:srgbClr val="333333">
                <a:alpha val="65000"/>
              </a:srgbClr>
            </a:outerShdw>
          </a:effectLst>
        </p:spPr>
      </p:pic>
      <p:pic>
        <p:nvPicPr>
          <p:cNvPr id="9" name="Google Shape;111;p3">
            <a:extLst>
              <a:ext uri="{FF2B5EF4-FFF2-40B4-BE49-F238E27FC236}">
                <a16:creationId xmlns:a16="http://schemas.microsoft.com/office/drawing/2014/main" id="{4A1D8365-7A5C-4752-8AE6-91C981126310}"/>
              </a:ext>
            </a:extLst>
          </p:cNvPr>
          <p:cNvPicPr preferRelativeResize="0"/>
          <p:nvPr/>
        </p:nvPicPr>
        <p:blipFill rotWithShape="1">
          <a:blip r:embed="rId8">
            <a:alphaModFix/>
          </a:blip>
          <a:srcRect l="51231" b="13292"/>
          <a:stretch/>
        </p:blipFill>
        <p:spPr>
          <a:xfrm>
            <a:off x="7843569" y="3688042"/>
            <a:ext cx="3534583" cy="2203711"/>
          </a:xfrm>
          <a:prstGeom prst="rect">
            <a:avLst/>
          </a:prstGeom>
          <a:ln>
            <a:noFill/>
          </a:ln>
          <a:effectLst>
            <a:outerShdw blurRad="292100" dist="139700" dir="2700000" algn="tl" rotWithShape="0">
              <a:srgbClr val="333333">
                <a:alpha val="65000"/>
              </a:srgbClr>
            </a:outerShdw>
          </a:effectLst>
        </p:spPr>
      </p:pic>
      <p:sp>
        <p:nvSpPr>
          <p:cNvPr id="10" name="Google Shape;113;p3">
            <a:extLst>
              <a:ext uri="{FF2B5EF4-FFF2-40B4-BE49-F238E27FC236}">
                <a16:creationId xmlns:a16="http://schemas.microsoft.com/office/drawing/2014/main" id="{62AD3F1C-EF6E-4412-86A8-ABA8926DE7B4}"/>
              </a:ext>
            </a:extLst>
          </p:cNvPr>
          <p:cNvSpPr txBox="1"/>
          <p:nvPr/>
        </p:nvSpPr>
        <p:spPr>
          <a:xfrm>
            <a:off x="171450" y="5643575"/>
            <a:ext cx="3586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1400"/>
              </a:spcAft>
              <a:buNone/>
            </a:pPr>
            <a:endParaRPr>
              <a:solidFill>
                <a:schemeClr val="dk1"/>
              </a:solidFill>
            </a:endParaRPr>
          </a:p>
        </p:txBody>
      </p:sp>
      <p:sp>
        <p:nvSpPr>
          <p:cNvPr id="11" name="文字方塊 10">
            <a:extLst>
              <a:ext uri="{FF2B5EF4-FFF2-40B4-BE49-F238E27FC236}">
                <a16:creationId xmlns:a16="http://schemas.microsoft.com/office/drawing/2014/main" id="{5D2482D2-6A4B-4D25-8116-E6475874CDBE}"/>
              </a:ext>
            </a:extLst>
          </p:cNvPr>
          <p:cNvSpPr txBox="1"/>
          <p:nvPr/>
        </p:nvSpPr>
        <p:spPr>
          <a:xfrm>
            <a:off x="2148319" y="3397589"/>
            <a:ext cx="3947681" cy="369332"/>
          </a:xfrm>
          <a:prstGeom prst="rect">
            <a:avLst/>
          </a:prstGeom>
          <a:solidFill>
            <a:schemeClr val="accent6">
              <a:lumMod val="20000"/>
              <a:lumOff val="80000"/>
            </a:schemeClr>
          </a:solidFill>
        </p:spPr>
        <p:txBody>
          <a:bodyPr wrap="square" rtlCol="0">
            <a:spAutoFit/>
          </a:bodyPr>
          <a:lstStyle/>
          <a:p>
            <a:r>
              <a:rPr lang="zh-TW" altLang="en-US" sz="1800" b="1" dirty="0">
                <a:latin typeface="微軟正黑體" panose="020B0604030504040204" pitchFamily="34" charset="-120"/>
                <a:ea typeface="微軟正黑體" panose="020B0604030504040204" pitchFamily="34" charset="-120"/>
              </a:rPr>
              <a:t>查看相關主題、相關搜尋、熱門搜尋</a:t>
            </a:r>
          </a:p>
        </p:txBody>
      </p:sp>
      <p:sp>
        <p:nvSpPr>
          <p:cNvPr id="12" name="文字方塊 11">
            <a:extLst>
              <a:ext uri="{FF2B5EF4-FFF2-40B4-BE49-F238E27FC236}">
                <a16:creationId xmlns:a16="http://schemas.microsoft.com/office/drawing/2014/main" id="{2A0AC7AE-C990-4797-8322-DABBFDFC0097}"/>
              </a:ext>
            </a:extLst>
          </p:cNvPr>
          <p:cNvSpPr txBox="1"/>
          <p:nvPr/>
        </p:nvSpPr>
        <p:spPr>
          <a:xfrm>
            <a:off x="8011948" y="3397589"/>
            <a:ext cx="3211724" cy="369332"/>
          </a:xfrm>
          <a:prstGeom prst="rect">
            <a:avLst/>
          </a:prstGeom>
          <a:solidFill>
            <a:schemeClr val="accent6">
              <a:lumMod val="20000"/>
              <a:lumOff val="80000"/>
            </a:schemeClr>
          </a:solidFill>
        </p:spPr>
        <p:txBody>
          <a:bodyPr wrap="square" rtlCol="0">
            <a:spAutoFit/>
          </a:bodyPr>
          <a:lstStyle/>
          <a:p>
            <a:r>
              <a:rPr lang="zh-TW" altLang="en-US" sz="1800" b="1" dirty="0">
                <a:latin typeface="微軟正黑體" panose="020B0604030504040204" pitchFamily="34" charset="-120"/>
                <a:ea typeface="微軟正黑體" panose="020B0604030504040204" pitchFamily="34" charset="-120"/>
              </a:rPr>
              <a:t>依地區比較關鍵字的搜尋熱度</a:t>
            </a:r>
          </a:p>
        </p:txBody>
      </p:sp>
      <p:sp>
        <p:nvSpPr>
          <p:cNvPr id="13" name="文字方塊 12">
            <a:extLst>
              <a:ext uri="{FF2B5EF4-FFF2-40B4-BE49-F238E27FC236}">
                <a16:creationId xmlns:a16="http://schemas.microsoft.com/office/drawing/2014/main" id="{ECCB3CD2-06B6-4F95-81B4-A6A881D0F01B}"/>
              </a:ext>
            </a:extLst>
          </p:cNvPr>
          <p:cNvSpPr txBox="1"/>
          <p:nvPr/>
        </p:nvSpPr>
        <p:spPr>
          <a:xfrm>
            <a:off x="7066826" y="1107717"/>
            <a:ext cx="2949491" cy="369332"/>
          </a:xfrm>
          <a:prstGeom prst="rect">
            <a:avLst/>
          </a:prstGeom>
          <a:solidFill>
            <a:schemeClr val="accent6">
              <a:lumMod val="20000"/>
              <a:lumOff val="80000"/>
            </a:schemeClr>
          </a:solidFill>
        </p:spPr>
        <p:txBody>
          <a:bodyPr wrap="square" rtlCol="0">
            <a:spAutoFit/>
          </a:bodyPr>
          <a:lstStyle/>
          <a:p>
            <a:r>
              <a:rPr lang="zh-TW" altLang="en-US" sz="1800" b="1" dirty="0">
                <a:latin typeface="微軟正黑體" panose="020B0604030504040204" pitchFamily="34" charset="-120"/>
                <a:ea typeface="微軟正黑體" panose="020B0604030504040204" pitchFamily="34" charset="-120"/>
              </a:rPr>
              <a:t>查看目標關鍵字的趨勢變化</a:t>
            </a:r>
          </a:p>
        </p:txBody>
      </p:sp>
    </p:spTree>
    <p:extLst>
      <p:ext uri="{BB962C8B-B14F-4D97-AF65-F5344CB8AC3E}">
        <p14:creationId xmlns:p14="http://schemas.microsoft.com/office/powerpoint/2010/main" val="42143534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BFA2A8-26F3-4FD3-BCD5-A2191F69B926}"/>
              </a:ext>
            </a:extLst>
          </p:cNvPr>
          <p:cNvSpPr>
            <a:spLocks noGrp="1"/>
          </p:cNvSpPr>
          <p:nvPr>
            <p:ph type="title"/>
          </p:nvPr>
        </p:nvSpPr>
        <p:spPr/>
        <p:txBody>
          <a:bodyPr/>
          <a:lstStyle/>
          <a:p>
            <a:r>
              <a:rPr lang="zh-TW" altLang="zh-TW" dirty="0"/>
              <a:t>Google Trend 介紹</a:t>
            </a:r>
            <a:endParaRPr lang="zh-TW" altLang="en-US" dirty="0"/>
          </a:p>
        </p:txBody>
      </p:sp>
      <p:sp>
        <p:nvSpPr>
          <p:cNvPr id="3" name="內容版面配置區 2">
            <a:extLst>
              <a:ext uri="{FF2B5EF4-FFF2-40B4-BE49-F238E27FC236}">
                <a16:creationId xmlns:a16="http://schemas.microsoft.com/office/drawing/2014/main" id="{7AD24793-9982-4F5F-959D-813E4DEE3BF1}"/>
              </a:ext>
            </a:extLst>
          </p:cNvPr>
          <p:cNvSpPr>
            <a:spLocks noGrp="1"/>
          </p:cNvSpPr>
          <p:nvPr>
            <p:ph idx="1"/>
          </p:nvPr>
        </p:nvSpPr>
        <p:spPr/>
        <p:txBody>
          <a:bodyPr/>
          <a:lstStyle/>
          <a:p>
            <a:r>
              <a:rPr lang="zh-TW" altLang="zh-TW" dirty="0">
                <a:solidFill>
                  <a:schemeClr val="dk1"/>
                </a:solidFill>
                <a:latin typeface="Microsoft JhengHei"/>
                <a:ea typeface="Microsoft JhengHei"/>
                <a:cs typeface="Microsoft JhengHei"/>
                <a:sym typeface="Microsoft JhengHei"/>
              </a:rPr>
              <a:t>應用</a:t>
            </a:r>
            <a:r>
              <a:rPr lang="zh-TW" altLang="en-US" dirty="0">
                <a:solidFill>
                  <a:schemeClr val="dk1"/>
                </a:solidFill>
                <a:latin typeface="Microsoft JhengHei"/>
                <a:ea typeface="Microsoft JhengHei"/>
                <a:cs typeface="Microsoft JhengHei"/>
                <a:sym typeface="Microsoft JhengHei"/>
              </a:rPr>
              <a:t>：</a:t>
            </a:r>
            <a:r>
              <a:rPr lang="zh-TW" altLang="zh-TW" dirty="0">
                <a:solidFill>
                  <a:schemeClr val="dk1"/>
                </a:solidFill>
                <a:latin typeface="Microsoft JhengHei"/>
                <a:ea typeface="Microsoft JhengHei"/>
                <a:cs typeface="Microsoft JhengHei"/>
                <a:sym typeface="Microsoft JhengHei"/>
              </a:rPr>
              <a:t>分析季節性商品的趨勢變化</a:t>
            </a:r>
            <a:endParaRPr lang="zh-TW" altLang="en-US" dirty="0"/>
          </a:p>
        </p:txBody>
      </p:sp>
      <p:pic>
        <p:nvPicPr>
          <p:cNvPr id="12" name="Google Shape;122;g109daf34b15_0_3">
            <a:extLst>
              <a:ext uri="{FF2B5EF4-FFF2-40B4-BE49-F238E27FC236}">
                <a16:creationId xmlns:a16="http://schemas.microsoft.com/office/drawing/2014/main" id="{07C74F66-69FB-4631-9F47-C6D232D02474}"/>
              </a:ext>
            </a:extLst>
          </p:cNvPr>
          <p:cNvPicPr preferRelativeResize="0"/>
          <p:nvPr/>
        </p:nvPicPr>
        <p:blipFill>
          <a:blip r:embed="rId3">
            <a:alphaModFix/>
          </a:blip>
          <a:stretch>
            <a:fillRect/>
          </a:stretch>
        </p:blipFill>
        <p:spPr>
          <a:xfrm>
            <a:off x="1676400" y="2236575"/>
            <a:ext cx="8741051" cy="3966125"/>
          </a:xfrm>
          <a:prstGeom prst="rect">
            <a:avLst/>
          </a:prstGeom>
          <a:noFill/>
          <a:ln>
            <a:noFill/>
          </a:ln>
        </p:spPr>
      </p:pic>
      <p:sp>
        <p:nvSpPr>
          <p:cNvPr id="13" name="Google Shape;124;g109daf34b15_0_3">
            <a:extLst>
              <a:ext uri="{FF2B5EF4-FFF2-40B4-BE49-F238E27FC236}">
                <a16:creationId xmlns:a16="http://schemas.microsoft.com/office/drawing/2014/main" id="{7961924C-0642-4142-86B6-43313C5346D0}"/>
              </a:ext>
            </a:extLst>
          </p:cNvPr>
          <p:cNvSpPr/>
          <p:nvPr/>
        </p:nvSpPr>
        <p:spPr>
          <a:xfrm>
            <a:off x="3650675" y="5319900"/>
            <a:ext cx="443400" cy="3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g109daf34b15_0_3">
            <a:extLst>
              <a:ext uri="{FF2B5EF4-FFF2-40B4-BE49-F238E27FC236}">
                <a16:creationId xmlns:a16="http://schemas.microsoft.com/office/drawing/2014/main" id="{AD63039B-8781-4952-9913-683296996E26}"/>
              </a:ext>
            </a:extLst>
          </p:cNvPr>
          <p:cNvSpPr/>
          <p:nvPr/>
        </p:nvSpPr>
        <p:spPr>
          <a:xfrm>
            <a:off x="4982246" y="5208169"/>
            <a:ext cx="443400" cy="3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6;g109daf34b15_0_3">
            <a:extLst>
              <a:ext uri="{FF2B5EF4-FFF2-40B4-BE49-F238E27FC236}">
                <a16:creationId xmlns:a16="http://schemas.microsoft.com/office/drawing/2014/main" id="{1D0C4273-A9D1-437A-B790-55C476D41010}"/>
              </a:ext>
            </a:extLst>
          </p:cNvPr>
          <p:cNvSpPr/>
          <p:nvPr/>
        </p:nvSpPr>
        <p:spPr>
          <a:xfrm>
            <a:off x="6351525" y="5319900"/>
            <a:ext cx="443400" cy="3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g109daf34b15_0_3">
            <a:extLst>
              <a:ext uri="{FF2B5EF4-FFF2-40B4-BE49-F238E27FC236}">
                <a16:creationId xmlns:a16="http://schemas.microsoft.com/office/drawing/2014/main" id="{BFBC6B2D-2553-4DE9-BC87-FAE33E2A146B}"/>
              </a:ext>
            </a:extLst>
          </p:cNvPr>
          <p:cNvSpPr/>
          <p:nvPr/>
        </p:nvSpPr>
        <p:spPr>
          <a:xfrm>
            <a:off x="7859844" y="5175877"/>
            <a:ext cx="391800" cy="3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群組 16">
            <a:extLst>
              <a:ext uri="{FF2B5EF4-FFF2-40B4-BE49-F238E27FC236}">
                <a16:creationId xmlns:a16="http://schemas.microsoft.com/office/drawing/2014/main" id="{C12F4D1E-0423-4867-9B64-982200B6156E}"/>
              </a:ext>
            </a:extLst>
          </p:cNvPr>
          <p:cNvGrpSpPr/>
          <p:nvPr/>
        </p:nvGrpSpPr>
        <p:grpSpPr>
          <a:xfrm>
            <a:off x="3339648" y="4061275"/>
            <a:ext cx="1070700" cy="1175300"/>
            <a:chOff x="3349075" y="3816475"/>
            <a:chExt cx="1070700" cy="1175300"/>
          </a:xfrm>
        </p:grpSpPr>
        <p:cxnSp>
          <p:nvCxnSpPr>
            <p:cNvPr id="18" name="Google Shape;123;g109daf34b15_0_3">
              <a:extLst>
                <a:ext uri="{FF2B5EF4-FFF2-40B4-BE49-F238E27FC236}">
                  <a16:creationId xmlns:a16="http://schemas.microsoft.com/office/drawing/2014/main" id="{F645AEF5-AF18-43E3-A29A-6FF232B555FB}"/>
                </a:ext>
              </a:extLst>
            </p:cNvPr>
            <p:cNvCxnSpPr/>
            <p:nvPr/>
          </p:nvCxnSpPr>
          <p:spPr>
            <a:xfrm>
              <a:off x="3867650" y="4188375"/>
              <a:ext cx="9600" cy="803400"/>
            </a:xfrm>
            <a:prstGeom prst="straightConnector1">
              <a:avLst/>
            </a:prstGeom>
            <a:noFill/>
            <a:ln w="28575" cap="flat" cmpd="sng">
              <a:solidFill>
                <a:schemeClr val="accent4"/>
              </a:solidFill>
              <a:prstDash val="solid"/>
              <a:round/>
              <a:headEnd type="none" w="med" len="med"/>
              <a:tailEnd type="triangle" w="med" len="med"/>
            </a:ln>
          </p:spPr>
        </p:cxnSp>
        <p:sp>
          <p:nvSpPr>
            <p:cNvPr id="19" name="Google Shape;133;g109daf34b15_0_3">
              <a:extLst>
                <a:ext uri="{FF2B5EF4-FFF2-40B4-BE49-F238E27FC236}">
                  <a16:creationId xmlns:a16="http://schemas.microsoft.com/office/drawing/2014/main" id="{B937E690-0BA0-43FE-B2F1-5348A054B798}"/>
                </a:ext>
              </a:extLst>
            </p:cNvPr>
            <p:cNvSpPr txBox="1"/>
            <p:nvPr/>
          </p:nvSpPr>
          <p:spPr>
            <a:xfrm>
              <a:off x="3349075" y="3816475"/>
              <a:ext cx="10707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dirty="0">
                  <a:solidFill>
                    <a:schemeClr val="accent4">
                      <a:lumMod val="75000"/>
                    </a:schemeClr>
                  </a:solidFill>
                  <a:latin typeface="微軟正黑體" panose="020B0604030504040204" pitchFamily="34" charset="-120"/>
                  <a:ea typeface="微軟正黑體" panose="020B0604030504040204" pitchFamily="34" charset="-120"/>
                  <a:cs typeface="Calibri"/>
                  <a:sym typeface="Calibri"/>
                </a:rPr>
                <a:t>2017/6~8月</a:t>
              </a:r>
              <a:endParaRPr sz="1200" dirty="0">
                <a:solidFill>
                  <a:schemeClr val="accent4">
                    <a:lumMod val="75000"/>
                  </a:schemeClr>
                </a:solidFill>
                <a:latin typeface="微軟正黑體" panose="020B0604030504040204" pitchFamily="34" charset="-120"/>
                <a:ea typeface="微軟正黑體" panose="020B0604030504040204" pitchFamily="34" charset="-120"/>
                <a:cs typeface="Calibri"/>
                <a:sym typeface="Calibri"/>
              </a:endParaRPr>
            </a:p>
          </p:txBody>
        </p:sp>
      </p:grpSp>
      <p:grpSp>
        <p:nvGrpSpPr>
          <p:cNvPr id="20" name="群組 19">
            <a:extLst>
              <a:ext uri="{FF2B5EF4-FFF2-40B4-BE49-F238E27FC236}">
                <a16:creationId xmlns:a16="http://schemas.microsoft.com/office/drawing/2014/main" id="{4D74D1EE-7123-4BAA-8697-A0526FAE9E0D}"/>
              </a:ext>
            </a:extLst>
          </p:cNvPr>
          <p:cNvGrpSpPr/>
          <p:nvPr/>
        </p:nvGrpSpPr>
        <p:grpSpPr>
          <a:xfrm>
            <a:off x="4687500" y="3930719"/>
            <a:ext cx="1070700" cy="1216800"/>
            <a:chOff x="4687500" y="3723627"/>
            <a:chExt cx="1070700" cy="1216800"/>
          </a:xfrm>
        </p:grpSpPr>
        <p:cxnSp>
          <p:nvCxnSpPr>
            <p:cNvPr id="21" name="Google Shape;128;g109daf34b15_0_3">
              <a:extLst>
                <a:ext uri="{FF2B5EF4-FFF2-40B4-BE49-F238E27FC236}">
                  <a16:creationId xmlns:a16="http://schemas.microsoft.com/office/drawing/2014/main" id="{ADC29363-15FB-45CE-A419-436AE047F6DF}"/>
                </a:ext>
              </a:extLst>
            </p:cNvPr>
            <p:cNvCxnSpPr>
              <a:stCxn id="22" idx="2"/>
            </p:cNvCxnSpPr>
            <p:nvPr/>
          </p:nvCxnSpPr>
          <p:spPr>
            <a:xfrm>
              <a:off x="5222850" y="4092929"/>
              <a:ext cx="4800" cy="847498"/>
            </a:xfrm>
            <a:prstGeom prst="straightConnector1">
              <a:avLst/>
            </a:prstGeom>
            <a:noFill/>
            <a:ln w="28575" cap="flat" cmpd="sng">
              <a:solidFill>
                <a:schemeClr val="accent4"/>
              </a:solidFill>
              <a:prstDash val="solid"/>
              <a:round/>
              <a:headEnd type="none" w="med" len="med"/>
              <a:tailEnd type="triangle" w="med" len="med"/>
            </a:ln>
          </p:spPr>
        </p:cxnSp>
        <p:sp>
          <p:nvSpPr>
            <p:cNvPr id="22" name="Google Shape;129;g109daf34b15_0_3">
              <a:extLst>
                <a:ext uri="{FF2B5EF4-FFF2-40B4-BE49-F238E27FC236}">
                  <a16:creationId xmlns:a16="http://schemas.microsoft.com/office/drawing/2014/main" id="{50131D15-81B2-47B1-9E0E-7F62A533DC49}"/>
                </a:ext>
              </a:extLst>
            </p:cNvPr>
            <p:cNvSpPr txBox="1"/>
            <p:nvPr/>
          </p:nvSpPr>
          <p:spPr>
            <a:xfrm>
              <a:off x="4687500" y="3723627"/>
              <a:ext cx="1070700" cy="369302"/>
            </a:xfrm>
            <a:prstGeom prst="rect">
              <a:avLst/>
            </a:prstGeom>
            <a:noFill/>
            <a:ln>
              <a:noFill/>
            </a:ln>
          </p:spPr>
          <p:txBody>
            <a:bodyPr spcFirstLastPara="1" wrap="square" lIns="91425" tIns="91425" rIns="91425" bIns="91425" anchor="t" anchorCtr="0">
              <a:spAutoFit/>
            </a:bodyPr>
            <a:lstStyle/>
            <a:p>
              <a:r>
                <a:rPr lang="en-US" altLang="zh-TW" sz="1200" dirty="0">
                  <a:solidFill>
                    <a:schemeClr val="accent4">
                      <a:lumMod val="75000"/>
                    </a:schemeClr>
                  </a:solidFill>
                  <a:latin typeface="微軟正黑體" panose="020B0604030504040204" pitchFamily="34" charset="-120"/>
                  <a:ea typeface="微軟正黑體" panose="020B0604030504040204" pitchFamily="34" charset="-120"/>
                  <a:cs typeface="Calibri"/>
                  <a:sym typeface="Calibri"/>
                </a:rPr>
                <a:t>2018/6~8</a:t>
              </a:r>
              <a:r>
                <a:rPr lang="zh-TW" altLang="en-US" sz="1200" dirty="0">
                  <a:solidFill>
                    <a:schemeClr val="accent4">
                      <a:lumMod val="75000"/>
                    </a:schemeClr>
                  </a:solidFill>
                  <a:latin typeface="微軟正黑體" panose="020B0604030504040204" pitchFamily="34" charset="-120"/>
                  <a:ea typeface="微軟正黑體" panose="020B0604030504040204" pitchFamily="34" charset="-120"/>
                  <a:cs typeface="Calibri"/>
                  <a:sym typeface="Calibri"/>
                </a:rPr>
                <a:t>月</a:t>
              </a:r>
              <a:endParaRPr sz="1200" dirty="0">
                <a:solidFill>
                  <a:schemeClr val="accent4">
                    <a:lumMod val="75000"/>
                  </a:schemeClr>
                </a:solidFill>
                <a:latin typeface="微軟正黑體" panose="020B0604030504040204" pitchFamily="34" charset="-120"/>
                <a:ea typeface="微軟正黑體" panose="020B0604030504040204" pitchFamily="34" charset="-120"/>
                <a:cs typeface="Calibri"/>
                <a:sym typeface="Calibri"/>
              </a:endParaRPr>
            </a:p>
          </p:txBody>
        </p:sp>
      </p:grpSp>
      <p:grpSp>
        <p:nvGrpSpPr>
          <p:cNvPr id="23" name="群組 22">
            <a:extLst>
              <a:ext uri="{FF2B5EF4-FFF2-40B4-BE49-F238E27FC236}">
                <a16:creationId xmlns:a16="http://schemas.microsoft.com/office/drawing/2014/main" id="{43D7C3DA-199B-4145-83E0-F22E456E1281}"/>
              </a:ext>
            </a:extLst>
          </p:cNvPr>
          <p:cNvGrpSpPr/>
          <p:nvPr/>
        </p:nvGrpSpPr>
        <p:grpSpPr>
          <a:xfrm>
            <a:off x="6096000" y="4095136"/>
            <a:ext cx="1070700" cy="1141239"/>
            <a:chOff x="6048865" y="3850336"/>
            <a:chExt cx="1070700" cy="1141239"/>
          </a:xfrm>
        </p:grpSpPr>
        <p:cxnSp>
          <p:nvCxnSpPr>
            <p:cNvPr id="24" name="Google Shape;130;g109daf34b15_0_3">
              <a:extLst>
                <a:ext uri="{FF2B5EF4-FFF2-40B4-BE49-F238E27FC236}">
                  <a16:creationId xmlns:a16="http://schemas.microsoft.com/office/drawing/2014/main" id="{AED30710-2F50-4868-9D11-EF5D6DBF75CA}"/>
                </a:ext>
              </a:extLst>
            </p:cNvPr>
            <p:cNvCxnSpPr/>
            <p:nvPr/>
          </p:nvCxnSpPr>
          <p:spPr>
            <a:xfrm>
              <a:off x="6546700" y="4216675"/>
              <a:ext cx="3000" cy="774900"/>
            </a:xfrm>
            <a:prstGeom prst="straightConnector1">
              <a:avLst/>
            </a:prstGeom>
            <a:noFill/>
            <a:ln w="28575" cap="flat" cmpd="sng">
              <a:solidFill>
                <a:schemeClr val="accent4"/>
              </a:solidFill>
              <a:prstDash val="solid"/>
              <a:round/>
              <a:headEnd type="none" w="med" len="med"/>
              <a:tailEnd type="triangle" w="med" len="med"/>
            </a:ln>
          </p:spPr>
        </p:cxnSp>
        <p:sp>
          <p:nvSpPr>
            <p:cNvPr id="25" name="Google Shape;134;g109daf34b15_0_3">
              <a:extLst>
                <a:ext uri="{FF2B5EF4-FFF2-40B4-BE49-F238E27FC236}">
                  <a16:creationId xmlns:a16="http://schemas.microsoft.com/office/drawing/2014/main" id="{96A4F085-CDC9-4AFC-BCED-780C95BBAFF0}"/>
                </a:ext>
              </a:extLst>
            </p:cNvPr>
            <p:cNvSpPr txBox="1"/>
            <p:nvPr/>
          </p:nvSpPr>
          <p:spPr>
            <a:xfrm>
              <a:off x="6048865" y="3850336"/>
              <a:ext cx="1070700" cy="369302"/>
            </a:xfrm>
            <a:prstGeom prst="rect">
              <a:avLst/>
            </a:prstGeom>
            <a:noFill/>
            <a:ln>
              <a:noFill/>
            </a:ln>
          </p:spPr>
          <p:txBody>
            <a:bodyPr spcFirstLastPara="1" wrap="square" lIns="91425" tIns="91425" rIns="91425" bIns="91425" anchor="t" anchorCtr="0">
              <a:spAutoFit/>
            </a:bodyPr>
            <a:lstStyle/>
            <a:p>
              <a:pPr marL="0" lvl="0" indent="0">
                <a:buFont typeface="Arial"/>
                <a:buNone/>
              </a:pPr>
              <a:r>
                <a:rPr lang="en-US" altLang="zh-TW" sz="1200" dirty="0">
                  <a:solidFill>
                    <a:schemeClr val="accent4">
                      <a:lumMod val="75000"/>
                    </a:schemeClr>
                  </a:solidFill>
                  <a:latin typeface="微軟正黑體" panose="020B0604030504040204" pitchFamily="34" charset="-120"/>
                  <a:ea typeface="微軟正黑體" panose="020B0604030504040204" pitchFamily="34" charset="-120"/>
                  <a:cs typeface="Calibri"/>
                  <a:sym typeface="Calibri"/>
                </a:rPr>
                <a:t>2019/6~8</a:t>
              </a:r>
              <a:r>
                <a:rPr lang="zh-TW" altLang="en-US" sz="1200" dirty="0">
                  <a:solidFill>
                    <a:schemeClr val="accent4">
                      <a:lumMod val="75000"/>
                    </a:schemeClr>
                  </a:solidFill>
                  <a:latin typeface="微軟正黑體" panose="020B0604030504040204" pitchFamily="34" charset="-120"/>
                  <a:ea typeface="微軟正黑體" panose="020B0604030504040204" pitchFamily="34" charset="-120"/>
                  <a:cs typeface="Calibri"/>
                  <a:sym typeface="Calibri"/>
                </a:rPr>
                <a:t>月</a:t>
              </a:r>
              <a:endParaRPr sz="1200" dirty="0">
                <a:solidFill>
                  <a:schemeClr val="accent4">
                    <a:lumMod val="75000"/>
                  </a:schemeClr>
                </a:solidFill>
                <a:latin typeface="微軟正黑體" panose="020B0604030504040204" pitchFamily="34" charset="-120"/>
                <a:ea typeface="微軟正黑體" panose="020B0604030504040204" pitchFamily="34" charset="-120"/>
                <a:cs typeface="Calibri"/>
                <a:sym typeface="Calibri"/>
              </a:endParaRPr>
            </a:p>
          </p:txBody>
        </p:sp>
      </p:grpSp>
      <p:grpSp>
        <p:nvGrpSpPr>
          <p:cNvPr id="26" name="群組 25">
            <a:extLst>
              <a:ext uri="{FF2B5EF4-FFF2-40B4-BE49-F238E27FC236}">
                <a16:creationId xmlns:a16="http://schemas.microsoft.com/office/drawing/2014/main" id="{34149095-97DB-4B4C-95CD-38CB6602E24A}"/>
              </a:ext>
            </a:extLst>
          </p:cNvPr>
          <p:cNvGrpSpPr/>
          <p:nvPr/>
        </p:nvGrpSpPr>
        <p:grpSpPr>
          <a:xfrm>
            <a:off x="7552475" y="4034986"/>
            <a:ext cx="1070700" cy="1090502"/>
            <a:chOff x="7571329" y="3790186"/>
            <a:chExt cx="1070700" cy="1090502"/>
          </a:xfrm>
        </p:grpSpPr>
        <p:cxnSp>
          <p:nvCxnSpPr>
            <p:cNvPr id="27" name="Google Shape;131;g109daf34b15_0_3">
              <a:extLst>
                <a:ext uri="{FF2B5EF4-FFF2-40B4-BE49-F238E27FC236}">
                  <a16:creationId xmlns:a16="http://schemas.microsoft.com/office/drawing/2014/main" id="{2C333D35-9191-4C8E-AC5A-B5F78FCCA84C}"/>
                </a:ext>
              </a:extLst>
            </p:cNvPr>
            <p:cNvCxnSpPr/>
            <p:nvPr/>
          </p:nvCxnSpPr>
          <p:spPr>
            <a:xfrm flipH="1">
              <a:off x="8079225" y="4145988"/>
              <a:ext cx="9600" cy="734700"/>
            </a:xfrm>
            <a:prstGeom prst="straightConnector1">
              <a:avLst/>
            </a:prstGeom>
            <a:noFill/>
            <a:ln w="28575" cap="flat" cmpd="sng">
              <a:solidFill>
                <a:schemeClr val="accent4"/>
              </a:solidFill>
              <a:prstDash val="solid"/>
              <a:round/>
              <a:headEnd type="none" w="med" len="med"/>
              <a:tailEnd type="triangle" w="med" len="med"/>
            </a:ln>
          </p:spPr>
        </p:cxnSp>
        <p:sp>
          <p:nvSpPr>
            <p:cNvPr id="28" name="Google Shape;135;g109daf34b15_0_3">
              <a:extLst>
                <a:ext uri="{FF2B5EF4-FFF2-40B4-BE49-F238E27FC236}">
                  <a16:creationId xmlns:a16="http://schemas.microsoft.com/office/drawing/2014/main" id="{01B30A93-8599-4383-89DB-6505EF54A6EE}"/>
                </a:ext>
              </a:extLst>
            </p:cNvPr>
            <p:cNvSpPr txBox="1"/>
            <p:nvPr/>
          </p:nvSpPr>
          <p:spPr>
            <a:xfrm>
              <a:off x="7571329" y="3790186"/>
              <a:ext cx="1070700" cy="369302"/>
            </a:xfrm>
            <a:prstGeom prst="rect">
              <a:avLst/>
            </a:prstGeom>
            <a:noFill/>
            <a:ln>
              <a:noFill/>
            </a:ln>
          </p:spPr>
          <p:txBody>
            <a:bodyPr spcFirstLastPara="1" wrap="square" lIns="91425" tIns="91425" rIns="91425" bIns="91425" anchor="t" anchorCtr="0">
              <a:spAutoFit/>
            </a:bodyPr>
            <a:lstStyle/>
            <a:p>
              <a:r>
                <a:rPr lang="en-US" altLang="zh-TW" sz="1200" dirty="0">
                  <a:solidFill>
                    <a:schemeClr val="accent4">
                      <a:lumMod val="75000"/>
                    </a:schemeClr>
                  </a:solidFill>
                  <a:latin typeface="微軟正黑體" panose="020B0604030504040204" pitchFamily="34" charset="-120"/>
                  <a:ea typeface="微軟正黑體" panose="020B0604030504040204" pitchFamily="34" charset="-120"/>
                  <a:cs typeface="Calibri"/>
                  <a:sym typeface="Calibri"/>
                </a:rPr>
                <a:t>2020/6~8</a:t>
              </a:r>
              <a:r>
                <a:rPr lang="zh-TW" altLang="en-US" sz="1200" dirty="0">
                  <a:solidFill>
                    <a:schemeClr val="accent4">
                      <a:lumMod val="75000"/>
                    </a:schemeClr>
                  </a:solidFill>
                  <a:latin typeface="微軟正黑體" panose="020B0604030504040204" pitchFamily="34" charset="-120"/>
                  <a:ea typeface="微軟正黑體" panose="020B0604030504040204" pitchFamily="34" charset="-120"/>
                  <a:cs typeface="Calibri"/>
                  <a:sym typeface="Calibri"/>
                </a:rPr>
                <a:t>月</a:t>
              </a:r>
              <a:endParaRPr sz="1200" dirty="0">
                <a:solidFill>
                  <a:schemeClr val="accent4">
                    <a:lumMod val="75000"/>
                  </a:schemeClr>
                </a:solidFill>
                <a:latin typeface="微軟正黑體" panose="020B0604030504040204" pitchFamily="34" charset="-120"/>
                <a:ea typeface="微軟正黑體" panose="020B0604030504040204" pitchFamily="34" charset="-120"/>
                <a:cs typeface="Calibri"/>
                <a:sym typeface="Calibri"/>
              </a:endParaRPr>
            </a:p>
          </p:txBody>
        </p:sp>
      </p:grpSp>
    </p:spTree>
    <p:extLst>
      <p:ext uri="{BB962C8B-B14F-4D97-AF65-F5344CB8AC3E}">
        <p14:creationId xmlns:p14="http://schemas.microsoft.com/office/powerpoint/2010/main" val="9499820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BFA2A8-26F3-4FD3-BCD5-A2191F69B926}"/>
              </a:ext>
            </a:extLst>
          </p:cNvPr>
          <p:cNvSpPr>
            <a:spLocks noGrp="1"/>
          </p:cNvSpPr>
          <p:nvPr>
            <p:ph type="title"/>
          </p:nvPr>
        </p:nvSpPr>
        <p:spPr/>
        <p:txBody>
          <a:bodyPr/>
          <a:lstStyle/>
          <a:p>
            <a:r>
              <a:rPr lang="zh-TW" altLang="zh-TW" dirty="0"/>
              <a:t>Google Trend 介紹</a:t>
            </a:r>
            <a:endParaRPr lang="zh-TW" altLang="en-US" dirty="0"/>
          </a:p>
        </p:txBody>
      </p:sp>
      <p:sp>
        <p:nvSpPr>
          <p:cNvPr id="3" name="內容版面配置區 2">
            <a:extLst>
              <a:ext uri="{FF2B5EF4-FFF2-40B4-BE49-F238E27FC236}">
                <a16:creationId xmlns:a16="http://schemas.microsoft.com/office/drawing/2014/main" id="{7AD24793-9982-4F5F-959D-813E4DEE3BF1}"/>
              </a:ext>
            </a:extLst>
          </p:cNvPr>
          <p:cNvSpPr>
            <a:spLocks noGrp="1"/>
          </p:cNvSpPr>
          <p:nvPr>
            <p:ph idx="1"/>
          </p:nvPr>
        </p:nvSpPr>
        <p:spPr/>
        <p:txBody>
          <a:bodyPr/>
          <a:lstStyle/>
          <a:p>
            <a:r>
              <a:rPr lang="zh-TW" altLang="zh-TW" dirty="0">
                <a:solidFill>
                  <a:schemeClr val="dk1"/>
                </a:solidFill>
                <a:latin typeface="Microsoft JhengHei"/>
                <a:ea typeface="Microsoft JhengHei"/>
                <a:cs typeface="Microsoft JhengHei"/>
                <a:sym typeface="Microsoft JhengHei"/>
              </a:rPr>
              <a:t>應用</a:t>
            </a:r>
            <a:r>
              <a:rPr lang="zh-TW" altLang="en-US" dirty="0">
                <a:solidFill>
                  <a:schemeClr val="dk1"/>
                </a:solidFill>
                <a:latin typeface="Microsoft JhengHei"/>
                <a:ea typeface="Microsoft JhengHei"/>
                <a:cs typeface="Microsoft JhengHei"/>
                <a:sym typeface="Microsoft JhengHei"/>
              </a:rPr>
              <a:t>：</a:t>
            </a:r>
            <a:r>
              <a:rPr lang="zh-TW" altLang="zh-TW" dirty="0">
                <a:solidFill>
                  <a:schemeClr val="dk1"/>
                </a:solidFill>
                <a:latin typeface="Microsoft JhengHei"/>
                <a:ea typeface="Microsoft JhengHei"/>
                <a:cs typeface="Microsoft JhengHei"/>
                <a:sym typeface="Microsoft JhengHei"/>
              </a:rPr>
              <a:t>查看搜尋關鍵字的分布地區</a:t>
            </a:r>
            <a:endParaRPr lang="zh-TW" altLang="en-US" dirty="0"/>
          </a:p>
        </p:txBody>
      </p:sp>
      <p:pic>
        <p:nvPicPr>
          <p:cNvPr id="5" name="Google Shape;142;g109daf34b15_0_51">
            <a:extLst>
              <a:ext uri="{FF2B5EF4-FFF2-40B4-BE49-F238E27FC236}">
                <a16:creationId xmlns:a16="http://schemas.microsoft.com/office/drawing/2014/main" id="{289C23A6-C106-4E31-A84B-71F487666678}"/>
              </a:ext>
            </a:extLst>
          </p:cNvPr>
          <p:cNvPicPr preferRelativeResize="0"/>
          <p:nvPr/>
        </p:nvPicPr>
        <p:blipFill>
          <a:blip r:embed="rId3">
            <a:alphaModFix/>
          </a:blip>
          <a:stretch>
            <a:fillRect/>
          </a:stretch>
        </p:blipFill>
        <p:spPr>
          <a:xfrm>
            <a:off x="700067" y="2750986"/>
            <a:ext cx="5105401" cy="2995550"/>
          </a:xfrm>
          <a:prstGeom prst="rect">
            <a:avLst/>
          </a:prstGeom>
          <a:noFill/>
          <a:ln>
            <a:noFill/>
          </a:ln>
        </p:spPr>
      </p:pic>
      <p:pic>
        <p:nvPicPr>
          <p:cNvPr id="6" name="Google Shape;143;g109daf34b15_0_51">
            <a:extLst>
              <a:ext uri="{FF2B5EF4-FFF2-40B4-BE49-F238E27FC236}">
                <a16:creationId xmlns:a16="http://schemas.microsoft.com/office/drawing/2014/main" id="{9D530DA2-F5E1-489E-B0E7-7C189A7633F9}"/>
              </a:ext>
            </a:extLst>
          </p:cNvPr>
          <p:cNvPicPr preferRelativeResize="0"/>
          <p:nvPr/>
        </p:nvPicPr>
        <p:blipFill>
          <a:blip r:embed="rId4">
            <a:alphaModFix/>
          </a:blip>
          <a:stretch>
            <a:fillRect/>
          </a:stretch>
        </p:blipFill>
        <p:spPr>
          <a:xfrm>
            <a:off x="6274679" y="2750986"/>
            <a:ext cx="5271871" cy="2995550"/>
          </a:xfrm>
          <a:prstGeom prst="rect">
            <a:avLst/>
          </a:prstGeom>
          <a:noFill/>
          <a:ln>
            <a:noFill/>
          </a:ln>
        </p:spPr>
      </p:pic>
      <p:pic>
        <p:nvPicPr>
          <p:cNvPr id="7" name="Google Shape;144;g109daf34b15_0_51">
            <a:extLst>
              <a:ext uri="{FF2B5EF4-FFF2-40B4-BE49-F238E27FC236}">
                <a16:creationId xmlns:a16="http://schemas.microsoft.com/office/drawing/2014/main" id="{6D752D38-AA71-4733-8228-E0249146F446}"/>
              </a:ext>
            </a:extLst>
          </p:cNvPr>
          <p:cNvPicPr preferRelativeResize="0"/>
          <p:nvPr/>
        </p:nvPicPr>
        <p:blipFill>
          <a:blip r:embed="rId5">
            <a:alphaModFix/>
          </a:blip>
          <a:stretch>
            <a:fillRect/>
          </a:stretch>
        </p:blipFill>
        <p:spPr>
          <a:xfrm>
            <a:off x="9593917" y="2167036"/>
            <a:ext cx="1952625" cy="523875"/>
          </a:xfrm>
          <a:prstGeom prst="rect">
            <a:avLst/>
          </a:prstGeom>
          <a:noFill/>
          <a:ln>
            <a:noFill/>
          </a:ln>
        </p:spPr>
      </p:pic>
    </p:spTree>
    <p:extLst>
      <p:ext uri="{BB962C8B-B14F-4D97-AF65-F5344CB8AC3E}">
        <p14:creationId xmlns:p14="http://schemas.microsoft.com/office/powerpoint/2010/main" val="289335806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BFA2A8-26F3-4FD3-BCD5-A2191F69B926}"/>
              </a:ext>
            </a:extLst>
          </p:cNvPr>
          <p:cNvSpPr>
            <a:spLocks noGrp="1"/>
          </p:cNvSpPr>
          <p:nvPr>
            <p:ph type="title"/>
          </p:nvPr>
        </p:nvSpPr>
        <p:spPr/>
        <p:txBody>
          <a:bodyPr/>
          <a:lstStyle/>
          <a:p>
            <a:r>
              <a:rPr lang="zh-TW" altLang="zh-TW" dirty="0"/>
              <a:t>Google Trend 2021年台灣熱門搜尋</a:t>
            </a:r>
            <a:endParaRPr lang="zh-TW" altLang="en-US" dirty="0"/>
          </a:p>
        </p:txBody>
      </p:sp>
      <p:pic>
        <p:nvPicPr>
          <p:cNvPr id="8" name="Google Shape;150;g109daf34b15_1_16">
            <a:extLst>
              <a:ext uri="{FF2B5EF4-FFF2-40B4-BE49-F238E27FC236}">
                <a16:creationId xmlns:a16="http://schemas.microsoft.com/office/drawing/2014/main" id="{351B3964-711D-46EA-B24C-0A6E32D2191E}"/>
              </a:ext>
            </a:extLst>
          </p:cNvPr>
          <p:cNvPicPr preferRelativeResize="0"/>
          <p:nvPr/>
        </p:nvPicPr>
        <p:blipFill rotWithShape="1">
          <a:blip r:embed="rId3">
            <a:alphaModFix/>
          </a:blip>
          <a:srcRect l="1750" t="36517" r="91532" b="19197"/>
          <a:stretch/>
        </p:blipFill>
        <p:spPr>
          <a:xfrm>
            <a:off x="10084200" y="402950"/>
            <a:ext cx="606669" cy="478450"/>
          </a:xfrm>
          <a:prstGeom prst="rect">
            <a:avLst/>
          </a:prstGeom>
          <a:noFill/>
          <a:ln>
            <a:noFill/>
          </a:ln>
        </p:spPr>
      </p:pic>
      <p:grpSp>
        <p:nvGrpSpPr>
          <p:cNvPr id="10" name="群組 9">
            <a:extLst>
              <a:ext uri="{FF2B5EF4-FFF2-40B4-BE49-F238E27FC236}">
                <a16:creationId xmlns:a16="http://schemas.microsoft.com/office/drawing/2014/main" id="{3D205905-148E-48BC-807E-82A56799F9FE}"/>
              </a:ext>
            </a:extLst>
          </p:cNvPr>
          <p:cNvGrpSpPr/>
          <p:nvPr/>
        </p:nvGrpSpPr>
        <p:grpSpPr>
          <a:xfrm>
            <a:off x="6566802" y="1233399"/>
            <a:ext cx="3411748" cy="4777201"/>
            <a:chOff x="6566802" y="1233399"/>
            <a:chExt cx="3411748" cy="4777201"/>
          </a:xfrm>
        </p:grpSpPr>
        <p:graphicFrame>
          <p:nvGraphicFramePr>
            <p:cNvPr id="11" name="Google Shape;151;g109daf34b15_1_16">
              <a:extLst>
                <a:ext uri="{FF2B5EF4-FFF2-40B4-BE49-F238E27FC236}">
                  <a16:creationId xmlns:a16="http://schemas.microsoft.com/office/drawing/2014/main" id="{36AEF7FE-517D-4385-B1FA-78D79CF1AAB4}"/>
                </a:ext>
              </a:extLst>
            </p:cNvPr>
            <p:cNvGraphicFramePr/>
            <p:nvPr/>
          </p:nvGraphicFramePr>
          <p:xfrm>
            <a:off x="6568425" y="1438900"/>
            <a:ext cx="3410125" cy="4571700"/>
          </p:xfrm>
          <a:graphic>
            <a:graphicData uri="http://schemas.openxmlformats.org/drawingml/2006/table">
              <a:tbl>
                <a:tblPr>
                  <a:noFill/>
                </a:tblPr>
                <a:tblGrid>
                  <a:gridCol w="889075">
                    <a:extLst>
                      <a:ext uri="{9D8B030D-6E8A-4147-A177-3AD203B41FA5}">
                        <a16:colId xmlns:a16="http://schemas.microsoft.com/office/drawing/2014/main" val="20000"/>
                      </a:ext>
                    </a:extLst>
                  </a:gridCol>
                  <a:gridCol w="25210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zh-TW" sz="1800">
                            <a:latin typeface="微軟正黑體" panose="020B0604030504040204" pitchFamily="34" charset="-120"/>
                            <a:ea typeface="微軟正黑體" panose="020B0604030504040204" pitchFamily="34" charset="-120"/>
                          </a:rPr>
                          <a:t>No.1</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zh-TW" sz="1800">
                            <a:solidFill>
                              <a:schemeClr val="dk1"/>
                            </a:solidFill>
                            <a:latin typeface="微軟正黑體" panose="020B0604030504040204" pitchFamily="34" charset="-120"/>
                            <a:ea typeface="微軟正黑體" panose="020B0604030504040204" pitchFamily="34" charset="-120"/>
                          </a:rPr>
                          <a:t>No.2</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zh-TW" sz="1800" dirty="0">
                            <a:solidFill>
                              <a:schemeClr val="dk1"/>
                            </a:solidFill>
                            <a:latin typeface="微軟正黑體" panose="020B0604030504040204" pitchFamily="34" charset="-120"/>
                            <a:ea typeface="微軟正黑體" panose="020B0604030504040204" pitchFamily="34" charset="-120"/>
                          </a:rPr>
                          <a:t>No.3</a:t>
                        </a:r>
                        <a:endParaRPr sz="1800" dirty="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endParaRPr sz="18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zh-TW" sz="1800">
                            <a:solidFill>
                              <a:schemeClr val="dk1"/>
                            </a:solidFill>
                            <a:latin typeface="微軟正黑體" panose="020B0604030504040204" pitchFamily="34" charset="-120"/>
                            <a:ea typeface="微軟正黑體" panose="020B0604030504040204" pitchFamily="34" charset="-120"/>
                          </a:rPr>
                          <a:t>No.4</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endParaRPr sz="18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zh-TW" sz="1800">
                            <a:solidFill>
                              <a:schemeClr val="dk1"/>
                            </a:solidFill>
                            <a:latin typeface="微軟正黑體" panose="020B0604030504040204" pitchFamily="34" charset="-120"/>
                            <a:ea typeface="微軟正黑體" panose="020B0604030504040204" pitchFamily="34" charset="-120"/>
                          </a:rPr>
                          <a:t>No.5</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zh-TW" sz="1800" dirty="0">
                            <a:solidFill>
                              <a:schemeClr val="dk1"/>
                            </a:solidFill>
                            <a:latin typeface="微軟正黑體" panose="020B0604030504040204" pitchFamily="34" charset="-120"/>
                            <a:ea typeface="微軟正黑體" panose="020B0604030504040204" pitchFamily="34" charset="-120"/>
                          </a:rPr>
                          <a:t>No.6</a:t>
                        </a:r>
                        <a:endParaRPr sz="1800" dirty="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endParaRPr sz="1800"/>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zh-TW" sz="1800">
                            <a:solidFill>
                              <a:schemeClr val="dk1"/>
                            </a:solidFill>
                            <a:latin typeface="微軟正黑體" panose="020B0604030504040204" pitchFamily="34" charset="-120"/>
                            <a:ea typeface="微軟正黑體" panose="020B0604030504040204" pitchFamily="34" charset="-120"/>
                          </a:rPr>
                          <a:t>No.7</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endParaRPr sz="1800"/>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zh-TW" sz="1800">
                            <a:solidFill>
                              <a:schemeClr val="dk1"/>
                            </a:solidFill>
                            <a:latin typeface="微軟正黑體" panose="020B0604030504040204" pitchFamily="34" charset="-120"/>
                            <a:ea typeface="微軟正黑體" panose="020B0604030504040204" pitchFamily="34" charset="-120"/>
                          </a:rPr>
                          <a:t>No.8</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endParaRPr sz="1800"/>
                      </a:p>
                    </a:txBody>
                    <a:tcPr marL="91425" marR="91425" marT="91425" marB="91425"/>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zh-TW" sz="1800">
                            <a:solidFill>
                              <a:schemeClr val="dk1"/>
                            </a:solidFill>
                            <a:latin typeface="微軟正黑體" panose="020B0604030504040204" pitchFamily="34" charset="-120"/>
                            <a:ea typeface="微軟正黑體" panose="020B0604030504040204" pitchFamily="34" charset="-120"/>
                          </a:rPr>
                          <a:t>No.9</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endParaRPr sz="1800"/>
                      </a:p>
                    </a:txBody>
                    <a:tcPr marL="91425" marR="91425" marT="91425" marB="91425"/>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None/>
                        </a:pPr>
                        <a:r>
                          <a:rPr lang="zh-TW" sz="1800" dirty="0">
                            <a:solidFill>
                              <a:schemeClr val="dk1"/>
                            </a:solidFill>
                            <a:latin typeface="微軟正黑體" panose="020B0604030504040204" pitchFamily="34" charset="-120"/>
                            <a:ea typeface="微軟正黑體" panose="020B0604030504040204" pitchFamily="34" charset="-120"/>
                          </a:rPr>
                          <a:t>No.10</a:t>
                        </a:r>
                        <a:endParaRPr sz="1800" dirty="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9"/>
                    </a:ext>
                  </a:extLst>
                </a:tr>
              </a:tbl>
            </a:graphicData>
          </a:graphic>
        </p:graphicFrame>
        <p:pic>
          <p:nvPicPr>
            <p:cNvPr id="12" name="Google Shape;152;g109daf34b15_1_16">
              <a:extLst>
                <a:ext uri="{FF2B5EF4-FFF2-40B4-BE49-F238E27FC236}">
                  <a16:creationId xmlns:a16="http://schemas.microsoft.com/office/drawing/2014/main" id="{31FF902C-1EB1-4CD3-888A-803646DC6804}"/>
                </a:ext>
              </a:extLst>
            </p:cNvPr>
            <p:cNvPicPr preferRelativeResize="0"/>
            <p:nvPr/>
          </p:nvPicPr>
          <p:blipFill>
            <a:blip r:embed="rId4">
              <a:alphaModFix/>
            </a:blip>
            <a:stretch>
              <a:fillRect/>
            </a:stretch>
          </p:blipFill>
          <p:spPr>
            <a:xfrm rot="-1205550">
              <a:off x="6566802" y="1233399"/>
              <a:ext cx="373023" cy="373009"/>
            </a:xfrm>
            <a:prstGeom prst="rect">
              <a:avLst/>
            </a:prstGeom>
            <a:noFill/>
            <a:ln>
              <a:noFill/>
            </a:ln>
          </p:spPr>
        </p:pic>
      </p:grpSp>
      <p:sp>
        <p:nvSpPr>
          <p:cNvPr id="13" name="Google Shape;153;g109daf34b15_1_16">
            <a:extLst>
              <a:ext uri="{FF2B5EF4-FFF2-40B4-BE49-F238E27FC236}">
                <a16:creationId xmlns:a16="http://schemas.microsoft.com/office/drawing/2014/main" id="{2DAFA269-F143-4D0C-8361-12AF3E24BA5B}"/>
              </a:ext>
            </a:extLst>
          </p:cNvPr>
          <p:cNvSpPr txBox="1"/>
          <p:nvPr/>
        </p:nvSpPr>
        <p:spPr>
          <a:xfrm rot="-407317">
            <a:off x="1715880" y="3186687"/>
            <a:ext cx="2230840" cy="800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4000" b="1" dirty="0">
                <a:solidFill>
                  <a:srgbClr val="FF0000"/>
                </a:solidFill>
                <a:latin typeface="微軟正黑體" panose="020B0604030504040204" pitchFamily="34" charset="-120"/>
                <a:ea typeface="微軟正黑體" panose="020B0604030504040204" pitchFamily="34" charset="-120"/>
                <a:cs typeface="Calibri"/>
                <a:sym typeface="Calibri"/>
              </a:rPr>
              <a:t>猜猜看 ?</a:t>
            </a:r>
            <a:endParaRPr sz="4000" b="1" dirty="0">
              <a:solidFill>
                <a:srgbClr val="FF0000"/>
              </a:solidFill>
              <a:latin typeface="微軟正黑體" panose="020B0604030504040204" pitchFamily="34" charset="-120"/>
              <a:ea typeface="微軟正黑體" panose="020B0604030504040204" pitchFamily="34" charset="-120"/>
              <a:cs typeface="Calibri"/>
              <a:sym typeface="Calibri"/>
            </a:endParaRPr>
          </a:p>
        </p:txBody>
      </p:sp>
      <p:sp>
        <p:nvSpPr>
          <p:cNvPr id="14" name="Google Shape;154;g109daf34b15_1_16">
            <a:extLst>
              <a:ext uri="{FF2B5EF4-FFF2-40B4-BE49-F238E27FC236}">
                <a16:creationId xmlns:a16="http://schemas.microsoft.com/office/drawing/2014/main" id="{4A4B313A-66B0-42AB-A41A-60C3F159E483}"/>
              </a:ext>
            </a:extLst>
          </p:cNvPr>
          <p:cNvSpPr/>
          <p:nvPr/>
        </p:nvSpPr>
        <p:spPr>
          <a:xfrm>
            <a:off x="4475304" y="3191584"/>
            <a:ext cx="1377300" cy="566100"/>
          </a:xfrm>
          <a:prstGeom prst="rightArrow">
            <a:avLst>
              <a:gd name="adj1" fmla="val 50000"/>
              <a:gd name="adj2" fmla="val 50000"/>
            </a:avLst>
          </a:prstGeom>
          <a:solidFill>
            <a:srgbClr val="F3E6E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0237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BFA2A8-26F3-4FD3-BCD5-A2191F69B926}"/>
              </a:ext>
            </a:extLst>
          </p:cNvPr>
          <p:cNvSpPr>
            <a:spLocks noGrp="1"/>
          </p:cNvSpPr>
          <p:nvPr>
            <p:ph type="title"/>
          </p:nvPr>
        </p:nvSpPr>
        <p:spPr/>
        <p:txBody>
          <a:bodyPr/>
          <a:lstStyle/>
          <a:p>
            <a:r>
              <a:rPr lang="zh-TW" altLang="zh-TW" dirty="0"/>
              <a:t>Google Trend 2021年台灣熱門搜尋</a:t>
            </a:r>
            <a:endParaRPr lang="zh-TW" altLang="en-US" dirty="0"/>
          </a:p>
        </p:txBody>
      </p:sp>
      <p:pic>
        <p:nvPicPr>
          <p:cNvPr id="8" name="Google Shape;150;g109daf34b15_1_16">
            <a:extLst>
              <a:ext uri="{FF2B5EF4-FFF2-40B4-BE49-F238E27FC236}">
                <a16:creationId xmlns:a16="http://schemas.microsoft.com/office/drawing/2014/main" id="{351B3964-711D-46EA-B24C-0A6E32D2191E}"/>
              </a:ext>
            </a:extLst>
          </p:cNvPr>
          <p:cNvPicPr preferRelativeResize="0"/>
          <p:nvPr/>
        </p:nvPicPr>
        <p:blipFill rotWithShape="1">
          <a:blip r:embed="rId3">
            <a:alphaModFix/>
          </a:blip>
          <a:srcRect l="1750" t="36517" r="91532" b="19197"/>
          <a:stretch/>
        </p:blipFill>
        <p:spPr>
          <a:xfrm>
            <a:off x="10084200" y="402950"/>
            <a:ext cx="606669" cy="478450"/>
          </a:xfrm>
          <a:prstGeom prst="rect">
            <a:avLst/>
          </a:prstGeom>
          <a:noFill/>
          <a:ln>
            <a:noFill/>
          </a:ln>
        </p:spPr>
      </p:pic>
      <p:grpSp>
        <p:nvGrpSpPr>
          <p:cNvPr id="9" name="群組 8">
            <a:extLst>
              <a:ext uri="{FF2B5EF4-FFF2-40B4-BE49-F238E27FC236}">
                <a16:creationId xmlns:a16="http://schemas.microsoft.com/office/drawing/2014/main" id="{2DE7AC44-2DBB-4C29-9208-F60116C272BF}"/>
              </a:ext>
            </a:extLst>
          </p:cNvPr>
          <p:cNvGrpSpPr/>
          <p:nvPr/>
        </p:nvGrpSpPr>
        <p:grpSpPr>
          <a:xfrm>
            <a:off x="4242702" y="1232243"/>
            <a:ext cx="3411748" cy="4777201"/>
            <a:chOff x="4242702" y="1195299"/>
            <a:chExt cx="3411748" cy="4777201"/>
          </a:xfrm>
        </p:grpSpPr>
        <p:graphicFrame>
          <p:nvGraphicFramePr>
            <p:cNvPr id="15" name="Google Shape;161;g109daf34b15_0_43">
              <a:extLst>
                <a:ext uri="{FF2B5EF4-FFF2-40B4-BE49-F238E27FC236}">
                  <a16:creationId xmlns:a16="http://schemas.microsoft.com/office/drawing/2014/main" id="{D6F3D98E-9D32-4749-9EA4-9D86021D2884}"/>
                </a:ext>
              </a:extLst>
            </p:cNvPr>
            <p:cNvGraphicFramePr/>
            <p:nvPr>
              <p:extLst>
                <p:ext uri="{D42A27DB-BD31-4B8C-83A1-F6EECF244321}">
                  <p14:modId xmlns:p14="http://schemas.microsoft.com/office/powerpoint/2010/main" val="1820777756"/>
                </p:ext>
              </p:extLst>
            </p:nvPr>
          </p:nvGraphicFramePr>
          <p:xfrm>
            <a:off x="4244325" y="1400800"/>
            <a:ext cx="3410125" cy="4571700"/>
          </p:xfrm>
          <a:graphic>
            <a:graphicData uri="http://schemas.openxmlformats.org/drawingml/2006/table">
              <a:tbl>
                <a:tblPr>
                  <a:noFill/>
                </a:tblPr>
                <a:tblGrid>
                  <a:gridCol w="889075">
                    <a:extLst>
                      <a:ext uri="{9D8B030D-6E8A-4147-A177-3AD203B41FA5}">
                        <a16:colId xmlns:a16="http://schemas.microsoft.com/office/drawing/2014/main" val="20000"/>
                      </a:ext>
                    </a:extLst>
                  </a:gridCol>
                  <a:gridCol w="25210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zh-TW" sz="1800">
                            <a:latin typeface="微軟正黑體" panose="020B0604030504040204" pitchFamily="34" charset="-120"/>
                            <a:ea typeface="微軟正黑體" panose="020B0604030504040204" pitchFamily="34" charset="-120"/>
                          </a:rPr>
                          <a:t>No.1</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r>
                          <a:rPr lang="zh-TW" sz="1800">
                            <a:latin typeface="微軟正黑體" panose="020B0604030504040204" pitchFamily="34" charset="-120"/>
                            <a:ea typeface="微軟正黑體" panose="020B0604030504040204" pitchFamily="34" charset="-120"/>
                          </a:rPr>
                          <a:t>NBA</a:t>
                        </a:r>
                        <a:endParaRPr sz="1800">
                          <a:latin typeface="微軟正黑體" panose="020B0604030504040204" pitchFamily="34" charset="-120"/>
                          <a:ea typeface="微軟正黑體" panose="020B0604030504040204" pitchFamily="34" charset="-120"/>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Clr>
                            <a:schemeClr val="dk1"/>
                          </a:buClr>
                          <a:buSzPts val="1100"/>
                          <a:buFont typeface="Arial"/>
                          <a:buNone/>
                        </a:pPr>
                        <a:r>
                          <a:rPr lang="zh-TW" sz="1800">
                            <a:solidFill>
                              <a:schemeClr val="dk1"/>
                            </a:solidFill>
                            <a:latin typeface="微軟正黑體" panose="020B0604030504040204" pitchFamily="34" charset="-120"/>
                            <a:ea typeface="微軟正黑體" panose="020B0604030504040204" pitchFamily="34" charset="-120"/>
                          </a:rPr>
                          <a:t>No.2</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r>
                          <a:rPr lang="zh-TW" sz="1800" dirty="0">
                            <a:latin typeface="微軟正黑體" panose="020B0604030504040204" pitchFamily="34" charset="-120"/>
                            <a:ea typeface="微軟正黑體" panose="020B0604030504040204" pitchFamily="34" charset="-120"/>
                          </a:rPr>
                          <a:t>疫情</a:t>
                        </a:r>
                        <a:endParaRPr sz="1800" dirty="0">
                          <a:latin typeface="微軟正黑體" panose="020B0604030504040204" pitchFamily="34" charset="-120"/>
                          <a:ea typeface="微軟正黑體" panose="020B0604030504040204" pitchFamily="34" charset="-120"/>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Clr>
                            <a:schemeClr val="dk1"/>
                          </a:buClr>
                          <a:buSzPts val="1100"/>
                          <a:buFont typeface="Arial"/>
                          <a:buNone/>
                        </a:pPr>
                        <a:r>
                          <a:rPr lang="zh-TW" sz="1800">
                            <a:solidFill>
                              <a:schemeClr val="dk1"/>
                            </a:solidFill>
                            <a:latin typeface="微軟正黑體" panose="020B0604030504040204" pitchFamily="34" charset="-120"/>
                            <a:ea typeface="微軟正黑體" panose="020B0604030504040204" pitchFamily="34" charset="-120"/>
                          </a:rPr>
                          <a:t>No.3</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r>
                          <a:rPr lang="zh-TW" sz="1800">
                            <a:latin typeface="微軟正黑體" panose="020B0604030504040204" pitchFamily="34" charset="-120"/>
                            <a:ea typeface="微軟正黑體" panose="020B0604030504040204" pitchFamily="34" charset="-120"/>
                          </a:rPr>
                          <a:t>疫苗預約</a:t>
                        </a:r>
                        <a:endParaRPr sz="1800">
                          <a:latin typeface="微軟正黑體" panose="020B0604030504040204" pitchFamily="34" charset="-120"/>
                          <a:ea typeface="微軟正黑體" panose="020B0604030504040204" pitchFamily="34" charset="-120"/>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Clr>
                            <a:schemeClr val="dk1"/>
                          </a:buClr>
                          <a:buSzPts val="1100"/>
                          <a:buFont typeface="Arial"/>
                          <a:buNone/>
                        </a:pPr>
                        <a:r>
                          <a:rPr lang="zh-TW" sz="1800">
                            <a:solidFill>
                              <a:schemeClr val="dk1"/>
                            </a:solidFill>
                            <a:latin typeface="微軟正黑體" panose="020B0604030504040204" pitchFamily="34" charset="-120"/>
                            <a:ea typeface="微軟正黑體" panose="020B0604030504040204" pitchFamily="34" charset="-120"/>
                          </a:rPr>
                          <a:t>No.4</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r>
                          <a:rPr lang="zh-TW" sz="1800">
                            <a:latin typeface="微軟正黑體" panose="020B0604030504040204" pitchFamily="34" charset="-120"/>
                            <a:ea typeface="微軟正黑體" panose="020B0604030504040204" pitchFamily="34" charset="-120"/>
                          </a:rPr>
                          <a:t>1922</a:t>
                        </a:r>
                        <a:endParaRPr sz="1800">
                          <a:latin typeface="微軟正黑體" panose="020B0604030504040204" pitchFamily="34" charset="-120"/>
                          <a:ea typeface="微軟正黑體" panose="020B0604030504040204" pitchFamily="34" charset="-120"/>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Clr>
                            <a:schemeClr val="dk1"/>
                          </a:buClr>
                          <a:buSzPts val="1100"/>
                          <a:buFont typeface="Arial"/>
                          <a:buNone/>
                        </a:pPr>
                        <a:r>
                          <a:rPr lang="zh-TW" sz="1800">
                            <a:solidFill>
                              <a:schemeClr val="dk1"/>
                            </a:solidFill>
                            <a:latin typeface="微軟正黑體" panose="020B0604030504040204" pitchFamily="34" charset="-120"/>
                            <a:ea typeface="微軟正黑體" panose="020B0604030504040204" pitchFamily="34" charset="-120"/>
                          </a:rPr>
                          <a:t>No.5</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r>
                          <a:rPr lang="zh-TW" sz="1800" dirty="0">
                            <a:latin typeface="微軟正黑體" panose="020B0604030504040204" pitchFamily="34" charset="-120"/>
                            <a:ea typeface="微軟正黑體" panose="020B0604030504040204" pitchFamily="34" charset="-120"/>
                          </a:rPr>
                          <a:t>水庫</a:t>
                        </a:r>
                        <a:endParaRPr sz="1800" dirty="0">
                          <a:latin typeface="微軟正黑體" panose="020B0604030504040204" pitchFamily="34" charset="-120"/>
                          <a:ea typeface="微軟正黑體" panose="020B0604030504040204" pitchFamily="34" charset="-120"/>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Clr>
                            <a:schemeClr val="dk1"/>
                          </a:buClr>
                          <a:buSzPts val="1100"/>
                          <a:buFont typeface="Arial"/>
                          <a:buNone/>
                        </a:pPr>
                        <a:r>
                          <a:rPr lang="zh-TW" sz="1800">
                            <a:solidFill>
                              <a:schemeClr val="dk1"/>
                            </a:solidFill>
                            <a:latin typeface="微軟正黑體" panose="020B0604030504040204" pitchFamily="34" charset="-120"/>
                            <a:ea typeface="微軟正黑體" panose="020B0604030504040204" pitchFamily="34" charset="-120"/>
                          </a:rPr>
                          <a:t>No.6</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r>
                          <a:rPr lang="zh-TW" sz="1800">
                            <a:latin typeface="微軟正黑體" panose="020B0604030504040204" pitchFamily="34" charset="-120"/>
                            <a:ea typeface="微軟正黑體" panose="020B0604030504040204" pitchFamily="34" charset="-120"/>
                          </a:rPr>
                          <a:t>五倍券</a:t>
                        </a:r>
                        <a:endParaRPr sz="1800">
                          <a:latin typeface="微軟正黑體" panose="020B0604030504040204" pitchFamily="34" charset="-120"/>
                          <a:ea typeface="微軟正黑體" panose="020B0604030504040204" pitchFamily="34" charset="-120"/>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Clr>
                            <a:schemeClr val="dk1"/>
                          </a:buClr>
                          <a:buSzPts val="1100"/>
                          <a:buFont typeface="Arial"/>
                          <a:buNone/>
                        </a:pPr>
                        <a:r>
                          <a:rPr lang="zh-TW" sz="1800">
                            <a:solidFill>
                              <a:schemeClr val="dk1"/>
                            </a:solidFill>
                            <a:latin typeface="微軟正黑體" panose="020B0604030504040204" pitchFamily="34" charset="-120"/>
                            <a:ea typeface="微軟正黑體" panose="020B0604030504040204" pitchFamily="34" charset="-120"/>
                          </a:rPr>
                          <a:t>No.7</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r>
                          <a:rPr lang="zh-TW" sz="1800" dirty="0">
                            <a:latin typeface="微軟正黑體" panose="020B0604030504040204" pitchFamily="34" charset="-120"/>
                            <a:ea typeface="微軟正黑體" panose="020B0604030504040204" pitchFamily="34" charset="-120"/>
                          </a:rPr>
                          <a:t>奧運</a:t>
                        </a:r>
                        <a:endParaRPr sz="1800" dirty="0">
                          <a:latin typeface="微軟正黑體" panose="020B0604030504040204" pitchFamily="34" charset="-120"/>
                          <a:ea typeface="微軟正黑體" panose="020B0604030504040204" pitchFamily="34" charset="-120"/>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Clr>
                            <a:schemeClr val="dk1"/>
                          </a:buClr>
                          <a:buSzPts val="1100"/>
                          <a:buFont typeface="Arial"/>
                          <a:buNone/>
                        </a:pPr>
                        <a:r>
                          <a:rPr lang="zh-TW" sz="1800">
                            <a:solidFill>
                              <a:schemeClr val="dk1"/>
                            </a:solidFill>
                            <a:latin typeface="微軟正黑體" panose="020B0604030504040204" pitchFamily="34" charset="-120"/>
                            <a:ea typeface="微軟正黑體" panose="020B0604030504040204" pitchFamily="34" charset="-120"/>
                          </a:rPr>
                          <a:t>No.8</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r>
                          <a:rPr lang="zh-TW" sz="1800">
                            <a:latin typeface="微軟正黑體" panose="020B0604030504040204" pitchFamily="34" charset="-120"/>
                            <a:ea typeface="微軟正黑體" panose="020B0604030504040204" pitchFamily="34" charset="-120"/>
                          </a:rPr>
                          <a:t>錦心似玉</a:t>
                        </a:r>
                        <a:endParaRPr sz="1800">
                          <a:latin typeface="微軟正黑體" panose="020B0604030504040204" pitchFamily="34" charset="-120"/>
                          <a:ea typeface="微軟正黑體" panose="020B0604030504040204" pitchFamily="34" charset="-120"/>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Clr>
                            <a:schemeClr val="dk1"/>
                          </a:buClr>
                          <a:buSzPts val="1100"/>
                          <a:buFont typeface="Arial"/>
                          <a:buNone/>
                        </a:pPr>
                        <a:r>
                          <a:rPr lang="zh-TW" sz="1800">
                            <a:solidFill>
                              <a:schemeClr val="dk1"/>
                            </a:solidFill>
                            <a:latin typeface="微軟正黑體" panose="020B0604030504040204" pitchFamily="34" charset="-120"/>
                            <a:ea typeface="微軟正黑體" panose="020B0604030504040204" pitchFamily="34" charset="-120"/>
                          </a:rPr>
                          <a:t>No.9</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r>
                          <a:rPr lang="zh-TW" sz="1800" dirty="0">
                            <a:latin typeface="微軟正黑體" panose="020B0604030504040204" pitchFamily="34" charset="-120"/>
                            <a:ea typeface="微軟正黑體" panose="020B0604030504040204" pitchFamily="34" charset="-120"/>
                          </a:rPr>
                          <a:t>戴</a:t>
                        </a:r>
                        <a:r>
                          <a:rPr lang="zh-TW" altLang="en-US" sz="1800" dirty="0">
                            <a:latin typeface="微軟正黑體" panose="020B0604030504040204" pitchFamily="34" charset="-120"/>
                            <a:ea typeface="微軟正黑體" panose="020B0604030504040204" pitchFamily="34" charset="-120"/>
                          </a:rPr>
                          <a:t>資</a:t>
                        </a:r>
                        <a:r>
                          <a:rPr lang="zh-TW" sz="1800" dirty="0">
                            <a:latin typeface="微軟正黑體" panose="020B0604030504040204" pitchFamily="34" charset="-120"/>
                            <a:ea typeface="微軟正黑體" panose="020B0604030504040204" pitchFamily="34" charset="-120"/>
                          </a:rPr>
                          <a:t>穎</a:t>
                        </a:r>
                        <a:endParaRPr sz="1800" dirty="0">
                          <a:latin typeface="微軟正黑體" panose="020B0604030504040204" pitchFamily="34" charset="-120"/>
                          <a:ea typeface="微軟正黑體" panose="020B0604030504040204" pitchFamily="34" charset="-120"/>
                        </a:endParaRPr>
                      </a:p>
                    </a:txBody>
                    <a:tcPr marL="91425" marR="91425" marT="91425" marB="91425"/>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Clr>
                            <a:schemeClr val="dk1"/>
                          </a:buClr>
                          <a:buSzPts val="1100"/>
                          <a:buFont typeface="Arial"/>
                          <a:buNone/>
                        </a:pPr>
                        <a:r>
                          <a:rPr lang="zh-TW" sz="1800">
                            <a:solidFill>
                              <a:schemeClr val="dk1"/>
                            </a:solidFill>
                            <a:latin typeface="微軟正黑體" panose="020B0604030504040204" pitchFamily="34" charset="-120"/>
                            <a:ea typeface="微軟正黑體" panose="020B0604030504040204" pitchFamily="34" charset="-120"/>
                          </a:rPr>
                          <a:t>No.10</a:t>
                        </a:r>
                        <a:endParaRPr sz="1800">
                          <a:latin typeface="微軟正黑體" panose="020B0604030504040204" pitchFamily="34" charset="-120"/>
                          <a:ea typeface="微軟正黑體" panose="020B0604030504040204" pitchFamily="34" charset="-120"/>
                        </a:endParaRPr>
                      </a:p>
                    </a:txBody>
                    <a:tcPr marL="91425" marR="91425" marT="91425" marB="91425"/>
                  </a:tc>
                  <a:tc>
                    <a:txBody>
                      <a:bodyPr/>
                      <a:lstStyle/>
                      <a:p>
                        <a:pPr marL="0" lvl="0" indent="0" algn="ctr" rtl="0">
                          <a:spcBef>
                            <a:spcPts val="0"/>
                          </a:spcBef>
                          <a:spcAft>
                            <a:spcPts val="0"/>
                          </a:spcAft>
                          <a:buNone/>
                        </a:pPr>
                        <a:r>
                          <a:rPr lang="zh-TW" sz="1800" dirty="0">
                            <a:latin typeface="微軟正黑體" panose="020B0604030504040204" pitchFamily="34" charset="-120"/>
                            <a:ea typeface="微軟正黑體" panose="020B0604030504040204" pitchFamily="34" charset="-120"/>
                          </a:rPr>
                          <a:t>停電</a:t>
                        </a:r>
                        <a:endParaRPr sz="1800" dirty="0">
                          <a:latin typeface="微軟正黑體" panose="020B0604030504040204" pitchFamily="34" charset="-120"/>
                          <a:ea typeface="微軟正黑體" panose="020B0604030504040204" pitchFamily="34" charset="-120"/>
                        </a:endParaRPr>
                      </a:p>
                    </a:txBody>
                    <a:tcPr marL="91425" marR="91425" marT="91425" marB="91425"/>
                  </a:tc>
                  <a:extLst>
                    <a:ext uri="{0D108BD9-81ED-4DB2-BD59-A6C34878D82A}">
                      <a16:rowId xmlns:a16="http://schemas.microsoft.com/office/drawing/2014/main" val="10009"/>
                    </a:ext>
                  </a:extLst>
                </a:tr>
              </a:tbl>
            </a:graphicData>
          </a:graphic>
        </p:graphicFrame>
        <p:pic>
          <p:nvPicPr>
            <p:cNvPr id="16" name="Google Shape;162;g109daf34b15_0_43">
              <a:extLst>
                <a:ext uri="{FF2B5EF4-FFF2-40B4-BE49-F238E27FC236}">
                  <a16:creationId xmlns:a16="http://schemas.microsoft.com/office/drawing/2014/main" id="{9B584809-AB33-43A0-B2D9-42DBE25432C5}"/>
                </a:ext>
              </a:extLst>
            </p:cNvPr>
            <p:cNvPicPr preferRelativeResize="0"/>
            <p:nvPr/>
          </p:nvPicPr>
          <p:blipFill>
            <a:blip r:embed="rId4">
              <a:alphaModFix/>
            </a:blip>
            <a:stretch>
              <a:fillRect/>
            </a:stretch>
          </p:blipFill>
          <p:spPr>
            <a:xfrm rot="-1205550">
              <a:off x="4242702" y="1195299"/>
              <a:ext cx="373023" cy="373009"/>
            </a:xfrm>
            <a:prstGeom prst="rect">
              <a:avLst/>
            </a:prstGeom>
            <a:noFill/>
            <a:ln>
              <a:noFill/>
            </a:ln>
          </p:spPr>
        </p:pic>
      </p:grpSp>
    </p:spTree>
    <p:extLst>
      <p:ext uri="{BB962C8B-B14F-4D97-AF65-F5344CB8AC3E}">
        <p14:creationId xmlns:p14="http://schemas.microsoft.com/office/powerpoint/2010/main" val="1171504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CAA5C4-097E-4451-BA6A-F6EC72649FE5}"/>
              </a:ext>
            </a:extLst>
          </p:cNvPr>
          <p:cNvSpPr>
            <a:spLocks noGrp="1"/>
          </p:cNvSpPr>
          <p:nvPr>
            <p:ph type="title"/>
          </p:nvPr>
        </p:nvSpPr>
        <p:spPr/>
        <p:txBody>
          <a:bodyPr/>
          <a:lstStyle/>
          <a:p>
            <a:r>
              <a:rPr lang="zh-TW" altLang="en-US" dirty="0"/>
              <a:t>資料前處理 </a:t>
            </a:r>
            <a:r>
              <a:rPr lang="en-US" altLang="zh-TW" dirty="0"/>
              <a:t>-</a:t>
            </a:r>
            <a:r>
              <a:rPr lang="zh-TW" altLang="en-US" dirty="0"/>
              <a:t> 介面介紹</a:t>
            </a:r>
            <a:r>
              <a:rPr lang="en-US" altLang="zh-TW" dirty="0"/>
              <a:t>2</a:t>
            </a:r>
            <a:endParaRPr lang="zh-TW" altLang="en-US" dirty="0"/>
          </a:p>
        </p:txBody>
      </p:sp>
      <p:sp>
        <p:nvSpPr>
          <p:cNvPr id="3" name="內容版面配置區 2">
            <a:extLst>
              <a:ext uri="{FF2B5EF4-FFF2-40B4-BE49-F238E27FC236}">
                <a16:creationId xmlns:a16="http://schemas.microsoft.com/office/drawing/2014/main" id="{FDABB331-1AD5-4A75-9EA7-B55402093225}"/>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D6C9A4A1-A417-4D9D-89B6-28760FB7BCC8}"/>
              </a:ext>
            </a:extLst>
          </p:cNvPr>
          <p:cNvPicPr>
            <a:picLocks noChangeAspect="1"/>
          </p:cNvPicPr>
          <p:nvPr/>
        </p:nvPicPr>
        <p:blipFill>
          <a:blip r:embed="rId3"/>
          <a:stretch>
            <a:fillRect/>
          </a:stretch>
        </p:blipFill>
        <p:spPr>
          <a:xfrm>
            <a:off x="840070" y="2414726"/>
            <a:ext cx="10513730" cy="2794165"/>
          </a:xfrm>
          <a:prstGeom prst="rect">
            <a:avLst/>
          </a:prstGeom>
        </p:spPr>
      </p:pic>
      <p:sp>
        <p:nvSpPr>
          <p:cNvPr id="6" name="矩形 5">
            <a:extLst>
              <a:ext uri="{FF2B5EF4-FFF2-40B4-BE49-F238E27FC236}">
                <a16:creationId xmlns:a16="http://schemas.microsoft.com/office/drawing/2014/main" id="{2F641E8F-B4F7-4EA5-90A6-F9D1B03AC765}"/>
              </a:ext>
            </a:extLst>
          </p:cNvPr>
          <p:cNvSpPr/>
          <p:nvPr/>
        </p:nvSpPr>
        <p:spPr>
          <a:xfrm>
            <a:off x="857826" y="2672179"/>
            <a:ext cx="936000" cy="206941"/>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0711489C-41BF-4A47-9C64-84E911B2BAFF}"/>
              </a:ext>
            </a:extLst>
          </p:cNvPr>
          <p:cNvSpPr/>
          <p:nvPr/>
        </p:nvSpPr>
        <p:spPr>
          <a:xfrm>
            <a:off x="1911252" y="2682537"/>
            <a:ext cx="645516" cy="206941"/>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Google Shape;674;g1098fc8e051_10_79">
            <a:extLst>
              <a:ext uri="{FF2B5EF4-FFF2-40B4-BE49-F238E27FC236}">
                <a16:creationId xmlns:a16="http://schemas.microsoft.com/office/drawing/2014/main" id="{1787F8A7-C64F-4692-9D42-EC473032D663}"/>
              </a:ext>
            </a:extLst>
          </p:cNvPr>
          <p:cNvSpPr txBox="1"/>
          <p:nvPr/>
        </p:nvSpPr>
        <p:spPr>
          <a:xfrm>
            <a:off x="2313909" y="2133664"/>
            <a:ext cx="2284724" cy="408578"/>
          </a:xfrm>
          <a:prstGeom prst="wedgeRoundRectCallout">
            <a:avLst>
              <a:gd name="adj1" fmla="val -53007"/>
              <a:gd name="adj2" fmla="val 44779"/>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u="none" strike="noStrike" cap="none" dirty="0" err="1">
                <a:solidFill>
                  <a:schemeClr val="dk1"/>
                </a:solidFill>
                <a:latin typeface="Microsoft JhengHei" panose="020B0604030504040204" pitchFamily="34" charset="-120"/>
                <a:ea typeface="Microsoft JhengHei" panose="020B0604030504040204" pitchFamily="34" charset="-120"/>
                <a:cs typeface="Microsoft JhengHei"/>
                <a:sym typeface="Microsoft JhengHei"/>
              </a:rPr>
              <a:t>執行</a:t>
            </a:r>
            <a:r>
              <a:rPr lang="en-US" dirty="0" err="1">
                <a:solidFill>
                  <a:schemeClr val="dk1"/>
                </a:solidFill>
                <a:latin typeface="Microsoft JhengHei" panose="020B0604030504040204" pitchFamily="34" charset="-120"/>
                <a:ea typeface="Microsoft JhengHei" panose="020B0604030504040204" pitchFamily="34" charset="-120"/>
                <a:cs typeface="Microsoft JhengHei"/>
                <a:sym typeface="Microsoft JhengHei"/>
              </a:rPr>
              <a:t>流程</a:t>
            </a:r>
            <a:r>
              <a:rPr lang="en-US" u="none" strike="noStrike" cap="none" dirty="0" err="1">
                <a:solidFill>
                  <a:schemeClr val="dk1"/>
                </a:solidFill>
                <a:latin typeface="Microsoft JhengHei" panose="020B0604030504040204" pitchFamily="34" charset="-120"/>
                <a:ea typeface="Microsoft JhengHei" panose="020B0604030504040204" pitchFamily="34" charset="-120"/>
                <a:cs typeface="Microsoft JhengHei"/>
                <a:sym typeface="Microsoft JhengHei"/>
              </a:rPr>
              <a:t>、停止流程</a:t>
            </a:r>
            <a:endParaRPr u="none" strike="noStrike" cap="none" dirty="0">
              <a:solidFill>
                <a:schemeClr val="dk1"/>
              </a:solidFill>
              <a:latin typeface="Microsoft JhengHei" panose="020B0604030504040204" pitchFamily="34" charset="-120"/>
              <a:ea typeface="Microsoft JhengHei" panose="020B0604030504040204" pitchFamily="34" charset="-120"/>
              <a:cs typeface="Microsoft JhengHei"/>
              <a:sym typeface="Microsoft JhengHei"/>
            </a:endParaRPr>
          </a:p>
        </p:txBody>
      </p:sp>
      <p:sp>
        <p:nvSpPr>
          <p:cNvPr id="10" name="Google Shape;674;g1098fc8e051_10_79">
            <a:extLst>
              <a:ext uri="{FF2B5EF4-FFF2-40B4-BE49-F238E27FC236}">
                <a16:creationId xmlns:a16="http://schemas.microsoft.com/office/drawing/2014/main" id="{C006E6B6-54F0-4FB7-81D7-9A51E13D2CD0}"/>
              </a:ext>
            </a:extLst>
          </p:cNvPr>
          <p:cNvSpPr txBox="1"/>
          <p:nvPr/>
        </p:nvSpPr>
        <p:spPr>
          <a:xfrm>
            <a:off x="1170183" y="3005307"/>
            <a:ext cx="3573592" cy="715045"/>
          </a:xfrm>
          <a:prstGeom prst="wedgeRoundRectCallout">
            <a:avLst>
              <a:gd name="adj1" fmla="val -54249"/>
              <a:gd name="adj2" fmla="val -48337"/>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r>
              <a:rPr lang="zh-TW" altLang="en-US" dirty="0">
                <a:latin typeface="Microsoft JhengHei" panose="020B0604030504040204" pitchFamily="34" charset="-120"/>
                <a:ea typeface="Microsoft JhengHei" panose="020B0604030504040204" pitchFamily="34" charset="-120"/>
                <a:cs typeface="Calibri"/>
                <a:sym typeface="Calibri"/>
              </a:rPr>
              <a:t>基本的新增流程、開啓舊流程、儲存流程以及動作復原</a:t>
            </a:r>
          </a:p>
        </p:txBody>
      </p:sp>
      <p:sp>
        <p:nvSpPr>
          <p:cNvPr id="11" name="矩形 10">
            <a:extLst>
              <a:ext uri="{FF2B5EF4-FFF2-40B4-BE49-F238E27FC236}">
                <a16:creationId xmlns:a16="http://schemas.microsoft.com/office/drawing/2014/main" id="{CA7075A0-DEF9-4BE0-9033-2793EA7D6457}"/>
              </a:ext>
            </a:extLst>
          </p:cNvPr>
          <p:cNvSpPr/>
          <p:nvPr/>
        </p:nvSpPr>
        <p:spPr>
          <a:xfrm>
            <a:off x="4882718" y="2673658"/>
            <a:ext cx="1100832" cy="206941"/>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Google Shape;674;g1098fc8e051_10_79">
            <a:extLst>
              <a:ext uri="{FF2B5EF4-FFF2-40B4-BE49-F238E27FC236}">
                <a16:creationId xmlns:a16="http://schemas.microsoft.com/office/drawing/2014/main" id="{90EFD9F2-7135-4471-98DB-D121C7C27ED0}"/>
              </a:ext>
            </a:extLst>
          </p:cNvPr>
          <p:cNvSpPr txBox="1"/>
          <p:nvPr/>
        </p:nvSpPr>
        <p:spPr>
          <a:xfrm>
            <a:off x="5588793" y="3013046"/>
            <a:ext cx="2303456" cy="408578"/>
          </a:xfrm>
          <a:prstGeom prst="wedgeRoundRectCallout">
            <a:avLst>
              <a:gd name="adj1" fmla="val -54249"/>
              <a:gd name="adj2" fmla="val -48337"/>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r>
              <a:rPr lang="zh-TW" altLang="en-US" dirty="0">
                <a:latin typeface="Microsoft JhengHei" panose="020B0604030504040204" pitchFamily="34" charset="-120"/>
                <a:ea typeface="Microsoft JhengHei" panose="020B0604030504040204" pitchFamily="34" charset="-120"/>
                <a:cs typeface="Calibri"/>
                <a:sym typeface="Calibri"/>
              </a:rPr>
              <a:t>設計流程、查看結果</a:t>
            </a:r>
          </a:p>
        </p:txBody>
      </p:sp>
    </p:spTree>
    <p:extLst>
      <p:ext uri="{BB962C8B-B14F-4D97-AF65-F5344CB8AC3E}">
        <p14:creationId xmlns:p14="http://schemas.microsoft.com/office/powerpoint/2010/main" val="1114593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F90222-DFDF-4EA1-B10D-862A0E0D50EC}"/>
              </a:ext>
            </a:extLst>
          </p:cNvPr>
          <p:cNvSpPr>
            <a:spLocks noGrp="1"/>
          </p:cNvSpPr>
          <p:nvPr>
            <p:ph type="title"/>
          </p:nvPr>
        </p:nvSpPr>
        <p:spPr/>
        <p:txBody>
          <a:bodyPr/>
          <a:lstStyle/>
          <a:p>
            <a:r>
              <a:rPr lang="zh-TW" altLang="en-US" dirty="0"/>
              <a:t>資料前處理 </a:t>
            </a:r>
            <a:r>
              <a:rPr lang="en-US" altLang="zh-TW" dirty="0"/>
              <a:t>-</a:t>
            </a:r>
            <a:r>
              <a:rPr lang="zh-TW" altLang="en-US" dirty="0"/>
              <a:t> 常見的資料型態</a:t>
            </a:r>
          </a:p>
        </p:txBody>
      </p:sp>
      <p:sp>
        <p:nvSpPr>
          <p:cNvPr id="3" name="內容版面配置區 2">
            <a:extLst>
              <a:ext uri="{FF2B5EF4-FFF2-40B4-BE49-F238E27FC236}">
                <a16:creationId xmlns:a16="http://schemas.microsoft.com/office/drawing/2014/main" id="{C1574317-488A-49A7-9959-52F680752F87}"/>
              </a:ext>
            </a:extLst>
          </p:cNvPr>
          <p:cNvSpPr>
            <a:spLocks noGrp="1"/>
          </p:cNvSpPr>
          <p:nvPr>
            <p:ph idx="1"/>
          </p:nvPr>
        </p:nvSpPr>
        <p:spPr/>
        <p:txBody>
          <a:bodyPr/>
          <a:lstStyle/>
          <a:p>
            <a:endParaRPr lang="zh-TW" altLang="en-US" dirty="0"/>
          </a:p>
        </p:txBody>
      </p:sp>
      <p:graphicFrame>
        <p:nvGraphicFramePr>
          <p:cNvPr id="4" name="表格 2">
            <a:extLst>
              <a:ext uri="{FF2B5EF4-FFF2-40B4-BE49-F238E27FC236}">
                <a16:creationId xmlns:a16="http://schemas.microsoft.com/office/drawing/2014/main" id="{D794047B-EBBC-4B90-99A3-970A1657367E}"/>
              </a:ext>
            </a:extLst>
          </p:cNvPr>
          <p:cNvGraphicFramePr>
            <a:graphicFrameLocks noGrp="1"/>
          </p:cNvGraphicFramePr>
          <p:nvPr>
            <p:extLst>
              <p:ext uri="{D42A27DB-BD31-4B8C-83A1-F6EECF244321}">
                <p14:modId xmlns:p14="http://schemas.microsoft.com/office/powerpoint/2010/main" val="3459901112"/>
              </p:ext>
            </p:extLst>
          </p:nvPr>
        </p:nvGraphicFramePr>
        <p:xfrm>
          <a:off x="1422400" y="2699781"/>
          <a:ext cx="9347199" cy="2211860"/>
        </p:xfrm>
        <a:graphic>
          <a:graphicData uri="http://schemas.openxmlformats.org/drawingml/2006/table">
            <a:tbl>
              <a:tblPr firstRow="1" bandRow="1"/>
              <a:tblGrid>
                <a:gridCol w="3115733">
                  <a:extLst>
                    <a:ext uri="{9D8B030D-6E8A-4147-A177-3AD203B41FA5}">
                      <a16:colId xmlns:a16="http://schemas.microsoft.com/office/drawing/2014/main" val="1404300542"/>
                    </a:ext>
                  </a:extLst>
                </a:gridCol>
                <a:gridCol w="3474469">
                  <a:extLst>
                    <a:ext uri="{9D8B030D-6E8A-4147-A177-3AD203B41FA5}">
                      <a16:colId xmlns:a16="http://schemas.microsoft.com/office/drawing/2014/main" val="1698703619"/>
                    </a:ext>
                  </a:extLst>
                </a:gridCol>
                <a:gridCol w="2756997">
                  <a:extLst>
                    <a:ext uri="{9D8B030D-6E8A-4147-A177-3AD203B41FA5}">
                      <a16:colId xmlns:a16="http://schemas.microsoft.com/office/drawing/2014/main" val="2389819405"/>
                    </a:ext>
                  </a:extLst>
                </a:gridCol>
              </a:tblGrid>
              <a:tr h="442372">
                <a:tc>
                  <a:txBody>
                    <a:bodyPr/>
                    <a:lstStyle/>
                    <a:p>
                      <a:pPr algn="ctr"/>
                      <a:r>
                        <a:rPr lang="zh-TW" altLang="en-US" sz="1800" dirty="0">
                          <a:latin typeface="微軟正黑體" panose="020B0604030504040204" pitchFamily="34" charset="-120"/>
                          <a:ea typeface="微軟正黑體" panose="020B0604030504040204" pitchFamily="34" charset="-120"/>
                        </a:rPr>
                        <a:t>常見的資料型態</a:t>
                      </a:r>
                    </a:p>
                  </a:txBody>
                  <a:tcPr marL="109078" marR="109078" marT="54539" marB="54539" anchor="ctr">
                    <a:solidFill>
                      <a:srgbClr val="F3E6E0"/>
                    </a:solidFill>
                  </a:tcPr>
                </a:tc>
                <a:tc>
                  <a:txBody>
                    <a:bodyPr/>
                    <a:lstStyle/>
                    <a:p>
                      <a:pPr algn="ctr"/>
                      <a:r>
                        <a:rPr lang="en" altLang="zh-TW" sz="1800" b="0" i="0" u="none" strike="noStrike" cap="none" dirty="0">
                          <a:solidFill>
                            <a:schemeClr val="dk1"/>
                          </a:solidFill>
                          <a:effectLst/>
                          <a:latin typeface="微軟正黑體" panose="020B0604030504040204" pitchFamily="34" charset="-120"/>
                          <a:ea typeface="微軟正黑體" panose="020B0604030504040204" pitchFamily="34" charset="-120"/>
                          <a:cs typeface="Calibri"/>
                          <a:sym typeface="Arial"/>
                        </a:rPr>
                        <a:t>RapidMiner </a:t>
                      </a:r>
                      <a:r>
                        <a:rPr lang="zh-TW" altLang="en-US" sz="1800" b="0" i="0" u="none" strike="noStrike" cap="none" dirty="0">
                          <a:solidFill>
                            <a:schemeClr val="dk1"/>
                          </a:solidFill>
                          <a:effectLst/>
                          <a:latin typeface="微軟正黑體" panose="020B0604030504040204" pitchFamily="34" charset="-120"/>
                          <a:ea typeface="微軟正黑體" panose="020B0604030504040204" pitchFamily="34" charset="-120"/>
                          <a:cs typeface="Calibri"/>
                          <a:sym typeface="Arial"/>
                        </a:rPr>
                        <a:t>資料型態</a:t>
                      </a:r>
                      <a:endParaRPr lang="zh-TW" altLang="en-US" sz="1800" b="0" dirty="0">
                        <a:latin typeface="微軟正黑體" panose="020B0604030504040204" pitchFamily="34" charset="-120"/>
                        <a:ea typeface="微軟正黑體" panose="020B0604030504040204" pitchFamily="34" charset="-120"/>
                      </a:endParaRPr>
                    </a:p>
                  </a:txBody>
                  <a:tcPr marL="109078" marR="109078" marT="54539" marB="54539" anchor="ctr">
                    <a:solidFill>
                      <a:srgbClr val="F3E6E0"/>
                    </a:solidFill>
                  </a:tcPr>
                </a:tc>
                <a:tc>
                  <a:txBody>
                    <a:bodyPr/>
                    <a:lstStyle/>
                    <a:p>
                      <a:pPr algn="ctr"/>
                      <a:r>
                        <a:rPr lang="zh-TW" altLang="en-US" sz="1800" dirty="0">
                          <a:latin typeface="微軟正黑體" panose="020B0604030504040204" pitchFamily="34" charset="-120"/>
                          <a:ea typeface="微軟正黑體" panose="020B0604030504040204" pitchFamily="34" charset="-120"/>
                        </a:rPr>
                        <a:t>範例</a:t>
                      </a:r>
                    </a:p>
                  </a:txBody>
                  <a:tcPr marL="109078" marR="109078" marT="54539" marB="54539" anchor="ctr">
                    <a:solidFill>
                      <a:srgbClr val="F3E6E0"/>
                    </a:solidFill>
                  </a:tcPr>
                </a:tc>
                <a:extLst>
                  <a:ext uri="{0D108BD9-81ED-4DB2-BD59-A6C34878D82A}">
                    <a16:rowId xmlns:a16="http://schemas.microsoft.com/office/drawing/2014/main" val="3766084044"/>
                  </a:ext>
                </a:extLst>
              </a:tr>
              <a:tr h="442372">
                <a:tc>
                  <a:txBody>
                    <a:bodyPr/>
                    <a:lstStyle/>
                    <a:p>
                      <a:pPr algn="ctr"/>
                      <a:r>
                        <a:rPr lang="en" altLang="zh-TW" sz="1800" dirty="0">
                          <a:latin typeface="微軟正黑體" panose="020B0604030504040204" pitchFamily="34" charset="-120"/>
                          <a:ea typeface="微軟正黑體" panose="020B0604030504040204" pitchFamily="34" charset="-120"/>
                        </a:rPr>
                        <a:t>int</a:t>
                      </a:r>
                      <a:endParaRPr lang="zh-TW" altLang="en-US" sz="1800" dirty="0">
                        <a:latin typeface="微軟正黑體" panose="020B0604030504040204" pitchFamily="34" charset="-120"/>
                        <a:ea typeface="微軟正黑體" panose="020B0604030504040204" pitchFamily="34" charset="-120"/>
                      </a:endParaRPr>
                    </a:p>
                  </a:txBody>
                  <a:tcPr marL="109078" marR="109078" marT="54539" marB="54539" anchor="ctr"/>
                </a:tc>
                <a:tc>
                  <a:txBody>
                    <a:bodyPr/>
                    <a:lstStyle/>
                    <a:p>
                      <a:pPr algn="ctr"/>
                      <a:r>
                        <a:rPr lang="en" altLang="zh-TW" sz="1800" dirty="0">
                          <a:latin typeface="微軟正黑體" panose="020B0604030504040204" pitchFamily="34" charset="-120"/>
                          <a:ea typeface="微軟正黑體" panose="020B0604030504040204" pitchFamily="34" charset="-120"/>
                        </a:rPr>
                        <a:t>integer</a:t>
                      </a:r>
                      <a:endParaRPr lang="zh-TW" altLang="en-US" sz="1800" dirty="0">
                        <a:latin typeface="微軟正黑體" panose="020B0604030504040204" pitchFamily="34" charset="-120"/>
                        <a:ea typeface="微軟正黑體" panose="020B0604030504040204" pitchFamily="34" charset="-120"/>
                      </a:endParaRPr>
                    </a:p>
                  </a:txBody>
                  <a:tcPr marL="109078" marR="109078" marT="54539" marB="54539" anchor="ctr"/>
                </a:tc>
                <a:tc>
                  <a:txBody>
                    <a:bodyPr/>
                    <a:lstStyle/>
                    <a:p>
                      <a:pPr algn="ctr"/>
                      <a:r>
                        <a:rPr lang="en-US" altLang="zh-TW" sz="1800" dirty="0">
                          <a:latin typeface="微軟正黑體" panose="020B0604030504040204" pitchFamily="34" charset="-120"/>
                          <a:ea typeface="微軟正黑體" panose="020B0604030504040204" pitchFamily="34" charset="-120"/>
                        </a:rPr>
                        <a:t>10</a:t>
                      </a:r>
                    </a:p>
                  </a:txBody>
                  <a:tcPr marL="109078" marR="109078" marT="54539" marB="54539" anchor="ctr"/>
                </a:tc>
                <a:extLst>
                  <a:ext uri="{0D108BD9-81ED-4DB2-BD59-A6C34878D82A}">
                    <a16:rowId xmlns:a16="http://schemas.microsoft.com/office/drawing/2014/main" val="2912477979"/>
                  </a:ext>
                </a:extLst>
              </a:tr>
              <a:tr h="442372">
                <a:tc>
                  <a:txBody>
                    <a:bodyPr/>
                    <a:lstStyle/>
                    <a:p>
                      <a:pPr algn="ctr"/>
                      <a:r>
                        <a:rPr lang="en" altLang="zh-TW" sz="1800" dirty="0">
                          <a:latin typeface="微軟正黑體" panose="020B0604030504040204" pitchFamily="34" charset="-120"/>
                          <a:ea typeface="微軟正黑體" panose="020B0604030504040204" pitchFamily="34" charset="-120"/>
                        </a:rPr>
                        <a:t>float</a:t>
                      </a:r>
                      <a:endParaRPr lang="zh-TW" altLang="en-US" sz="1800" dirty="0">
                        <a:latin typeface="微軟正黑體" panose="020B0604030504040204" pitchFamily="34" charset="-120"/>
                        <a:ea typeface="微軟正黑體" panose="020B0604030504040204" pitchFamily="34" charset="-120"/>
                      </a:endParaRPr>
                    </a:p>
                  </a:txBody>
                  <a:tcPr marL="109078" marR="109078" marT="54539" marB="54539" anchor="ctr"/>
                </a:tc>
                <a:tc>
                  <a:txBody>
                    <a:bodyPr/>
                    <a:lstStyle/>
                    <a:p>
                      <a:pPr algn="ctr"/>
                      <a:r>
                        <a:rPr lang="en" altLang="zh-TW" sz="1800" dirty="0">
                          <a:latin typeface="微軟正黑體" panose="020B0604030504040204" pitchFamily="34" charset="-120"/>
                          <a:ea typeface="微軟正黑體" panose="020B0604030504040204" pitchFamily="34" charset="-120"/>
                        </a:rPr>
                        <a:t>real</a:t>
                      </a:r>
                      <a:endParaRPr lang="zh-TW" altLang="en-US" sz="1800" dirty="0">
                        <a:latin typeface="微軟正黑體" panose="020B0604030504040204" pitchFamily="34" charset="-120"/>
                        <a:ea typeface="微軟正黑體" panose="020B0604030504040204" pitchFamily="34" charset="-120"/>
                      </a:endParaRPr>
                    </a:p>
                  </a:txBody>
                  <a:tcPr marL="109078" marR="109078" marT="54539" marB="54539" anchor="ctr"/>
                </a:tc>
                <a:tc>
                  <a:txBody>
                    <a:bodyPr/>
                    <a:lstStyle/>
                    <a:p>
                      <a:pPr algn="ctr"/>
                      <a:r>
                        <a:rPr lang="en-US" altLang="zh-TW" sz="1800" dirty="0">
                          <a:latin typeface="微軟正黑體" panose="020B0604030504040204" pitchFamily="34" charset="-120"/>
                          <a:ea typeface="微軟正黑體" panose="020B0604030504040204" pitchFamily="34" charset="-120"/>
                        </a:rPr>
                        <a:t>10.0</a:t>
                      </a:r>
                      <a:endParaRPr lang="zh-TW" altLang="en-US" sz="1800" dirty="0">
                        <a:latin typeface="微軟正黑體" panose="020B0604030504040204" pitchFamily="34" charset="-120"/>
                        <a:ea typeface="微軟正黑體" panose="020B0604030504040204" pitchFamily="34" charset="-120"/>
                      </a:endParaRPr>
                    </a:p>
                  </a:txBody>
                  <a:tcPr marL="109078" marR="109078" marT="54539" marB="54539" anchor="ctr"/>
                </a:tc>
                <a:extLst>
                  <a:ext uri="{0D108BD9-81ED-4DB2-BD59-A6C34878D82A}">
                    <a16:rowId xmlns:a16="http://schemas.microsoft.com/office/drawing/2014/main" val="1926336611"/>
                  </a:ext>
                </a:extLst>
              </a:tr>
              <a:tr h="442372">
                <a:tc>
                  <a:txBody>
                    <a:bodyPr/>
                    <a:lstStyle/>
                    <a:p>
                      <a:pPr algn="ctr"/>
                      <a:r>
                        <a:rPr lang="en" altLang="zh-TW" sz="1800" dirty="0" err="1">
                          <a:latin typeface="微軟正黑體" panose="020B0604030504040204" pitchFamily="34" charset="-120"/>
                          <a:ea typeface="微軟正黑體" panose="020B0604030504040204" pitchFamily="34" charset="-120"/>
                        </a:rPr>
                        <a:t>boolean</a:t>
                      </a:r>
                      <a:endParaRPr lang="zh-TW" altLang="en-US" sz="1800" dirty="0">
                        <a:latin typeface="微軟正黑體" panose="020B0604030504040204" pitchFamily="34" charset="-120"/>
                        <a:ea typeface="微軟正黑體" panose="020B0604030504040204" pitchFamily="34" charset="-120"/>
                      </a:endParaRPr>
                    </a:p>
                  </a:txBody>
                  <a:tcPr marL="109078" marR="109078" marT="54539" marB="54539" anchor="ctr"/>
                </a:tc>
                <a:tc>
                  <a:txBody>
                    <a:bodyPr/>
                    <a:lstStyle/>
                    <a:p>
                      <a:pPr algn="ctr"/>
                      <a:r>
                        <a:rPr lang="en" altLang="zh-TW" sz="1800" dirty="0">
                          <a:latin typeface="微軟正黑體" panose="020B0604030504040204" pitchFamily="34" charset="-120"/>
                          <a:ea typeface="微軟正黑體" panose="020B0604030504040204" pitchFamily="34" charset="-120"/>
                        </a:rPr>
                        <a:t>binominal</a:t>
                      </a:r>
                      <a:endParaRPr lang="zh-TW" altLang="en-US" sz="1800" dirty="0">
                        <a:latin typeface="微軟正黑體" panose="020B0604030504040204" pitchFamily="34" charset="-120"/>
                        <a:ea typeface="微軟正黑體" panose="020B0604030504040204" pitchFamily="34" charset="-120"/>
                      </a:endParaRPr>
                    </a:p>
                  </a:txBody>
                  <a:tcPr marL="109078" marR="109078" marT="54539" marB="54539" anchor="ctr"/>
                </a:tc>
                <a:tc>
                  <a:txBody>
                    <a:bodyPr/>
                    <a:lstStyle/>
                    <a:p>
                      <a:pPr algn="ctr"/>
                      <a:r>
                        <a:rPr lang="en-US" altLang="zh-TW" sz="1800" dirty="0">
                          <a:latin typeface="微軟正黑體" panose="020B0604030504040204" pitchFamily="34" charset="-120"/>
                          <a:ea typeface="微軟正黑體" panose="020B0604030504040204" pitchFamily="34" charset="-120"/>
                        </a:rPr>
                        <a:t>True, False,1,0</a:t>
                      </a:r>
                      <a:endParaRPr lang="zh-TW" altLang="en-US" sz="1800" dirty="0">
                        <a:latin typeface="微軟正黑體" panose="020B0604030504040204" pitchFamily="34" charset="-120"/>
                        <a:ea typeface="微軟正黑體" panose="020B0604030504040204" pitchFamily="34" charset="-120"/>
                      </a:endParaRPr>
                    </a:p>
                  </a:txBody>
                  <a:tcPr marL="109078" marR="109078" marT="54539" marB="54539" anchor="ctr"/>
                </a:tc>
                <a:extLst>
                  <a:ext uri="{0D108BD9-81ED-4DB2-BD59-A6C34878D82A}">
                    <a16:rowId xmlns:a16="http://schemas.microsoft.com/office/drawing/2014/main" val="2920269495"/>
                  </a:ext>
                </a:extLst>
              </a:tr>
              <a:tr h="442372">
                <a:tc>
                  <a:txBody>
                    <a:bodyPr/>
                    <a:lstStyle/>
                    <a:p>
                      <a:pPr algn="ctr"/>
                      <a:r>
                        <a:rPr lang="en" altLang="zh-TW" sz="1800" dirty="0">
                          <a:latin typeface="微軟正黑體" panose="020B0604030504040204" pitchFamily="34" charset="-120"/>
                          <a:ea typeface="微軟正黑體" panose="020B0604030504040204" pitchFamily="34" charset="-120"/>
                        </a:rPr>
                        <a:t>string</a:t>
                      </a:r>
                      <a:endParaRPr lang="zh-TW" altLang="en-US" sz="1800" dirty="0">
                        <a:latin typeface="微軟正黑體" panose="020B0604030504040204" pitchFamily="34" charset="-120"/>
                        <a:ea typeface="微軟正黑體" panose="020B0604030504040204" pitchFamily="34" charset="-120"/>
                      </a:endParaRPr>
                    </a:p>
                  </a:txBody>
                  <a:tcPr marL="109078" marR="109078" marT="54539" marB="54539" anchor="ctr"/>
                </a:tc>
                <a:tc>
                  <a:txBody>
                    <a:bodyPr/>
                    <a:lstStyle/>
                    <a:p>
                      <a:pPr algn="ctr"/>
                      <a:r>
                        <a:rPr lang="en" altLang="zh-TW" sz="1800" dirty="0">
                          <a:latin typeface="微軟正黑體" panose="020B0604030504040204" pitchFamily="34" charset="-120"/>
                          <a:ea typeface="微軟正黑體" panose="020B0604030504040204" pitchFamily="34" charset="-120"/>
                        </a:rPr>
                        <a:t>polynomial</a:t>
                      </a:r>
                      <a:endParaRPr lang="zh-TW" altLang="en-US" sz="1800" dirty="0">
                        <a:latin typeface="微軟正黑體" panose="020B0604030504040204" pitchFamily="34" charset="-120"/>
                        <a:ea typeface="微軟正黑體" panose="020B0604030504040204" pitchFamily="34" charset="-120"/>
                      </a:endParaRPr>
                    </a:p>
                  </a:txBody>
                  <a:tcPr marL="109078" marR="109078" marT="54539" marB="54539" anchor="ctr"/>
                </a:tc>
                <a:tc>
                  <a:txBody>
                    <a:bodyPr/>
                    <a:lstStyle/>
                    <a:p>
                      <a:pPr algn="ctr"/>
                      <a:r>
                        <a:rPr lang="en-US" altLang="zh-TW" sz="1800" dirty="0">
                          <a:latin typeface="微軟正黑體" panose="020B0604030504040204" pitchFamily="34" charset="-120"/>
                          <a:ea typeface="微軟正黑體" panose="020B0604030504040204" pitchFamily="34" charset="-120"/>
                        </a:rPr>
                        <a:t>“10”,”</a:t>
                      </a:r>
                      <a:r>
                        <a:rPr lang="zh-TW" altLang="en-US" sz="1800" dirty="0">
                          <a:latin typeface="微軟正黑體" panose="020B0604030504040204" pitchFamily="34" charset="-120"/>
                          <a:ea typeface="微軟正黑體" panose="020B0604030504040204" pitchFamily="34" charset="-120"/>
                        </a:rPr>
                        <a:t>十</a:t>
                      </a:r>
                      <a:r>
                        <a:rPr lang="en-US" altLang="zh-TW" sz="1800" dirty="0">
                          <a:latin typeface="微軟正黑體" panose="020B0604030504040204" pitchFamily="34" charset="-120"/>
                          <a:ea typeface="微軟正黑體" panose="020B0604030504040204" pitchFamily="34" charset="-120"/>
                        </a:rPr>
                        <a:t>”,”Ten”</a:t>
                      </a:r>
                      <a:endParaRPr lang="zh-TW" altLang="en-US" sz="1800" dirty="0">
                        <a:latin typeface="微軟正黑體" panose="020B0604030504040204" pitchFamily="34" charset="-120"/>
                        <a:ea typeface="微軟正黑體" panose="020B0604030504040204" pitchFamily="34" charset="-120"/>
                      </a:endParaRPr>
                    </a:p>
                  </a:txBody>
                  <a:tcPr marL="109078" marR="109078" marT="54539" marB="54539" anchor="ctr"/>
                </a:tc>
                <a:extLst>
                  <a:ext uri="{0D108BD9-81ED-4DB2-BD59-A6C34878D82A}">
                    <a16:rowId xmlns:a16="http://schemas.microsoft.com/office/drawing/2014/main" val="2185600262"/>
                  </a:ext>
                </a:extLst>
              </a:tr>
            </a:tbl>
          </a:graphicData>
        </a:graphic>
      </p:graphicFrame>
    </p:spTree>
    <p:extLst>
      <p:ext uri="{BB962C8B-B14F-4D97-AF65-F5344CB8AC3E}">
        <p14:creationId xmlns:p14="http://schemas.microsoft.com/office/powerpoint/2010/main" val="1386369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B4B83E-E5BC-48FD-86A8-93645F83B349}"/>
              </a:ext>
            </a:extLst>
          </p:cNvPr>
          <p:cNvSpPr>
            <a:spLocks noGrp="1"/>
          </p:cNvSpPr>
          <p:nvPr>
            <p:ph type="title"/>
          </p:nvPr>
        </p:nvSpPr>
        <p:spPr/>
        <p:txBody>
          <a:bodyPr/>
          <a:lstStyle/>
          <a:p>
            <a:r>
              <a:rPr lang="zh-TW" altLang="en-US" dirty="0"/>
              <a:t>資料前處理 </a:t>
            </a:r>
            <a:r>
              <a:rPr lang="en-US" altLang="zh-TW" dirty="0"/>
              <a:t>-</a:t>
            </a:r>
            <a:r>
              <a:rPr lang="zh-TW" altLang="en-US" dirty="0"/>
              <a:t> 匯入資料的三種方式</a:t>
            </a:r>
          </a:p>
        </p:txBody>
      </p:sp>
      <p:sp>
        <p:nvSpPr>
          <p:cNvPr id="3" name="內容版面配置區 2">
            <a:extLst>
              <a:ext uri="{FF2B5EF4-FFF2-40B4-BE49-F238E27FC236}">
                <a16:creationId xmlns:a16="http://schemas.microsoft.com/office/drawing/2014/main" id="{39CF4CB0-2F04-464D-BF59-8C5C925AEA76}"/>
              </a:ext>
            </a:extLst>
          </p:cNvPr>
          <p:cNvSpPr>
            <a:spLocks noGrp="1"/>
          </p:cNvSpPr>
          <p:nvPr>
            <p:ph idx="1"/>
          </p:nvPr>
        </p:nvSpPr>
        <p:spPr/>
        <p:txBody>
          <a:bodyPr/>
          <a:lstStyle/>
          <a:p>
            <a:endParaRPr lang="zh-TW" altLang="en-US" dirty="0"/>
          </a:p>
        </p:txBody>
      </p:sp>
      <p:grpSp>
        <p:nvGrpSpPr>
          <p:cNvPr id="4" name="Google Shape;693;g1098fc8e051_4_7">
            <a:extLst>
              <a:ext uri="{FF2B5EF4-FFF2-40B4-BE49-F238E27FC236}">
                <a16:creationId xmlns:a16="http://schemas.microsoft.com/office/drawing/2014/main" id="{ECB49807-0A80-4E69-BA8F-A3A4714CD478}"/>
              </a:ext>
            </a:extLst>
          </p:cNvPr>
          <p:cNvGrpSpPr/>
          <p:nvPr/>
        </p:nvGrpSpPr>
        <p:grpSpPr>
          <a:xfrm>
            <a:off x="839483" y="3054780"/>
            <a:ext cx="10513032" cy="1501861"/>
            <a:chOff x="1283" y="1598952"/>
            <a:chExt cx="10513032" cy="1501861"/>
          </a:xfrm>
        </p:grpSpPr>
        <p:sp>
          <p:nvSpPr>
            <p:cNvPr id="5" name="Google Shape;694;g1098fc8e051_4_7">
              <a:extLst>
                <a:ext uri="{FF2B5EF4-FFF2-40B4-BE49-F238E27FC236}">
                  <a16:creationId xmlns:a16="http://schemas.microsoft.com/office/drawing/2014/main" id="{43FB718C-73B1-44BE-AAA2-BF8C99094D3B}"/>
                </a:ext>
              </a:extLst>
            </p:cNvPr>
            <p:cNvSpPr/>
            <p:nvPr/>
          </p:nvSpPr>
          <p:spPr>
            <a:xfrm>
              <a:off x="1283" y="1598952"/>
              <a:ext cx="3003723" cy="1501861"/>
            </a:xfrm>
            <a:prstGeom prst="roundRect">
              <a:avLst>
                <a:gd name="adj" fmla="val 10000"/>
              </a:avLst>
            </a:prstGeom>
            <a:solidFill>
              <a:srgbClr val="F8CB90"/>
            </a:solidFill>
            <a:ln>
              <a:no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Microsoft JhengHei" panose="020B0604030504040204" pitchFamily="34" charset="-120"/>
                  <a:ea typeface="Microsoft JhengHei" panose="020B0604030504040204" pitchFamily="34" charset="-120"/>
                </a:rPr>
                <a:t>CSV</a:t>
              </a:r>
              <a:endParaRPr sz="2800" dirty="0">
                <a:latin typeface="Microsoft JhengHei" panose="020B0604030504040204" pitchFamily="34" charset="-120"/>
                <a:ea typeface="Microsoft JhengHei" panose="020B0604030504040204" pitchFamily="34" charset="-120"/>
              </a:endParaRPr>
            </a:p>
          </p:txBody>
        </p:sp>
        <p:sp>
          <p:nvSpPr>
            <p:cNvPr id="7" name="Google Shape;696;g1098fc8e051_4_7">
              <a:extLst>
                <a:ext uri="{FF2B5EF4-FFF2-40B4-BE49-F238E27FC236}">
                  <a16:creationId xmlns:a16="http://schemas.microsoft.com/office/drawing/2014/main" id="{7651E61C-54BE-40A9-9494-2CDC15E28D26}"/>
                </a:ext>
              </a:extLst>
            </p:cNvPr>
            <p:cNvSpPr/>
            <p:nvPr/>
          </p:nvSpPr>
          <p:spPr>
            <a:xfrm>
              <a:off x="3755938" y="1598952"/>
              <a:ext cx="3003723" cy="1501861"/>
            </a:xfrm>
            <a:prstGeom prst="roundRect">
              <a:avLst>
                <a:gd name="adj" fmla="val 10000"/>
              </a:avLst>
            </a:prstGeom>
            <a:solidFill>
              <a:schemeClr val="lt1"/>
            </a:solidFill>
            <a:ln w="25400" cap="flat" cmpd="sng">
              <a:solidFill>
                <a:srgbClr val="F8CB9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E9B77A"/>
                  </a:solidFill>
                  <a:latin typeface="Microsoft JhengHei" panose="020B0604030504040204" pitchFamily="34" charset="-120"/>
                  <a:ea typeface="Microsoft JhengHei" panose="020B0604030504040204" pitchFamily="34" charset="-120"/>
                </a:rPr>
                <a:t>Input</a:t>
              </a:r>
              <a:endParaRPr sz="2800" dirty="0">
                <a:solidFill>
                  <a:srgbClr val="E9B77A"/>
                </a:solidFill>
                <a:latin typeface="Microsoft JhengHei" panose="020B0604030504040204" pitchFamily="34" charset="-120"/>
                <a:ea typeface="Microsoft JhengHei" panose="020B0604030504040204" pitchFamily="34" charset="-120"/>
              </a:endParaRPr>
            </a:p>
          </p:txBody>
        </p:sp>
        <p:sp>
          <p:nvSpPr>
            <p:cNvPr id="9" name="Google Shape;698;g1098fc8e051_4_7">
              <a:extLst>
                <a:ext uri="{FF2B5EF4-FFF2-40B4-BE49-F238E27FC236}">
                  <a16:creationId xmlns:a16="http://schemas.microsoft.com/office/drawing/2014/main" id="{E6DF0390-510C-4E0C-ADED-91F237910840}"/>
                </a:ext>
              </a:extLst>
            </p:cNvPr>
            <p:cNvSpPr/>
            <p:nvPr/>
          </p:nvSpPr>
          <p:spPr>
            <a:xfrm>
              <a:off x="7510592" y="1598952"/>
              <a:ext cx="3003723" cy="1501861"/>
            </a:xfrm>
            <a:prstGeom prst="roundRect">
              <a:avLst>
                <a:gd name="adj" fmla="val 10000"/>
              </a:avLst>
            </a:prstGeom>
            <a:solidFill>
              <a:schemeClr val="lt1"/>
            </a:solidFill>
            <a:ln w="25400" cap="flat" cmpd="sng">
              <a:solidFill>
                <a:srgbClr val="E9B77A"/>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TW" sz="2800" dirty="0">
                  <a:solidFill>
                    <a:srgbClr val="E9B77A"/>
                  </a:solidFill>
                  <a:latin typeface="Microsoft JhengHei" panose="020B0604030504040204" pitchFamily="34" charset="-120"/>
                  <a:ea typeface="Microsoft JhengHei" panose="020B0604030504040204" pitchFamily="34" charset="-120"/>
                  <a:cs typeface="Microsoft JhengHei"/>
                  <a:sym typeface="Microsoft JhengHei"/>
                </a:rPr>
                <a:t>Repository</a:t>
              </a:r>
            </a:p>
          </p:txBody>
        </p:sp>
      </p:grpSp>
    </p:spTree>
    <p:extLst>
      <p:ext uri="{BB962C8B-B14F-4D97-AF65-F5344CB8AC3E}">
        <p14:creationId xmlns:p14="http://schemas.microsoft.com/office/powerpoint/2010/main" val="663893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475837-8DD9-4715-9769-001CC6A346FC}"/>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CSV</a:t>
            </a:r>
            <a:endParaRPr lang="zh-TW" altLang="en-US" dirty="0"/>
          </a:p>
        </p:txBody>
      </p:sp>
      <p:sp>
        <p:nvSpPr>
          <p:cNvPr id="3" name="內容版面配置區 2">
            <a:extLst>
              <a:ext uri="{FF2B5EF4-FFF2-40B4-BE49-F238E27FC236}">
                <a16:creationId xmlns:a16="http://schemas.microsoft.com/office/drawing/2014/main" id="{3526FE98-CCF8-4E09-ABDA-5C5ED43CA409}"/>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84A88F82-C1B6-49C9-940B-595906053A58}"/>
              </a:ext>
            </a:extLst>
          </p:cNvPr>
          <p:cNvSpPr>
            <a:spLocks noGrp="1"/>
          </p:cNvSpPr>
          <p:nvPr>
            <p:ph idx="10"/>
          </p:nvPr>
        </p:nvSpPr>
        <p:spPr/>
        <p:txBody>
          <a:bodyPr>
            <a:normAutofit fontScale="92500" lnSpcReduction="10000"/>
          </a:bodyPr>
          <a:lstStyle/>
          <a:p>
            <a:r>
              <a:rPr lang="zh-TW" altLang="en-US" dirty="0"/>
              <a:t>在</a:t>
            </a:r>
            <a:r>
              <a:rPr lang="en-US" altLang="zh-TW" dirty="0"/>
              <a:t>Data Access </a:t>
            </a:r>
          </a:p>
          <a:p>
            <a:pPr marL="0" indent="0">
              <a:buNone/>
            </a:pPr>
            <a:r>
              <a:rPr lang="en-US" altLang="zh-TW" dirty="0">
                <a:sym typeface="Wingdings" panose="05000000000000000000" pitchFamily="2" charset="2"/>
              </a:rPr>
              <a:t>           </a:t>
            </a:r>
            <a:r>
              <a:rPr lang="en-US" altLang="zh-TW" dirty="0"/>
              <a:t>Files </a:t>
            </a:r>
            <a:br>
              <a:rPr lang="en-US" altLang="zh-TW" dirty="0"/>
            </a:br>
            <a:r>
              <a:rPr lang="en-US" altLang="zh-TW" dirty="0"/>
              <a:t>              </a:t>
            </a:r>
            <a:r>
              <a:rPr lang="en-US" altLang="zh-TW" dirty="0">
                <a:sym typeface="Wingdings" panose="05000000000000000000" pitchFamily="2" charset="2"/>
              </a:rPr>
              <a:t></a:t>
            </a:r>
            <a:r>
              <a:rPr lang="en-US" altLang="zh-TW" dirty="0"/>
              <a:t> Read</a:t>
            </a:r>
            <a:r>
              <a:rPr lang="zh-TW" altLang="en-US" dirty="0"/>
              <a:t>資料夾</a:t>
            </a:r>
            <a:br>
              <a:rPr lang="zh-TW" altLang="en-US" dirty="0"/>
            </a:br>
            <a:r>
              <a:rPr lang="en-US" altLang="zh-TW" dirty="0"/>
              <a:t>	      </a:t>
            </a:r>
            <a:r>
              <a:rPr lang="en-US" altLang="zh-TW" dirty="0">
                <a:sym typeface="Wingdings" panose="05000000000000000000" pitchFamily="2" charset="2"/>
              </a:rPr>
              <a:t></a:t>
            </a:r>
            <a:r>
              <a:rPr lang="zh-TW" altLang="en-US" dirty="0"/>
              <a:t>找到</a:t>
            </a:r>
            <a:r>
              <a:rPr lang="en-US" altLang="zh-TW" dirty="0"/>
              <a:t>Read CSV </a:t>
            </a:r>
            <a:r>
              <a:rPr lang="zh-TW" altLang="en-US" dirty="0"/>
              <a:t>工具</a:t>
            </a:r>
          </a:p>
          <a:p>
            <a:r>
              <a:rPr lang="zh-TW" altLang="en-US" dirty="0"/>
              <a:t>以拖曳的方式，將它拉到「</a:t>
            </a:r>
            <a:r>
              <a:rPr lang="en-US" altLang="zh-TW" dirty="0"/>
              <a:t>Process</a:t>
            </a:r>
            <a:r>
              <a:rPr lang="zh-TW" altLang="en-US" dirty="0"/>
              <a:t>」區塊中</a:t>
            </a:r>
          </a:p>
          <a:p>
            <a:endParaRPr lang="zh-TW" altLang="en-US" dirty="0"/>
          </a:p>
        </p:txBody>
      </p:sp>
      <p:sp>
        <p:nvSpPr>
          <p:cNvPr id="6" name="內容版面配置區 5">
            <a:extLst>
              <a:ext uri="{FF2B5EF4-FFF2-40B4-BE49-F238E27FC236}">
                <a16:creationId xmlns:a16="http://schemas.microsoft.com/office/drawing/2014/main" id="{AD4F4928-3333-4873-995C-1F4C8321DB18}"/>
              </a:ext>
            </a:extLst>
          </p:cNvPr>
          <p:cNvSpPr>
            <a:spLocks noGrp="1"/>
          </p:cNvSpPr>
          <p:nvPr>
            <p:ph idx="12"/>
          </p:nvPr>
        </p:nvSpPr>
        <p:spPr/>
        <p:txBody>
          <a:bodyPr/>
          <a:lstStyle/>
          <a:p>
            <a:endParaRPr lang="zh-TW" altLang="en-US"/>
          </a:p>
        </p:txBody>
      </p:sp>
      <p:pic>
        <p:nvPicPr>
          <p:cNvPr id="7" name="圖片 6">
            <a:extLst>
              <a:ext uri="{FF2B5EF4-FFF2-40B4-BE49-F238E27FC236}">
                <a16:creationId xmlns:a16="http://schemas.microsoft.com/office/drawing/2014/main" id="{ACB062A2-409F-47EA-B559-F999D9159E97}"/>
              </a:ext>
            </a:extLst>
          </p:cNvPr>
          <p:cNvPicPr>
            <a:picLocks noChangeAspect="1"/>
          </p:cNvPicPr>
          <p:nvPr/>
        </p:nvPicPr>
        <p:blipFill>
          <a:blip r:embed="rId3"/>
          <a:stretch>
            <a:fillRect/>
          </a:stretch>
        </p:blipFill>
        <p:spPr>
          <a:xfrm>
            <a:off x="1238540" y="1927374"/>
            <a:ext cx="3743325" cy="3762375"/>
          </a:xfrm>
          <a:prstGeom prst="rect">
            <a:avLst/>
          </a:prstGeom>
        </p:spPr>
      </p:pic>
      <p:sp>
        <p:nvSpPr>
          <p:cNvPr id="11" name="Google Shape;674;g1098fc8e051_10_79">
            <a:extLst>
              <a:ext uri="{FF2B5EF4-FFF2-40B4-BE49-F238E27FC236}">
                <a16:creationId xmlns:a16="http://schemas.microsoft.com/office/drawing/2014/main" id="{410582B1-745B-44AB-AA39-685438C76ADD}"/>
              </a:ext>
            </a:extLst>
          </p:cNvPr>
          <p:cNvSpPr txBox="1"/>
          <p:nvPr/>
        </p:nvSpPr>
        <p:spPr>
          <a:xfrm>
            <a:off x="2940304" y="3547016"/>
            <a:ext cx="1291704" cy="1021512"/>
          </a:xfrm>
          <a:prstGeom prst="wedgeRoundRectCallout">
            <a:avLst>
              <a:gd name="adj1" fmla="val -65933"/>
              <a:gd name="adj2" fmla="val -46599"/>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endParaRPr lang="en-US" altLang="zh-TW" dirty="0">
              <a:latin typeface="Microsoft JhengHei" panose="020B0604030504040204" pitchFamily="34" charset="-120"/>
              <a:ea typeface="Microsoft JhengHei" panose="020B0604030504040204" pitchFamily="34" charset="-120"/>
              <a:cs typeface="Calibri"/>
              <a:sym typeface="Calibri"/>
            </a:endParaRPr>
          </a:p>
          <a:p>
            <a:pPr lvl="0" algn="ctr">
              <a:buClr>
                <a:srgbClr val="000000"/>
              </a:buClr>
              <a:buSzPts val="1600"/>
            </a:pPr>
            <a:endParaRPr lang="en-US" altLang="zh-TW" dirty="0">
              <a:latin typeface="Microsoft JhengHei" panose="020B0604030504040204" pitchFamily="34" charset="-120"/>
              <a:ea typeface="Microsoft JhengHei" panose="020B0604030504040204" pitchFamily="34" charset="-120"/>
              <a:cs typeface="Calibri"/>
              <a:sym typeface="Calibri"/>
            </a:endParaRPr>
          </a:p>
          <a:p>
            <a:pPr lvl="0" algn="ctr">
              <a:buClr>
                <a:srgbClr val="000000"/>
              </a:buClr>
              <a:buSzPts val="1600"/>
            </a:pPr>
            <a:endParaRPr lang="zh-TW" altLang="en-US" dirty="0">
              <a:latin typeface="Microsoft JhengHei" panose="020B0604030504040204" pitchFamily="34" charset="-120"/>
              <a:ea typeface="Microsoft JhengHei" panose="020B0604030504040204" pitchFamily="34" charset="-120"/>
              <a:cs typeface="Calibri"/>
              <a:sym typeface="Calibri"/>
            </a:endParaRPr>
          </a:p>
        </p:txBody>
      </p:sp>
      <p:pic>
        <p:nvPicPr>
          <p:cNvPr id="8" name="圖片 7">
            <a:extLst>
              <a:ext uri="{FF2B5EF4-FFF2-40B4-BE49-F238E27FC236}">
                <a16:creationId xmlns:a16="http://schemas.microsoft.com/office/drawing/2014/main" id="{DEED4B27-BD52-446C-812D-10C85473C15B}"/>
              </a:ext>
            </a:extLst>
          </p:cNvPr>
          <p:cNvPicPr>
            <a:picLocks noChangeAspect="1"/>
          </p:cNvPicPr>
          <p:nvPr/>
        </p:nvPicPr>
        <p:blipFill rotWithShape="1">
          <a:blip r:embed="rId4"/>
          <a:srcRect l="1013" r="8844"/>
          <a:stretch/>
        </p:blipFill>
        <p:spPr>
          <a:xfrm>
            <a:off x="2998009" y="3652959"/>
            <a:ext cx="1176294" cy="809625"/>
          </a:xfrm>
          <a:prstGeom prst="rect">
            <a:avLst/>
          </a:prstGeom>
        </p:spPr>
      </p:pic>
      <p:graphicFrame>
        <p:nvGraphicFramePr>
          <p:cNvPr id="13" name="表格 7">
            <a:extLst>
              <a:ext uri="{FF2B5EF4-FFF2-40B4-BE49-F238E27FC236}">
                <a16:creationId xmlns:a16="http://schemas.microsoft.com/office/drawing/2014/main" id="{739301ED-50F0-41E9-99AF-E3A9999095AD}"/>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algn="ctr"/>
                      <a:r>
                        <a:rPr lang="en-US" altLang="zh-TW" sz="1800" dirty="0">
                          <a:latin typeface="微軟正黑體" panose="020B0604030504040204" pitchFamily="34" charset="-120"/>
                          <a:ea typeface="微軟正黑體" panose="020B0604030504040204" pitchFamily="34" charset="-120"/>
                        </a:rPr>
                        <a:t>CSV</a:t>
                      </a:r>
                      <a:endParaRPr lang="zh-TW" altLang="en-US" sz="1800" dirty="0">
                        <a:latin typeface="微軟正黑體" panose="020B0604030504040204" pitchFamily="34" charset="-120"/>
                        <a:ea typeface="微軟正黑體" panose="020B0604030504040204" pitchFamily="34" charset="-120"/>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R="0" algn="ctr" rtl="0">
                        <a:lnSpc>
                          <a:spcPct val="100000"/>
                        </a:lnSpc>
                        <a:spcBef>
                          <a:spcPts val="0"/>
                        </a:spcBef>
                        <a:spcAft>
                          <a:spcPts val="0"/>
                        </a:spcAft>
                        <a:buClr>
                          <a:srgbClr val="000000"/>
                        </a:buClr>
                        <a:buFont typeface="Arial"/>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spTree>
    <p:extLst>
      <p:ext uri="{BB962C8B-B14F-4D97-AF65-F5344CB8AC3E}">
        <p14:creationId xmlns:p14="http://schemas.microsoft.com/office/powerpoint/2010/main" val="2280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475837-8DD9-4715-9769-001CC6A346FC}"/>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CSV</a:t>
            </a:r>
            <a:endParaRPr lang="zh-TW" altLang="en-US" dirty="0"/>
          </a:p>
        </p:txBody>
      </p:sp>
      <p:sp>
        <p:nvSpPr>
          <p:cNvPr id="3" name="內容版面配置區 2">
            <a:extLst>
              <a:ext uri="{FF2B5EF4-FFF2-40B4-BE49-F238E27FC236}">
                <a16:creationId xmlns:a16="http://schemas.microsoft.com/office/drawing/2014/main" id="{3526FE98-CCF8-4E09-ABDA-5C5ED43CA409}"/>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84A88F82-C1B6-49C9-940B-595906053A58}"/>
              </a:ext>
            </a:extLst>
          </p:cNvPr>
          <p:cNvSpPr>
            <a:spLocks noGrp="1"/>
          </p:cNvSpPr>
          <p:nvPr>
            <p:ph idx="10"/>
          </p:nvPr>
        </p:nvSpPr>
        <p:spPr/>
        <p:txBody>
          <a:bodyPr>
            <a:normAutofit/>
          </a:bodyPr>
          <a:lstStyle/>
          <a:p>
            <a:r>
              <a:rPr lang="zh-TW" altLang="en-US" dirty="0"/>
              <a:t>找到儲存檔案的位置並匯入</a:t>
            </a:r>
            <a:br>
              <a:rPr lang="zh-TW" altLang="en-US" dirty="0"/>
            </a:br>
            <a:r>
              <a:rPr lang="en-US" altLang="zh-TW" dirty="0">
                <a:sym typeface="Wingdings" panose="05000000000000000000" pitchFamily="2" charset="2"/>
              </a:rPr>
              <a:t> </a:t>
            </a:r>
            <a:r>
              <a:rPr lang="en-US" altLang="zh-TW" dirty="0"/>
              <a:t>(nba_logreg.csv)</a:t>
            </a:r>
          </a:p>
          <a:p>
            <a:endParaRPr lang="zh-TW" altLang="en-US" dirty="0"/>
          </a:p>
        </p:txBody>
      </p:sp>
      <p:sp>
        <p:nvSpPr>
          <p:cNvPr id="6" name="內容版面配置區 5">
            <a:extLst>
              <a:ext uri="{FF2B5EF4-FFF2-40B4-BE49-F238E27FC236}">
                <a16:creationId xmlns:a16="http://schemas.microsoft.com/office/drawing/2014/main" id="{AD4F4928-3333-4873-995C-1F4C8321DB18}"/>
              </a:ext>
            </a:extLst>
          </p:cNvPr>
          <p:cNvSpPr>
            <a:spLocks noGrp="1"/>
          </p:cNvSpPr>
          <p:nvPr>
            <p:ph idx="12"/>
          </p:nvPr>
        </p:nvSpPr>
        <p:spPr/>
        <p:txBody>
          <a:bodyPr/>
          <a:lstStyle/>
          <a:p>
            <a:endParaRPr lang="zh-TW" altLang="en-US"/>
          </a:p>
        </p:txBody>
      </p:sp>
      <p:graphicFrame>
        <p:nvGraphicFramePr>
          <p:cNvPr id="13" name="表格 7">
            <a:extLst>
              <a:ext uri="{FF2B5EF4-FFF2-40B4-BE49-F238E27FC236}">
                <a16:creationId xmlns:a16="http://schemas.microsoft.com/office/drawing/2014/main" id="{739301ED-50F0-41E9-99AF-E3A9999095AD}"/>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algn="ctr"/>
                      <a:r>
                        <a:rPr lang="en-US" altLang="zh-TW" sz="1800" dirty="0">
                          <a:latin typeface="微軟正黑體" panose="020B0604030504040204" pitchFamily="34" charset="-120"/>
                          <a:ea typeface="微軟正黑體" panose="020B0604030504040204" pitchFamily="34" charset="-120"/>
                        </a:rPr>
                        <a:t>CSV</a:t>
                      </a:r>
                      <a:endParaRPr lang="zh-TW" altLang="en-US" sz="1800" dirty="0">
                        <a:latin typeface="微軟正黑體" panose="020B0604030504040204" pitchFamily="34" charset="-120"/>
                        <a:ea typeface="微軟正黑體" panose="020B0604030504040204" pitchFamily="34" charset="-120"/>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R="0" algn="ctr" rtl="0">
                        <a:lnSpc>
                          <a:spcPct val="100000"/>
                        </a:lnSpc>
                        <a:spcBef>
                          <a:spcPts val="0"/>
                        </a:spcBef>
                        <a:spcAft>
                          <a:spcPts val="0"/>
                        </a:spcAft>
                        <a:buClr>
                          <a:srgbClr val="000000"/>
                        </a:buClr>
                        <a:buFont typeface="Arial"/>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pic>
        <p:nvPicPr>
          <p:cNvPr id="10" name="Google Shape;715;g1081389b8fc_24_86">
            <a:extLst>
              <a:ext uri="{FF2B5EF4-FFF2-40B4-BE49-F238E27FC236}">
                <a16:creationId xmlns:a16="http://schemas.microsoft.com/office/drawing/2014/main" id="{857A917F-05A1-45A9-B197-E3A982A89F7D}"/>
              </a:ext>
            </a:extLst>
          </p:cNvPr>
          <p:cNvPicPr preferRelativeResize="0"/>
          <p:nvPr/>
        </p:nvPicPr>
        <p:blipFill rotWithShape="1">
          <a:blip r:embed="rId3">
            <a:alphaModFix/>
          </a:blip>
          <a:srcRect t="1284" r="878" b="1550"/>
          <a:stretch/>
        </p:blipFill>
        <p:spPr>
          <a:xfrm>
            <a:off x="484236" y="1730404"/>
            <a:ext cx="5215228" cy="4182124"/>
          </a:xfrm>
          <a:prstGeom prst="rect">
            <a:avLst/>
          </a:prstGeom>
          <a:noFill/>
          <a:ln w="6350">
            <a:solidFill>
              <a:schemeClr val="tx1"/>
            </a:solidFill>
          </a:ln>
        </p:spPr>
      </p:pic>
    </p:spTree>
    <p:extLst>
      <p:ext uri="{BB962C8B-B14F-4D97-AF65-F5344CB8AC3E}">
        <p14:creationId xmlns:p14="http://schemas.microsoft.com/office/powerpoint/2010/main" val="893976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CSV</a:t>
            </a:r>
            <a:endParaRPr lang="zh-TW" altLang="en-US" dirty="0"/>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endParaRPr lang="zh-TW" altLang="en-US" dirty="0"/>
          </a:p>
        </p:txBody>
      </p:sp>
      <p:graphicFrame>
        <p:nvGraphicFramePr>
          <p:cNvPr id="4" name="表格 7">
            <a:extLst>
              <a:ext uri="{FF2B5EF4-FFF2-40B4-BE49-F238E27FC236}">
                <a16:creationId xmlns:a16="http://schemas.microsoft.com/office/drawing/2014/main" id="{859E3004-8CB1-46F9-AC61-B21D34EA40CF}"/>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algn="ctr"/>
                      <a:r>
                        <a:rPr lang="en-US" altLang="zh-TW" sz="1800" dirty="0">
                          <a:latin typeface="微軟正黑體" panose="020B0604030504040204" pitchFamily="34" charset="-120"/>
                          <a:ea typeface="微軟正黑體" panose="020B0604030504040204" pitchFamily="34" charset="-120"/>
                        </a:rPr>
                        <a:t>CSV</a:t>
                      </a:r>
                      <a:endParaRPr lang="zh-TW" altLang="en-US" sz="1800" dirty="0">
                        <a:latin typeface="微軟正黑體" panose="020B0604030504040204" pitchFamily="34" charset="-120"/>
                        <a:ea typeface="微軟正黑體" panose="020B0604030504040204" pitchFamily="34" charset="-120"/>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R="0" algn="ctr" rtl="0">
                        <a:lnSpc>
                          <a:spcPct val="100000"/>
                        </a:lnSpc>
                        <a:spcBef>
                          <a:spcPts val="0"/>
                        </a:spcBef>
                        <a:spcAft>
                          <a:spcPts val="0"/>
                        </a:spcAft>
                        <a:buClr>
                          <a:srgbClr val="000000"/>
                        </a:buClr>
                        <a:buFont typeface="Arial"/>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pic>
        <p:nvPicPr>
          <p:cNvPr id="5" name="Google Shape;716;g1081389b8fc_24_86">
            <a:extLst>
              <a:ext uri="{FF2B5EF4-FFF2-40B4-BE49-F238E27FC236}">
                <a16:creationId xmlns:a16="http://schemas.microsoft.com/office/drawing/2014/main" id="{7416249D-64AD-4917-BC03-F4CF871918A8}"/>
              </a:ext>
            </a:extLst>
          </p:cNvPr>
          <p:cNvPicPr preferRelativeResize="0"/>
          <p:nvPr/>
        </p:nvPicPr>
        <p:blipFill rotWithShape="1">
          <a:blip r:embed="rId3">
            <a:alphaModFix/>
          </a:blip>
          <a:srcRect t="-1220" b="1219"/>
          <a:stretch/>
        </p:blipFill>
        <p:spPr>
          <a:xfrm>
            <a:off x="2997448" y="1446294"/>
            <a:ext cx="6197103" cy="4709300"/>
          </a:xfrm>
          <a:prstGeom prst="rect">
            <a:avLst/>
          </a:prstGeom>
          <a:noFill/>
          <a:ln w="6350">
            <a:solidFill>
              <a:schemeClr val="tx1"/>
            </a:solidFill>
          </a:ln>
        </p:spPr>
      </p:pic>
      <p:sp>
        <p:nvSpPr>
          <p:cNvPr id="6" name="矩形 5">
            <a:extLst>
              <a:ext uri="{FF2B5EF4-FFF2-40B4-BE49-F238E27FC236}">
                <a16:creationId xmlns:a16="http://schemas.microsoft.com/office/drawing/2014/main" id="{9FD272C1-A1E4-4448-98C5-A9F022EE2A9E}"/>
              </a:ext>
            </a:extLst>
          </p:cNvPr>
          <p:cNvSpPr/>
          <p:nvPr/>
        </p:nvSpPr>
        <p:spPr>
          <a:xfrm>
            <a:off x="4003827" y="2654424"/>
            <a:ext cx="967667" cy="159798"/>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Google Shape;674;g1098fc8e051_10_79">
            <a:extLst>
              <a:ext uri="{FF2B5EF4-FFF2-40B4-BE49-F238E27FC236}">
                <a16:creationId xmlns:a16="http://schemas.microsoft.com/office/drawing/2014/main" id="{06331428-F14B-48BF-9141-195584042600}"/>
              </a:ext>
            </a:extLst>
          </p:cNvPr>
          <p:cNvSpPr txBox="1"/>
          <p:nvPr/>
        </p:nvSpPr>
        <p:spPr>
          <a:xfrm>
            <a:off x="1154096" y="2928320"/>
            <a:ext cx="2639767" cy="715045"/>
          </a:xfrm>
          <a:prstGeom prst="wedgeRoundRectCallout">
            <a:avLst>
              <a:gd name="adj1" fmla="val 57293"/>
              <a:gd name="adj2" fmla="val -45854"/>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r>
              <a:rPr lang="zh-TW" altLang="en-US" dirty="0">
                <a:latin typeface="Microsoft JhengHei" panose="020B0604030504040204" pitchFamily="34" charset="-120"/>
                <a:ea typeface="Microsoft JhengHei" panose="020B0604030504040204" pitchFamily="34" charset="-120"/>
                <a:cs typeface="Calibri"/>
                <a:sym typeface="Calibri"/>
              </a:rPr>
              <a:t>檔案格式若為</a:t>
            </a:r>
            <a:r>
              <a:rPr lang="en-US" altLang="zh-TW" dirty="0">
                <a:latin typeface="Microsoft JhengHei" panose="020B0604030504040204" pitchFamily="34" charset="-120"/>
                <a:ea typeface="Microsoft JhengHei" panose="020B0604030504040204" pitchFamily="34" charset="-120"/>
                <a:cs typeface="Calibri"/>
                <a:sym typeface="Calibri"/>
              </a:rPr>
              <a:t>CSV</a:t>
            </a:r>
            <a:r>
              <a:rPr lang="zh-TW" altLang="en-US" dirty="0">
                <a:latin typeface="Microsoft JhengHei" panose="020B0604030504040204" pitchFamily="34" charset="-120"/>
                <a:ea typeface="Microsoft JhengHei" panose="020B0604030504040204" pitchFamily="34" charset="-120"/>
                <a:cs typeface="Calibri"/>
                <a:sym typeface="Calibri"/>
              </a:rPr>
              <a:t>檔</a:t>
            </a:r>
            <a:br>
              <a:rPr lang="zh-TW" altLang="en-US" dirty="0">
                <a:latin typeface="Microsoft JhengHei" panose="020B0604030504040204" pitchFamily="34" charset="-120"/>
                <a:ea typeface="Microsoft JhengHei" panose="020B0604030504040204" pitchFamily="34" charset="-120"/>
                <a:cs typeface="Calibri"/>
                <a:sym typeface="Calibri"/>
              </a:rPr>
            </a:br>
            <a:r>
              <a:rPr lang="zh-TW" altLang="en-US" dirty="0">
                <a:latin typeface="Microsoft JhengHei" panose="020B0604030504040204" pitchFamily="34" charset="-120"/>
                <a:ea typeface="Microsoft JhengHei" panose="020B0604030504040204" pitchFamily="34" charset="-120"/>
                <a:cs typeface="Calibri"/>
                <a:sym typeface="Calibri"/>
              </a:rPr>
              <a:t>分隔符號則為</a:t>
            </a:r>
            <a:r>
              <a:rPr lang="en-US" altLang="zh-TW" dirty="0">
                <a:latin typeface="Microsoft JhengHei" panose="020B0604030504040204" pitchFamily="34" charset="-120"/>
                <a:ea typeface="Microsoft JhengHei" panose="020B0604030504040204" pitchFamily="34" charset="-120"/>
                <a:cs typeface="Calibri"/>
                <a:sym typeface="Calibri"/>
              </a:rPr>
              <a:t>”,  ”</a:t>
            </a:r>
          </a:p>
        </p:txBody>
      </p:sp>
    </p:spTree>
    <p:extLst>
      <p:ext uri="{BB962C8B-B14F-4D97-AF65-F5344CB8AC3E}">
        <p14:creationId xmlns:p14="http://schemas.microsoft.com/office/powerpoint/2010/main" val="570849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8E385C-EBAB-4FD8-A3BF-081E0480C973}"/>
              </a:ext>
            </a:extLst>
          </p:cNvPr>
          <p:cNvSpPr>
            <a:spLocks noGrp="1"/>
          </p:cNvSpPr>
          <p:nvPr>
            <p:ph type="title"/>
          </p:nvPr>
        </p:nvSpPr>
        <p:spPr/>
        <p:txBody>
          <a:bodyPr/>
          <a:lstStyle/>
          <a:p>
            <a:r>
              <a:rPr lang="zh-TW" altLang="en-US" dirty="0"/>
              <a:t>資料匯入時該注意的問題</a:t>
            </a:r>
          </a:p>
        </p:txBody>
      </p:sp>
      <p:sp>
        <p:nvSpPr>
          <p:cNvPr id="3" name="內容版面配置區 2">
            <a:extLst>
              <a:ext uri="{FF2B5EF4-FFF2-40B4-BE49-F238E27FC236}">
                <a16:creationId xmlns:a16="http://schemas.microsoft.com/office/drawing/2014/main" id="{0CAC0E6A-9B4F-4684-8D5F-A4704EEBC90E}"/>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8FF6A7B2-2243-444B-A8F1-95B9694898F3}"/>
              </a:ext>
            </a:extLst>
          </p:cNvPr>
          <p:cNvSpPr>
            <a:spLocks noGrp="1"/>
          </p:cNvSpPr>
          <p:nvPr>
            <p:ph idx="10"/>
          </p:nvPr>
        </p:nvSpPr>
        <p:spPr/>
        <p:txBody>
          <a:bodyPr>
            <a:normAutofit fontScale="62500" lnSpcReduction="20000"/>
          </a:bodyPr>
          <a:lstStyle/>
          <a:p>
            <a:pPr>
              <a:lnSpc>
                <a:spcPct val="170000"/>
              </a:lnSpc>
            </a:pPr>
            <a:r>
              <a:rPr lang="zh-TW" altLang="en-US" dirty="0"/>
              <a:t>有時候需要針對欄位特別設定，由此例來説特別注意最後的</a:t>
            </a:r>
            <a:r>
              <a:rPr lang="en-US" altLang="zh-TW" dirty="0"/>
              <a:t>TAEGRT_5Yrs</a:t>
            </a:r>
            <a:r>
              <a:rPr lang="zh-TW" altLang="en-US" dirty="0"/>
              <a:t>欄位，我們必須將此欄位改成</a:t>
            </a:r>
            <a:r>
              <a:rPr lang="en-US" altLang="zh-TW" dirty="0"/>
              <a:t>[</a:t>
            </a:r>
            <a:r>
              <a:rPr lang="zh-TW" altLang="en-US" dirty="0"/>
              <a:t>二元</a:t>
            </a:r>
            <a:r>
              <a:rPr lang="en-US" altLang="zh-TW" dirty="0"/>
              <a:t>(binominal)]</a:t>
            </a:r>
            <a:r>
              <a:rPr lang="zh-TW" altLang="en-US" dirty="0"/>
              <a:t>形態，之後在按下 </a:t>
            </a:r>
            <a:r>
              <a:rPr lang="en-US" altLang="zh-TW" dirty="0"/>
              <a:t>Next</a:t>
            </a:r>
          </a:p>
          <a:p>
            <a:pPr>
              <a:lnSpc>
                <a:spcPct val="170000"/>
              </a:lnSpc>
            </a:pPr>
            <a:endParaRPr lang="en-US" altLang="zh-TW" dirty="0"/>
          </a:p>
          <a:p>
            <a:pPr>
              <a:lnSpc>
                <a:spcPct val="170000"/>
              </a:lnSpc>
            </a:pPr>
            <a:r>
              <a:rPr lang="en-US" altLang="zh-TW" dirty="0"/>
              <a:t>TAEGRT_5Yrs</a:t>
            </a:r>
            <a:r>
              <a:rPr lang="zh-TW" altLang="en-US" dirty="0"/>
              <a:t>欄位的意義代表</a:t>
            </a:r>
            <a:r>
              <a:rPr lang="en-US" altLang="zh-TW" dirty="0"/>
              <a:t>[</a:t>
            </a:r>
            <a:r>
              <a:rPr lang="zh-TW" altLang="en-US" dirty="0"/>
              <a:t>可以</a:t>
            </a:r>
            <a:r>
              <a:rPr lang="en-US" altLang="zh-TW" dirty="0"/>
              <a:t>]</a:t>
            </a:r>
            <a:r>
              <a:rPr lang="zh-TW" altLang="en-US" dirty="0"/>
              <a:t>在</a:t>
            </a:r>
            <a:r>
              <a:rPr lang="en-US" altLang="zh-TW" dirty="0"/>
              <a:t>NBA</a:t>
            </a:r>
            <a:r>
              <a:rPr lang="zh-TW" altLang="en-US" dirty="0"/>
              <a:t>生存五年以上或</a:t>
            </a:r>
            <a:r>
              <a:rPr lang="en-US" altLang="zh-TW" dirty="0"/>
              <a:t>[</a:t>
            </a:r>
            <a:r>
              <a:rPr lang="zh-TW" altLang="en-US" dirty="0"/>
              <a:t>不可以</a:t>
            </a:r>
            <a:r>
              <a:rPr lang="en-US" altLang="zh-TW" dirty="0"/>
              <a:t>]</a:t>
            </a:r>
            <a:r>
              <a:rPr lang="zh-TW" altLang="en-US" dirty="0"/>
              <a:t>在</a:t>
            </a:r>
            <a:r>
              <a:rPr lang="en-US" altLang="zh-TW" dirty="0"/>
              <a:t>NBA</a:t>
            </a:r>
            <a:r>
              <a:rPr lang="zh-TW" altLang="en-US" dirty="0"/>
              <a:t>生存超過五年，也就是說只會有</a:t>
            </a:r>
            <a:r>
              <a:rPr lang="en-US" altLang="zh-TW" dirty="0"/>
              <a:t>1</a:t>
            </a:r>
            <a:r>
              <a:rPr lang="zh-TW" altLang="en-US" dirty="0"/>
              <a:t>或者是</a:t>
            </a:r>
            <a:r>
              <a:rPr lang="en-US" altLang="zh-TW" dirty="0"/>
              <a:t>0</a:t>
            </a:r>
            <a:r>
              <a:rPr lang="zh-TW" altLang="en-US" dirty="0"/>
              <a:t>這兩種可能性，屬於</a:t>
            </a:r>
            <a:r>
              <a:rPr lang="en-US" altLang="zh-TW" dirty="0"/>
              <a:t>[</a:t>
            </a:r>
            <a:r>
              <a:rPr lang="zh-TW" altLang="en-US" dirty="0"/>
              <a:t>二元形態</a:t>
            </a:r>
            <a:r>
              <a:rPr lang="en-US" altLang="zh-TW" dirty="0"/>
              <a:t>]</a:t>
            </a:r>
            <a:r>
              <a:rPr lang="zh-TW" altLang="en-US" dirty="0"/>
              <a:t>，因此我們更換爲</a:t>
            </a:r>
            <a:r>
              <a:rPr lang="en-US" altLang="zh-TW" dirty="0"/>
              <a:t>[binominal]</a:t>
            </a:r>
          </a:p>
          <a:p>
            <a:endParaRPr lang="zh-TW" altLang="en-US" dirty="0"/>
          </a:p>
        </p:txBody>
      </p:sp>
      <p:sp>
        <p:nvSpPr>
          <p:cNvPr id="6" name="內容版面配置區 5">
            <a:extLst>
              <a:ext uri="{FF2B5EF4-FFF2-40B4-BE49-F238E27FC236}">
                <a16:creationId xmlns:a16="http://schemas.microsoft.com/office/drawing/2014/main" id="{03ED7602-4C09-4629-BBDF-396CB1D40DB1}"/>
              </a:ext>
            </a:extLst>
          </p:cNvPr>
          <p:cNvSpPr>
            <a:spLocks noGrp="1"/>
          </p:cNvSpPr>
          <p:nvPr>
            <p:ph idx="12"/>
          </p:nvPr>
        </p:nvSpPr>
        <p:spPr/>
        <p:txBody>
          <a:bodyPr/>
          <a:lstStyle/>
          <a:p>
            <a:endParaRPr lang="zh-TW" altLang="en-US"/>
          </a:p>
        </p:txBody>
      </p:sp>
      <p:pic>
        <p:nvPicPr>
          <p:cNvPr id="7" name="Google Shape;723;g1081389b8fc_24_91">
            <a:extLst>
              <a:ext uri="{FF2B5EF4-FFF2-40B4-BE49-F238E27FC236}">
                <a16:creationId xmlns:a16="http://schemas.microsoft.com/office/drawing/2014/main" id="{462A29B7-546D-4E9C-90C5-125104F8C341}"/>
              </a:ext>
            </a:extLst>
          </p:cNvPr>
          <p:cNvPicPr preferRelativeResize="0"/>
          <p:nvPr/>
        </p:nvPicPr>
        <p:blipFill rotWithShape="1">
          <a:blip r:embed="rId3">
            <a:alphaModFix/>
          </a:blip>
          <a:srcRect l="770" t="614" r="1398" b="1264"/>
          <a:stretch/>
        </p:blipFill>
        <p:spPr>
          <a:xfrm>
            <a:off x="530221" y="1757778"/>
            <a:ext cx="5251203" cy="4163629"/>
          </a:xfrm>
          <a:prstGeom prst="rect">
            <a:avLst/>
          </a:prstGeom>
          <a:noFill/>
          <a:ln w="6350">
            <a:solidFill>
              <a:schemeClr val="tx1"/>
            </a:solidFill>
          </a:ln>
        </p:spPr>
      </p:pic>
      <p:sp>
        <p:nvSpPr>
          <p:cNvPr id="8" name="矩形 7">
            <a:extLst>
              <a:ext uri="{FF2B5EF4-FFF2-40B4-BE49-F238E27FC236}">
                <a16:creationId xmlns:a16="http://schemas.microsoft.com/office/drawing/2014/main" id="{5D557618-1619-47B9-A09D-3C0F2DCF8F91}"/>
              </a:ext>
            </a:extLst>
          </p:cNvPr>
          <p:cNvSpPr/>
          <p:nvPr/>
        </p:nvSpPr>
        <p:spPr>
          <a:xfrm>
            <a:off x="5024761" y="2725445"/>
            <a:ext cx="639193" cy="2689934"/>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9" name="表格 7">
            <a:extLst>
              <a:ext uri="{FF2B5EF4-FFF2-40B4-BE49-F238E27FC236}">
                <a16:creationId xmlns:a16="http://schemas.microsoft.com/office/drawing/2014/main" id="{4F04588E-AAA8-4936-AAF2-545859F8CD65}"/>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algn="ctr"/>
                      <a:r>
                        <a:rPr lang="en-US" altLang="zh-TW" sz="1800" dirty="0">
                          <a:latin typeface="微軟正黑體" panose="020B0604030504040204" pitchFamily="34" charset="-120"/>
                          <a:ea typeface="微軟正黑體" panose="020B0604030504040204" pitchFamily="34" charset="-120"/>
                        </a:rPr>
                        <a:t>CSV</a:t>
                      </a:r>
                      <a:endParaRPr lang="zh-TW" altLang="en-US" sz="1800" dirty="0">
                        <a:latin typeface="微軟正黑體" panose="020B0604030504040204" pitchFamily="34" charset="-120"/>
                        <a:ea typeface="微軟正黑體" panose="020B0604030504040204" pitchFamily="34" charset="-120"/>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R="0" algn="ctr" rtl="0">
                        <a:lnSpc>
                          <a:spcPct val="100000"/>
                        </a:lnSpc>
                        <a:spcBef>
                          <a:spcPts val="0"/>
                        </a:spcBef>
                        <a:spcAft>
                          <a:spcPts val="0"/>
                        </a:spcAft>
                        <a:buClr>
                          <a:srgbClr val="000000"/>
                        </a:buClr>
                        <a:buFont typeface="Arial"/>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spTree>
    <p:extLst>
      <p:ext uri="{BB962C8B-B14F-4D97-AF65-F5344CB8AC3E}">
        <p14:creationId xmlns:p14="http://schemas.microsoft.com/office/powerpoint/2010/main" val="2650669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A03BF-F555-4149-B231-9775B7D14DB5}"/>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CSV</a:t>
            </a:r>
            <a:endParaRPr lang="zh-TW" altLang="en-US" dirty="0"/>
          </a:p>
        </p:txBody>
      </p:sp>
      <p:sp>
        <p:nvSpPr>
          <p:cNvPr id="3" name="內容版面配置區 2">
            <a:extLst>
              <a:ext uri="{FF2B5EF4-FFF2-40B4-BE49-F238E27FC236}">
                <a16:creationId xmlns:a16="http://schemas.microsoft.com/office/drawing/2014/main" id="{7D9E389A-C710-417E-90B6-BDCE74DC1622}"/>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4FC613E8-4AE3-4F21-8BAA-DE9A8B478BFA}"/>
              </a:ext>
            </a:extLst>
          </p:cNvPr>
          <p:cNvSpPr>
            <a:spLocks noGrp="1"/>
          </p:cNvSpPr>
          <p:nvPr>
            <p:ph idx="10"/>
          </p:nvPr>
        </p:nvSpPr>
        <p:spPr/>
        <p:txBody>
          <a:bodyPr/>
          <a:lstStyle/>
          <a:p>
            <a:r>
              <a:rPr lang="zh-TW" altLang="en-US" dirty="0"/>
              <a:t>將「</a:t>
            </a:r>
            <a:r>
              <a:rPr lang="en-US" altLang="zh-TW" dirty="0"/>
              <a:t>Read CSV</a:t>
            </a:r>
            <a:r>
              <a:rPr lang="zh-TW" altLang="en-US" dirty="0"/>
              <a:t>」的右側輸出接點，連到整個</a:t>
            </a:r>
            <a:r>
              <a:rPr lang="en-US" altLang="zh-TW" dirty="0"/>
              <a:t>Process</a:t>
            </a:r>
            <a:r>
              <a:rPr lang="zh-TW" altLang="en-US" dirty="0"/>
              <a:t>區塊的右方</a:t>
            </a:r>
            <a:r>
              <a:rPr lang="en-US" altLang="zh-TW" dirty="0"/>
              <a:t>res</a:t>
            </a:r>
            <a:r>
              <a:rPr lang="zh-TW" altLang="en-US" dirty="0"/>
              <a:t>接點</a:t>
            </a:r>
          </a:p>
          <a:p>
            <a:r>
              <a:rPr lang="zh-TW" altLang="en-US" dirty="0"/>
              <a:t>按下「執行流程」</a:t>
            </a:r>
          </a:p>
          <a:p>
            <a:endParaRPr lang="zh-TW" altLang="en-US" dirty="0"/>
          </a:p>
        </p:txBody>
      </p:sp>
      <p:sp>
        <p:nvSpPr>
          <p:cNvPr id="6" name="內容版面配置區 5">
            <a:extLst>
              <a:ext uri="{FF2B5EF4-FFF2-40B4-BE49-F238E27FC236}">
                <a16:creationId xmlns:a16="http://schemas.microsoft.com/office/drawing/2014/main" id="{4A6AAEF4-4160-4BB1-A496-25F54A28F9A1}"/>
              </a:ext>
            </a:extLst>
          </p:cNvPr>
          <p:cNvSpPr>
            <a:spLocks noGrp="1"/>
          </p:cNvSpPr>
          <p:nvPr>
            <p:ph idx="12"/>
          </p:nvPr>
        </p:nvSpPr>
        <p:spPr/>
        <p:txBody>
          <a:bodyPr/>
          <a:lstStyle/>
          <a:p>
            <a:endParaRPr lang="zh-TW" altLang="en-US"/>
          </a:p>
        </p:txBody>
      </p:sp>
      <p:graphicFrame>
        <p:nvGraphicFramePr>
          <p:cNvPr id="7" name="表格 7">
            <a:extLst>
              <a:ext uri="{FF2B5EF4-FFF2-40B4-BE49-F238E27FC236}">
                <a16:creationId xmlns:a16="http://schemas.microsoft.com/office/drawing/2014/main" id="{8E96F3C2-0AC7-4115-A9D0-A897ED54B108}"/>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algn="ctr"/>
                      <a:r>
                        <a:rPr lang="en-US" altLang="zh-TW" sz="1800" dirty="0">
                          <a:latin typeface="微軟正黑體" panose="020B0604030504040204" pitchFamily="34" charset="-120"/>
                          <a:ea typeface="微軟正黑體" panose="020B0604030504040204" pitchFamily="34" charset="-120"/>
                        </a:rPr>
                        <a:t>CSV</a:t>
                      </a:r>
                      <a:endParaRPr lang="zh-TW" altLang="en-US" sz="1800" dirty="0">
                        <a:latin typeface="微軟正黑體" panose="020B0604030504040204" pitchFamily="34" charset="-120"/>
                        <a:ea typeface="微軟正黑體" panose="020B0604030504040204" pitchFamily="34" charset="-120"/>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R="0" algn="ctr" rtl="0">
                        <a:lnSpc>
                          <a:spcPct val="100000"/>
                        </a:lnSpc>
                        <a:spcBef>
                          <a:spcPts val="0"/>
                        </a:spcBef>
                        <a:spcAft>
                          <a:spcPts val="0"/>
                        </a:spcAft>
                        <a:buClr>
                          <a:srgbClr val="000000"/>
                        </a:buClr>
                        <a:buFont typeface="Arial"/>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pic>
        <p:nvPicPr>
          <p:cNvPr id="8" name="圖片 7">
            <a:extLst>
              <a:ext uri="{FF2B5EF4-FFF2-40B4-BE49-F238E27FC236}">
                <a16:creationId xmlns:a16="http://schemas.microsoft.com/office/drawing/2014/main" id="{187D86E3-E04B-4653-A91D-65725B5EA137}"/>
              </a:ext>
            </a:extLst>
          </p:cNvPr>
          <p:cNvPicPr>
            <a:picLocks noChangeAspect="1"/>
          </p:cNvPicPr>
          <p:nvPr/>
        </p:nvPicPr>
        <p:blipFill>
          <a:blip r:embed="rId3"/>
          <a:stretch>
            <a:fillRect/>
          </a:stretch>
        </p:blipFill>
        <p:spPr>
          <a:xfrm>
            <a:off x="484236" y="3292417"/>
            <a:ext cx="5239180" cy="1515215"/>
          </a:xfrm>
          <a:prstGeom prst="rect">
            <a:avLst/>
          </a:prstGeom>
        </p:spPr>
      </p:pic>
      <p:pic>
        <p:nvPicPr>
          <p:cNvPr id="9" name="圖片 8">
            <a:extLst>
              <a:ext uri="{FF2B5EF4-FFF2-40B4-BE49-F238E27FC236}">
                <a16:creationId xmlns:a16="http://schemas.microsoft.com/office/drawing/2014/main" id="{48238BC1-8C5A-4434-9CA3-812D639A0822}"/>
              </a:ext>
            </a:extLst>
          </p:cNvPr>
          <p:cNvPicPr>
            <a:picLocks noChangeAspect="1"/>
          </p:cNvPicPr>
          <p:nvPr/>
        </p:nvPicPr>
        <p:blipFill>
          <a:blip r:embed="rId4"/>
          <a:stretch>
            <a:fillRect/>
          </a:stretch>
        </p:blipFill>
        <p:spPr>
          <a:xfrm>
            <a:off x="484236" y="2915721"/>
            <a:ext cx="4469505" cy="377057"/>
          </a:xfrm>
          <a:prstGeom prst="rect">
            <a:avLst/>
          </a:prstGeom>
        </p:spPr>
      </p:pic>
      <p:sp>
        <p:nvSpPr>
          <p:cNvPr id="10" name="矩形: 圓角 9">
            <a:extLst>
              <a:ext uri="{FF2B5EF4-FFF2-40B4-BE49-F238E27FC236}">
                <a16:creationId xmlns:a16="http://schemas.microsoft.com/office/drawing/2014/main" id="{6CA10075-56A3-4EDC-A18A-395F186EABB9}"/>
              </a:ext>
            </a:extLst>
          </p:cNvPr>
          <p:cNvSpPr/>
          <p:nvPr/>
        </p:nvSpPr>
        <p:spPr>
          <a:xfrm>
            <a:off x="1194738" y="3986072"/>
            <a:ext cx="1014324" cy="803803"/>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D7FD382F-E489-4E77-B25D-D7C931DF7EA8}"/>
              </a:ext>
            </a:extLst>
          </p:cNvPr>
          <p:cNvSpPr/>
          <p:nvPr/>
        </p:nvSpPr>
        <p:spPr>
          <a:xfrm>
            <a:off x="5398441" y="4129144"/>
            <a:ext cx="473919" cy="473919"/>
          </a:xfrm>
          <a:prstGeom prst="ellipse">
            <a:avLst/>
          </a:prstGeom>
          <a:noFill/>
          <a:ln w="28575">
            <a:solidFill>
              <a:srgbClr val="E9B7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八邊形 13">
            <a:extLst>
              <a:ext uri="{FF2B5EF4-FFF2-40B4-BE49-F238E27FC236}">
                <a16:creationId xmlns:a16="http://schemas.microsoft.com/office/drawing/2014/main" id="{95AABD75-47CB-4F8A-95A4-ECB6FB02835B}"/>
              </a:ext>
            </a:extLst>
          </p:cNvPr>
          <p:cNvSpPr/>
          <p:nvPr/>
        </p:nvSpPr>
        <p:spPr>
          <a:xfrm>
            <a:off x="2167095" y="3441652"/>
            <a:ext cx="588746" cy="588746"/>
          </a:xfrm>
          <a:prstGeom prst="octagon">
            <a:avLst>
              <a:gd name="adj" fmla="val 25289"/>
            </a:avLst>
          </a:prstGeom>
          <a:solidFill>
            <a:srgbClr val="F8CB9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sz="2800" dirty="0"/>
              <a:t>1</a:t>
            </a:r>
            <a:endParaRPr kumimoji="1" lang="zh-TW" altLang="en-US" sz="2800" dirty="0"/>
          </a:p>
        </p:txBody>
      </p:sp>
      <p:sp>
        <p:nvSpPr>
          <p:cNvPr id="15" name="矩形: 圓角 14">
            <a:extLst>
              <a:ext uri="{FF2B5EF4-FFF2-40B4-BE49-F238E27FC236}">
                <a16:creationId xmlns:a16="http://schemas.microsoft.com/office/drawing/2014/main" id="{CBF12B82-61F8-4421-8008-0BB4B7EE17A6}"/>
              </a:ext>
            </a:extLst>
          </p:cNvPr>
          <p:cNvSpPr/>
          <p:nvPr/>
        </p:nvSpPr>
        <p:spPr>
          <a:xfrm>
            <a:off x="523782" y="2929631"/>
            <a:ext cx="670955" cy="337352"/>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八邊形 15">
            <a:extLst>
              <a:ext uri="{FF2B5EF4-FFF2-40B4-BE49-F238E27FC236}">
                <a16:creationId xmlns:a16="http://schemas.microsoft.com/office/drawing/2014/main" id="{3591AC49-5186-49F1-A90C-0DD1FD371779}"/>
              </a:ext>
            </a:extLst>
          </p:cNvPr>
          <p:cNvSpPr/>
          <p:nvPr/>
        </p:nvSpPr>
        <p:spPr>
          <a:xfrm>
            <a:off x="4953741" y="4641007"/>
            <a:ext cx="588746" cy="588746"/>
          </a:xfrm>
          <a:prstGeom prst="octagon">
            <a:avLst>
              <a:gd name="adj" fmla="val 25289"/>
            </a:avLst>
          </a:prstGeom>
          <a:solidFill>
            <a:srgbClr val="F8CB9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sz="2800" dirty="0"/>
              <a:t>2</a:t>
            </a:r>
            <a:endParaRPr kumimoji="1" lang="zh-TW" altLang="en-US" sz="2800" dirty="0"/>
          </a:p>
        </p:txBody>
      </p:sp>
      <p:sp>
        <p:nvSpPr>
          <p:cNvPr id="17" name="八邊形 16">
            <a:extLst>
              <a:ext uri="{FF2B5EF4-FFF2-40B4-BE49-F238E27FC236}">
                <a16:creationId xmlns:a16="http://schemas.microsoft.com/office/drawing/2014/main" id="{29B8C18E-F6BA-4CEC-A96F-4F7724059289}"/>
              </a:ext>
            </a:extLst>
          </p:cNvPr>
          <p:cNvSpPr/>
          <p:nvPr/>
        </p:nvSpPr>
        <p:spPr>
          <a:xfrm>
            <a:off x="1194737" y="2259029"/>
            <a:ext cx="588746" cy="588746"/>
          </a:xfrm>
          <a:prstGeom prst="octagon">
            <a:avLst>
              <a:gd name="adj" fmla="val 25289"/>
            </a:avLst>
          </a:prstGeom>
          <a:solidFill>
            <a:srgbClr val="F8CB9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sz="2800" dirty="0"/>
              <a:t>3</a:t>
            </a:r>
            <a:endParaRPr kumimoji="1" lang="zh-TW" altLang="en-US" sz="2800" dirty="0"/>
          </a:p>
        </p:txBody>
      </p:sp>
    </p:spTree>
    <p:extLst>
      <p:ext uri="{BB962C8B-B14F-4D97-AF65-F5344CB8AC3E}">
        <p14:creationId xmlns:p14="http://schemas.microsoft.com/office/powerpoint/2010/main" val="3542873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1D7FCF-C680-49D4-9382-F07A9888D87A}"/>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CSV</a:t>
            </a:r>
            <a:endParaRPr lang="zh-TW" altLang="en-US" dirty="0"/>
          </a:p>
        </p:txBody>
      </p:sp>
      <p:sp>
        <p:nvSpPr>
          <p:cNvPr id="3" name="內容版面配置區 2">
            <a:extLst>
              <a:ext uri="{FF2B5EF4-FFF2-40B4-BE49-F238E27FC236}">
                <a16:creationId xmlns:a16="http://schemas.microsoft.com/office/drawing/2014/main" id="{230916FF-4259-400A-B0C3-55D419470098}"/>
              </a:ext>
            </a:extLst>
          </p:cNvPr>
          <p:cNvSpPr>
            <a:spLocks noGrp="1"/>
          </p:cNvSpPr>
          <p:nvPr>
            <p:ph idx="1"/>
          </p:nvPr>
        </p:nvSpPr>
        <p:spPr/>
        <p:txBody>
          <a:bodyPr/>
          <a:lstStyle/>
          <a:p>
            <a:endParaRPr lang="zh-TW" altLang="en-US" dirty="0"/>
          </a:p>
        </p:txBody>
      </p:sp>
      <p:graphicFrame>
        <p:nvGraphicFramePr>
          <p:cNvPr id="4" name="表格 7">
            <a:extLst>
              <a:ext uri="{FF2B5EF4-FFF2-40B4-BE49-F238E27FC236}">
                <a16:creationId xmlns:a16="http://schemas.microsoft.com/office/drawing/2014/main" id="{B2379741-07D5-4183-B2C1-C5ABFD9F8CC4}"/>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algn="ctr"/>
                      <a:r>
                        <a:rPr lang="en-US" altLang="zh-TW" sz="1800" dirty="0">
                          <a:latin typeface="微軟正黑體" panose="020B0604030504040204" pitchFamily="34" charset="-120"/>
                          <a:ea typeface="微軟正黑體" panose="020B0604030504040204" pitchFamily="34" charset="-120"/>
                        </a:rPr>
                        <a:t>CSV</a:t>
                      </a:r>
                      <a:endParaRPr lang="zh-TW" altLang="en-US" sz="1800" dirty="0">
                        <a:latin typeface="微軟正黑體" panose="020B0604030504040204" pitchFamily="34" charset="-120"/>
                        <a:ea typeface="微軟正黑體" panose="020B0604030504040204" pitchFamily="34" charset="-120"/>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R="0" algn="ctr" rtl="0">
                        <a:lnSpc>
                          <a:spcPct val="100000"/>
                        </a:lnSpc>
                        <a:spcBef>
                          <a:spcPts val="0"/>
                        </a:spcBef>
                        <a:spcAft>
                          <a:spcPts val="0"/>
                        </a:spcAft>
                        <a:buClr>
                          <a:srgbClr val="000000"/>
                        </a:buClr>
                        <a:buFont typeface="Arial"/>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pic>
        <p:nvPicPr>
          <p:cNvPr id="5" name="Google Shape;740;g1081389b8fc_24_109">
            <a:extLst>
              <a:ext uri="{FF2B5EF4-FFF2-40B4-BE49-F238E27FC236}">
                <a16:creationId xmlns:a16="http://schemas.microsoft.com/office/drawing/2014/main" id="{29961785-115C-40B1-98B1-A5F80AD57D61}"/>
              </a:ext>
            </a:extLst>
          </p:cNvPr>
          <p:cNvPicPr preferRelativeResize="0"/>
          <p:nvPr/>
        </p:nvPicPr>
        <p:blipFill rotWithShape="1">
          <a:blip r:embed="rId3">
            <a:alphaModFix/>
          </a:blip>
          <a:srcRect r="3681"/>
          <a:stretch/>
        </p:blipFill>
        <p:spPr>
          <a:xfrm>
            <a:off x="2446734" y="1456019"/>
            <a:ext cx="7298531" cy="4699575"/>
          </a:xfrm>
          <a:prstGeom prst="rect">
            <a:avLst/>
          </a:prstGeom>
          <a:noFill/>
          <a:ln w="6350">
            <a:solidFill>
              <a:schemeClr val="tx1"/>
            </a:solidFill>
          </a:ln>
        </p:spPr>
      </p:pic>
      <p:sp>
        <p:nvSpPr>
          <p:cNvPr id="7" name="矩形: 圓角 6">
            <a:extLst>
              <a:ext uri="{FF2B5EF4-FFF2-40B4-BE49-F238E27FC236}">
                <a16:creationId xmlns:a16="http://schemas.microsoft.com/office/drawing/2014/main" id="{0914DC82-59F1-4328-B985-5EA8F56128F0}"/>
              </a:ext>
            </a:extLst>
          </p:cNvPr>
          <p:cNvSpPr/>
          <p:nvPr/>
        </p:nvSpPr>
        <p:spPr>
          <a:xfrm>
            <a:off x="6442593" y="1629832"/>
            <a:ext cx="506028" cy="252235"/>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圓角 8">
            <a:extLst>
              <a:ext uri="{FF2B5EF4-FFF2-40B4-BE49-F238E27FC236}">
                <a16:creationId xmlns:a16="http://schemas.microsoft.com/office/drawing/2014/main" id="{C1DEEFEC-F20E-4E7B-8FC3-AD463120BD4B}"/>
              </a:ext>
            </a:extLst>
          </p:cNvPr>
          <p:cNvSpPr/>
          <p:nvPr/>
        </p:nvSpPr>
        <p:spPr>
          <a:xfrm>
            <a:off x="2981781" y="5965796"/>
            <a:ext cx="1995996" cy="15092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Google Shape;674;g1098fc8e051_10_79">
            <a:extLst>
              <a:ext uri="{FF2B5EF4-FFF2-40B4-BE49-F238E27FC236}">
                <a16:creationId xmlns:a16="http://schemas.microsoft.com/office/drawing/2014/main" id="{60D12160-6273-401F-A1C2-8A0B94FFD178}"/>
              </a:ext>
            </a:extLst>
          </p:cNvPr>
          <p:cNvSpPr txBox="1"/>
          <p:nvPr/>
        </p:nvSpPr>
        <p:spPr>
          <a:xfrm>
            <a:off x="556699" y="5125079"/>
            <a:ext cx="2963062" cy="715045"/>
          </a:xfrm>
          <a:prstGeom prst="wedgeRoundRectCallout">
            <a:avLst>
              <a:gd name="adj1" fmla="val 54896"/>
              <a:gd name="adj2" fmla="val 47263"/>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r>
              <a:rPr lang="zh-TW" altLang="en-US" dirty="0">
                <a:latin typeface="Microsoft JhengHei" panose="020B0604030504040204" pitchFamily="34" charset="-120"/>
                <a:ea typeface="Microsoft JhengHei" panose="020B0604030504040204" pitchFamily="34" charset="-120"/>
                <a:cs typeface="Calibri"/>
                <a:sym typeface="Calibri"/>
              </a:rPr>
              <a:t>由</a:t>
            </a:r>
            <a:r>
              <a:rPr lang="en-US" altLang="zh-TW" dirty="0">
                <a:latin typeface="Microsoft JhengHei" panose="020B0604030504040204" pitchFamily="34" charset="-120"/>
                <a:ea typeface="Microsoft JhengHei" panose="020B0604030504040204" pitchFamily="34" charset="-120"/>
                <a:cs typeface="Calibri"/>
                <a:sym typeface="Calibri"/>
              </a:rPr>
              <a:t>1340</a:t>
            </a:r>
            <a:r>
              <a:rPr lang="zh-TW" altLang="en-US" dirty="0">
                <a:latin typeface="Microsoft JhengHei" panose="020B0604030504040204" pitchFamily="34" charset="-120"/>
                <a:ea typeface="Microsoft JhengHei" panose="020B0604030504040204" pitchFamily="34" charset="-120"/>
                <a:cs typeface="Calibri"/>
                <a:sym typeface="Calibri"/>
              </a:rPr>
              <a:t>個球員資料組成，並且擁有</a:t>
            </a:r>
            <a:r>
              <a:rPr lang="en-US" altLang="zh-TW" dirty="0">
                <a:latin typeface="Microsoft JhengHei" panose="020B0604030504040204" pitchFamily="34" charset="-120"/>
                <a:ea typeface="Microsoft JhengHei" panose="020B0604030504040204" pitchFamily="34" charset="-120"/>
                <a:cs typeface="Calibri"/>
                <a:sym typeface="Calibri"/>
              </a:rPr>
              <a:t>21</a:t>
            </a:r>
            <a:r>
              <a:rPr lang="zh-TW" altLang="en-US" dirty="0">
                <a:latin typeface="Microsoft JhengHei" panose="020B0604030504040204" pitchFamily="34" charset="-120"/>
                <a:ea typeface="Microsoft JhengHei" panose="020B0604030504040204" pitchFamily="34" charset="-120"/>
                <a:cs typeface="Calibri"/>
                <a:sym typeface="Calibri"/>
              </a:rPr>
              <a:t>個變數</a:t>
            </a:r>
          </a:p>
        </p:txBody>
      </p:sp>
    </p:spTree>
    <p:extLst>
      <p:ext uri="{BB962C8B-B14F-4D97-AF65-F5344CB8AC3E}">
        <p14:creationId xmlns:p14="http://schemas.microsoft.com/office/powerpoint/2010/main" val="339774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9E3F2D-05C2-42C9-883E-E9D1A2136B9E}"/>
              </a:ext>
            </a:extLst>
          </p:cNvPr>
          <p:cNvSpPr>
            <a:spLocks noGrp="1"/>
          </p:cNvSpPr>
          <p:nvPr>
            <p:ph type="title"/>
          </p:nvPr>
        </p:nvSpPr>
        <p:spPr/>
        <p:txBody>
          <a:bodyPr/>
          <a:lstStyle/>
          <a:p>
            <a:r>
              <a:rPr lang="en-US" altLang="zh-TW" dirty="0">
                <a:cs typeface="Microsoft JhengHei" panose="020B0604030504040204" pitchFamily="34" charset="-120"/>
                <a:sym typeface="+mn-ea"/>
              </a:rPr>
              <a:t>RapidMiner </a:t>
            </a:r>
            <a:r>
              <a:rPr lang="zh-CN" altLang="en-US" dirty="0">
                <a:cs typeface="Microsoft JhengHei" panose="020B0604030504040204" pitchFamily="34" charset="-120"/>
                <a:sym typeface="+mn-ea"/>
              </a:rPr>
              <a:t>教育授權</a:t>
            </a:r>
            <a:endParaRPr lang="zh-TW" altLang="en-US" dirty="0"/>
          </a:p>
        </p:txBody>
      </p:sp>
      <p:sp>
        <p:nvSpPr>
          <p:cNvPr id="3" name="內容版面配置區 2">
            <a:extLst>
              <a:ext uri="{FF2B5EF4-FFF2-40B4-BE49-F238E27FC236}">
                <a16:creationId xmlns:a16="http://schemas.microsoft.com/office/drawing/2014/main" id="{E7FC9497-C0F4-49ED-B488-A24947B79FC7}"/>
              </a:ext>
            </a:extLst>
          </p:cNvPr>
          <p:cNvSpPr>
            <a:spLocks noGrp="1"/>
          </p:cNvSpPr>
          <p:nvPr>
            <p:ph idx="1"/>
          </p:nvPr>
        </p:nvSpPr>
        <p:spPr/>
        <p:txBody>
          <a:bodyPr>
            <a:normAutofit/>
          </a:bodyPr>
          <a:lstStyle/>
          <a:p>
            <a:r>
              <a:rPr lang="zh-TW" altLang="en-US" dirty="0">
                <a:cs typeface="Microsoft JhengHei" panose="020B0604030504040204" pitchFamily="34" charset="-120"/>
                <a:sym typeface="+mn-ea"/>
              </a:rPr>
              <a:t>登錄帳戶和密碼</a:t>
            </a:r>
            <a:r>
              <a:rPr lang="en-US" altLang="zh-CN" dirty="0">
                <a:cs typeface="Microsoft JhengHei" panose="020B0604030504040204" pitchFamily="34" charset="-120"/>
                <a:sym typeface="+mn-ea"/>
              </a:rPr>
              <a:t>，</a:t>
            </a:r>
            <a:r>
              <a:rPr lang="zh-TW" altLang="en-US" dirty="0">
                <a:cs typeface="Microsoft JhengHei" panose="020B0604030504040204" pitchFamily="34" charset="-120"/>
                <a:sym typeface="+mn-ea"/>
              </a:rPr>
              <a:t>進入</a:t>
            </a:r>
            <a:r>
              <a:rPr lang="en-US" altLang="zh-TW" dirty="0">
                <a:cs typeface="Microsoft JhengHei" panose="020B0604030504040204" pitchFamily="34" charset="-120"/>
                <a:sym typeface="+mn-ea"/>
              </a:rPr>
              <a:t>RapidMiner</a:t>
            </a:r>
            <a:r>
              <a:rPr lang="zh-TW" altLang="en-US" dirty="0">
                <a:cs typeface="Microsoft JhengHei" panose="020B0604030504040204" pitchFamily="34" charset="-120"/>
                <a:sym typeface="+mn-ea"/>
              </a:rPr>
              <a:t>介面</a:t>
            </a:r>
            <a:endParaRPr lang="zh-TW" altLang="en-US" dirty="0"/>
          </a:p>
        </p:txBody>
      </p:sp>
      <p:sp>
        <p:nvSpPr>
          <p:cNvPr id="4" name="內容版面配置區 3">
            <a:extLst>
              <a:ext uri="{FF2B5EF4-FFF2-40B4-BE49-F238E27FC236}">
                <a16:creationId xmlns:a16="http://schemas.microsoft.com/office/drawing/2014/main" id="{A9A1CC45-5D06-4187-AAE7-A235BAB87517}"/>
              </a:ext>
            </a:extLst>
          </p:cNvPr>
          <p:cNvSpPr>
            <a:spLocks noGrp="1"/>
          </p:cNvSpPr>
          <p:nvPr>
            <p:ph idx="10"/>
          </p:nvPr>
        </p:nvSpPr>
        <p:spPr/>
        <p:txBody>
          <a:bodyPr/>
          <a:lstStyle/>
          <a:p>
            <a:r>
              <a:rPr lang="zh-TW" altLang="en-US" dirty="0"/>
              <a:t>註冊帳戶</a:t>
            </a:r>
            <a:endParaRPr lang="en-US" altLang="zh-TW" dirty="0"/>
          </a:p>
          <a:p>
            <a:pPr marL="230400" indent="0">
              <a:buNone/>
            </a:pPr>
            <a:r>
              <a:rPr lang="zh-TW" altLang="en-US" sz="1800" dirty="0">
                <a:cs typeface="Microsoft JhengHei" panose="020B0604030504040204" pitchFamily="34" charset="-120"/>
                <a:sym typeface="+mn-ea"/>
              </a:rPr>
              <a:t>首先登錄官網</a:t>
            </a:r>
            <a:r>
              <a:rPr lang="en-US" altLang="zh-CN" sz="1800" dirty="0">
                <a:cs typeface="Microsoft JhengHei" panose="020B0604030504040204" pitchFamily="34" charset="-120"/>
                <a:sym typeface="+mn-ea"/>
              </a:rPr>
              <a:t> </a:t>
            </a:r>
            <a:r>
              <a:rPr lang="en-US" altLang="zh-CN" sz="1800" dirty="0">
                <a:cs typeface="Microsoft JhengHei" panose="020B0604030504040204" pitchFamily="34" charset="-120"/>
                <a:sym typeface="+mn-ea"/>
                <a:hlinkClick r:id="rId3"/>
              </a:rPr>
              <a:t>https://rapidminer.com</a:t>
            </a:r>
            <a:r>
              <a:rPr lang="en-US" altLang="zh-CN" sz="1800" dirty="0">
                <a:cs typeface="Microsoft JhengHei" panose="020B0604030504040204" pitchFamily="34" charset="-120"/>
                <a:sym typeface="+mn-ea"/>
              </a:rPr>
              <a:t>，</a:t>
            </a:r>
            <a:r>
              <a:rPr lang="zh-TW" altLang="en-US" sz="1800" dirty="0">
                <a:cs typeface="Microsoft JhengHei" panose="020B0604030504040204" pitchFamily="34" charset="-120"/>
                <a:sym typeface="+mn-ea"/>
              </a:rPr>
              <a:t>用姓名、</a:t>
            </a:r>
            <a:r>
              <a:rPr lang="zh-TW" altLang="en-US" sz="1800" b="1" dirty="0">
                <a:solidFill>
                  <a:srgbClr val="FF0000"/>
                </a:solidFill>
                <a:cs typeface="Microsoft JhengHei" panose="020B0604030504040204" pitchFamily="34" charset="-120"/>
                <a:sym typeface="+mn-ea"/>
              </a:rPr>
              <a:t>學校的電子信箱</a:t>
            </a:r>
            <a:r>
              <a:rPr lang="zh-TW" altLang="en-US" sz="1800" dirty="0">
                <a:cs typeface="Microsoft JhengHei" panose="020B0604030504040204" pitchFamily="34" charset="-120"/>
                <a:sym typeface="+mn-ea"/>
              </a:rPr>
              <a:t>、帳號密碼來註冊帳戶</a:t>
            </a:r>
            <a:endParaRPr lang="zh-CN" altLang="en-US" sz="1800" dirty="0">
              <a:ea typeface="宋体" panose="02010600030101010101" pitchFamily="2" charset="-122"/>
              <a:cs typeface="Microsoft JhengHei" panose="020B0604030504040204" pitchFamily="34" charset="-120"/>
              <a:sym typeface="+mn-ea"/>
            </a:endParaRPr>
          </a:p>
          <a:p>
            <a:r>
              <a:rPr lang="zh-TW" altLang="en-US" dirty="0"/>
              <a:t>教育權限</a:t>
            </a:r>
            <a:endParaRPr lang="en-US" altLang="zh-TW" dirty="0"/>
          </a:p>
          <a:p>
            <a:pPr marL="230400" indent="0">
              <a:buNone/>
            </a:pPr>
            <a:r>
              <a:rPr lang="en-US" altLang="zh-TW" sz="1800" dirty="0"/>
              <a:t>Account Organization </a:t>
            </a:r>
            <a:r>
              <a:rPr lang="zh-TW" altLang="en-US" sz="1800" dirty="0"/>
              <a:t>需要填寫 </a:t>
            </a:r>
            <a:r>
              <a:rPr lang="en-US" altLang="zh-TW" sz="1800" dirty="0"/>
              <a:t>Educational</a:t>
            </a:r>
            <a:r>
              <a:rPr lang="zh-TW" altLang="en-US" sz="1800" dirty="0"/>
              <a:t>，然後就可以有</a:t>
            </a:r>
            <a:r>
              <a:rPr lang="en-US" altLang="zh-TW" sz="1800" dirty="0"/>
              <a:t>1</a:t>
            </a:r>
            <a:r>
              <a:rPr lang="zh-TW" altLang="en-US" sz="1800" dirty="0"/>
              <a:t>年的使用資格（可以使用全部功能），到期後再重新申請即可</a:t>
            </a:r>
          </a:p>
        </p:txBody>
      </p:sp>
      <p:sp>
        <p:nvSpPr>
          <p:cNvPr id="6" name="內容版面配置區 5">
            <a:extLst>
              <a:ext uri="{FF2B5EF4-FFF2-40B4-BE49-F238E27FC236}">
                <a16:creationId xmlns:a16="http://schemas.microsoft.com/office/drawing/2014/main" id="{24F6C758-D220-4DC3-9A9E-F480764E15AE}"/>
              </a:ext>
            </a:extLst>
          </p:cNvPr>
          <p:cNvSpPr>
            <a:spLocks noGrp="1"/>
          </p:cNvSpPr>
          <p:nvPr>
            <p:ph idx="12"/>
          </p:nvPr>
        </p:nvSpPr>
        <p:spPr/>
        <p:txBody>
          <a:bodyPr/>
          <a:lstStyle/>
          <a:p>
            <a:endParaRPr lang="zh-TW" altLang="en-US"/>
          </a:p>
        </p:txBody>
      </p:sp>
      <p:pic>
        <p:nvPicPr>
          <p:cNvPr id="7" name="圖片 6">
            <a:extLst>
              <a:ext uri="{FF2B5EF4-FFF2-40B4-BE49-F238E27FC236}">
                <a16:creationId xmlns:a16="http://schemas.microsoft.com/office/drawing/2014/main" id="{40DDBE83-9852-4EDA-9AD6-C44E705D1E7A}"/>
              </a:ext>
            </a:extLst>
          </p:cNvPr>
          <p:cNvPicPr>
            <a:picLocks noChangeAspect="1"/>
          </p:cNvPicPr>
          <p:nvPr/>
        </p:nvPicPr>
        <p:blipFill rotWithShape="1">
          <a:blip r:embed="rId4"/>
          <a:srcRect l="966" t="657" r="1180" b="2560"/>
          <a:stretch/>
        </p:blipFill>
        <p:spPr>
          <a:xfrm>
            <a:off x="402226" y="1713684"/>
            <a:ext cx="5415373" cy="4075324"/>
          </a:xfrm>
          <a:prstGeom prst="rect">
            <a:avLst/>
          </a:prstGeom>
          <a:ln w="57150">
            <a:noFill/>
          </a:ln>
        </p:spPr>
      </p:pic>
    </p:spTree>
    <p:extLst>
      <p:ext uri="{BB962C8B-B14F-4D97-AF65-F5344CB8AC3E}">
        <p14:creationId xmlns:p14="http://schemas.microsoft.com/office/powerpoint/2010/main" val="3625606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1D7FCF-C680-49D4-9382-F07A9888D87A}"/>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CSV</a:t>
            </a:r>
            <a:endParaRPr lang="zh-TW" altLang="en-US" dirty="0"/>
          </a:p>
        </p:txBody>
      </p:sp>
      <p:sp>
        <p:nvSpPr>
          <p:cNvPr id="3" name="內容版面配置區 2">
            <a:extLst>
              <a:ext uri="{FF2B5EF4-FFF2-40B4-BE49-F238E27FC236}">
                <a16:creationId xmlns:a16="http://schemas.microsoft.com/office/drawing/2014/main" id="{230916FF-4259-400A-B0C3-55D419470098}"/>
              </a:ext>
            </a:extLst>
          </p:cNvPr>
          <p:cNvSpPr>
            <a:spLocks noGrp="1"/>
          </p:cNvSpPr>
          <p:nvPr>
            <p:ph idx="1"/>
          </p:nvPr>
        </p:nvSpPr>
        <p:spPr/>
        <p:txBody>
          <a:bodyPr/>
          <a:lstStyle/>
          <a:p>
            <a:endParaRPr lang="zh-TW" altLang="en-US" dirty="0"/>
          </a:p>
        </p:txBody>
      </p:sp>
      <p:graphicFrame>
        <p:nvGraphicFramePr>
          <p:cNvPr id="4" name="表格 7">
            <a:extLst>
              <a:ext uri="{FF2B5EF4-FFF2-40B4-BE49-F238E27FC236}">
                <a16:creationId xmlns:a16="http://schemas.microsoft.com/office/drawing/2014/main" id="{B2379741-07D5-4183-B2C1-C5ABFD9F8CC4}"/>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algn="ctr"/>
                      <a:r>
                        <a:rPr lang="en-US" altLang="zh-TW" sz="1800" dirty="0">
                          <a:latin typeface="微軟正黑體" panose="020B0604030504040204" pitchFamily="34" charset="-120"/>
                          <a:ea typeface="微軟正黑體" panose="020B0604030504040204" pitchFamily="34" charset="-120"/>
                        </a:rPr>
                        <a:t>CSV</a:t>
                      </a:r>
                      <a:endParaRPr lang="zh-TW" altLang="en-US" sz="1800" dirty="0">
                        <a:latin typeface="微軟正黑體" panose="020B0604030504040204" pitchFamily="34" charset="-120"/>
                        <a:ea typeface="微軟正黑體" panose="020B0604030504040204" pitchFamily="34" charset="-120"/>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R="0" algn="ctr" rtl="0">
                        <a:lnSpc>
                          <a:spcPct val="100000"/>
                        </a:lnSpc>
                        <a:spcBef>
                          <a:spcPts val="0"/>
                        </a:spcBef>
                        <a:spcAft>
                          <a:spcPts val="0"/>
                        </a:spcAft>
                        <a:buClr>
                          <a:srgbClr val="000000"/>
                        </a:buClr>
                        <a:buFont typeface="Arial"/>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pic>
        <p:nvPicPr>
          <p:cNvPr id="12" name="Google Shape;740;g1081389b8fc_24_109">
            <a:extLst>
              <a:ext uri="{FF2B5EF4-FFF2-40B4-BE49-F238E27FC236}">
                <a16:creationId xmlns:a16="http://schemas.microsoft.com/office/drawing/2014/main" id="{66D82638-C2EC-4DA1-A247-06EE6E8003EF}"/>
              </a:ext>
            </a:extLst>
          </p:cNvPr>
          <p:cNvPicPr preferRelativeResize="0"/>
          <p:nvPr/>
        </p:nvPicPr>
        <p:blipFill rotWithShape="1">
          <a:blip r:embed="rId3"/>
          <a:srcRect b="45856"/>
          <a:stretch/>
        </p:blipFill>
        <p:spPr>
          <a:xfrm>
            <a:off x="867932" y="2228294"/>
            <a:ext cx="10467396" cy="3542191"/>
          </a:xfrm>
          <a:prstGeom prst="rect">
            <a:avLst/>
          </a:prstGeom>
          <a:noFill/>
          <a:ln w="6350">
            <a:solidFill>
              <a:schemeClr val="tx1"/>
            </a:solidFill>
          </a:ln>
        </p:spPr>
      </p:pic>
      <p:sp>
        <p:nvSpPr>
          <p:cNvPr id="7" name="矩形: 圓角 6">
            <a:extLst>
              <a:ext uri="{FF2B5EF4-FFF2-40B4-BE49-F238E27FC236}">
                <a16:creationId xmlns:a16="http://schemas.microsoft.com/office/drawing/2014/main" id="{0914DC82-59F1-4328-B985-5EA8F56128F0}"/>
              </a:ext>
            </a:extLst>
          </p:cNvPr>
          <p:cNvSpPr/>
          <p:nvPr/>
        </p:nvSpPr>
        <p:spPr>
          <a:xfrm>
            <a:off x="904806" y="3553476"/>
            <a:ext cx="753122" cy="743316"/>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八邊形 14">
            <a:extLst>
              <a:ext uri="{FF2B5EF4-FFF2-40B4-BE49-F238E27FC236}">
                <a16:creationId xmlns:a16="http://schemas.microsoft.com/office/drawing/2014/main" id="{1C8AB6CE-D883-49ED-90DB-A321C8E2965A}"/>
              </a:ext>
            </a:extLst>
          </p:cNvPr>
          <p:cNvSpPr/>
          <p:nvPr/>
        </p:nvSpPr>
        <p:spPr>
          <a:xfrm>
            <a:off x="1657928" y="4296792"/>
            <a:ext cx="588746" cy="588746"/>
          </a:xfrm>
          <a:prstGeom prst="octagon">
            <a:avLst>
              <a:gd name="adj" fmla="val 25289"/>
            </a:avLst>
          </a:prstGeom>
          <a:solidFill>
            <a:srgbClr val="F8CB9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sz="2800" dirty="0"/>
              <a:t>1</a:t>
            </a:r>
            <a:endParaRPr kumimoji="1" lang="zh-TW" altLang="en-US" sz="2800" dirty="0"/>
          </a:p>
        </p:txBody>
      </p:sp>
    </p:spTree>
    <p:extLst>
      <p:ext uri="{BB962C8B-B14F-4D97-AF65-F5344CB8AC3E}">
        <p14:creationId xmlns:p14="http://schemas.microsoft.com/office/powerpoint/2010/main" val="2794957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1D7FCF-C680-49D4-9382-F07A9888D87A}"/>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CSV</a:t>
            </a:r>
            <a:endParaRPr lang="zh-TW" altLang="en-US" dirty="0"/>
          </a:p>
        </p:txBody>
      </p:sp>
      <p:sp>
        <p:nvSpPr>
          <p:cNvPr id="3" name="內容版面配置區 2">
            <a:extLst>
              <a:ext uri="{FF2B5EF4-FFF2-40B4-BE49-F238E27FC236}">
                <a16:creationId xmlns:a16="http://schemas.microsoft.com/office/drawing/2014/main" id="{230916FF-4259-400A-B0C3-55D419470098}"/>
              </a:ext>
            </a:extLst>
          </p:cNvPr>
          <p:cNvSpPr>
            <a:spLocks noGrp="1"/>
          </p:cNvSpPr>
          <p:nvPr>
            <p:ph idx="1"/>
          </p:nvPr>
        </p:nvSpPr>
        <p:spPr/>
        <p:txBody>
          <a:bodyPr/>
          <a:lstStyle/>
          <a:p>
            <a:r>
              <a:rPr lang="en-US" altLang="zh-TW" dirty="0"/>
              <a:t>FT%</a:t>
            </a:r>
            <a:r>
              <a:rPr lang="zh-TW" altLang="en-US" dirty="0"/>
              <a:t>為球員的罰球命中率</a:t>
            </a:r>
          </a:p>
          <a:p>
            <a:r>
              <a:rPr lang="zh-TW" altLang="en-US" dirty="0"/>
              <a:t>由圖所示可知</a:t>
            </a:r>
            <a:r>
              <a:rPr lang="en-US" altLang="zh-TW" dirty="0"/>
              <a:t>1340</a:t>
            </a:r>
            <a:r>
              <a:rPr lang="zh-TW" altLang="en-US" dirty="0"/>
              <a:t>個球員中的命中率分佈狀態</a:t>
            </a:r>
          </a:p>
          <a:p>
            <a:endParaRPr lang="zh-TW" altLang="en-US" dirty="0"/>
          </a:p>
        </p:txBody>
      </p:sp>
      <p:graphicFrame>
        <p:nvGraphicFramePr>
          <p:cNvPr id="4" name="表格 7">
            <a:extLst>
              <a:ext uri="{FF2B5EF4-FFF2-40B4-BE49-F238E27FC236}">
                <a16:creationId xmlns:a16="http://schemas.microsoft.com/office/drawing/2014/main" id="{B2379741-07D5-4183-B2C1-C5ABFD9F8CC4}"/>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algn="ctr"/>
                      <a:r>
                        <a:rPr lang="en-US" altLang="zh-TW" sz="1800" dirty="0">
                          <a:latin typeface="微軟正黑體" panose="020B0604030504040204" pitchFamily="34" charset="-120"/>
                          <a:ea typeface="微軟正黑體" panose="020B0604030504040204" pitchFamily="34" charset="-120"/>
                        </a:rPr>
                        <a:t>CSV</a:t>
                      </a:r>
                      <a:endParaRPr lang="zh-TW" altLang="en-US" sz="1800" dirty="0">
                        <a:latin typeface="微軟正黑體" panose="020B0604030504040204" pitchFamily="34" charset="-120"/>
                        <a:ea typeface="微軟正黑體" panose="020B0604030504040204" pitchFamily="34" charset="-120"/>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R="0" algn="ctr" rtl="0">
                        <a:lnSpc>
                          <a:spcPct val="100000"/>
                        </a:lnSpc>
                        <a:spcBef>
                          <a:spcPts val="0"/>
                        </a:spcBef>
                        <a:spcAft>
                          <a:spcPts val="0"/>
                        </a:spcAft>
                        <a:buClr>
                          <a:srgbClr val="000000"/>
                        </a:buClr>
                        <a:buFont typeface="Arial"/>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pic>
        <p:nvPicPr>
          <p:cNvPr id="5" name="圖片 4">
            <a:extLst>
              <a:ext uri="{FF2B5EF4-FFF2-40B4-BE49-F238E27FC236}">
                <a16:creationId xmlns:a16="http://schemas.microsoft.com/office/drawing/2014/main" id="{0D8B0927-3BC4-4F85-AC89-A3FEC55874C7}"/>
              </a:ext>
            </a:extLst>
          </p:cNvPr>
          <p:cNvPicPr>
            <a:picLocks noChangeAspect="1"/>
          </p:cNvPicPr>
          <p:nvPr/>
        </p:nvPicPr>
        <p:blipFill>
          <a:blip r:embed="rId3"/>
          <a:stretch>
            <a:fillRect/>
          </a:stretch>
        </p:blipFill>
        <p:spPr>
          <a:xfrm>
            <a:off x="838200" y="3077735"/>
            <a:ext cx="10515600" cy="1032499"/>
          </a:xfrm>
          <a:prstGeom prst="rect">
            <a:avLst/>
          </a:prstGeom>
        </p:spPr>
      </p:pic>
      <p:sp>
        <p:nvSpPr>
          <p:cNvPr id="7" name="矩形: 圓角 6">
            <a:extLst>
              <a:ext uri="{FF2B5EF4-FFF2-40B4-BE49-F238E27FC236}">
                <a16:creationId xmlns:a16="http://schemas.microsoft.com/office/drawing/2014/main" id="{0914DC82-59F1-4328-B985-5EA8F56128F0}"/>
              </a:ext>
            </a:extLst>
          </p:cNvPr>
          <p:cNvSpPr/>
          <p:nvPr/>
        </p:nvSpPr>
        <p:spPr>
          <a:xfrm>
            <a:off x="5331780" y="3090767"/>
            <a:ext cx="6013882" cy="994299"/>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816995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B4B83E-E5BC-48FD-86A8-93645F83B349}"/>
              </a:ext>
            </a:extLst>
          </p:cNvPr>
          <p:cNvSpPr>
            <a:spLocks noGrp="1"/>
          </p:cNvSpPr>
          <p:nvPr>
            <p:ph type="title"/>
          </p:nvPr>
        </p:nvSpPr>
        <p:spPr/>
        <p:txBody>
          <a:bodyPr/>
          <a:lstStyle/>
          <a:p>
            <a:r>
              <a:rPr lang="zh-TW" altLang="en-US" dirty="0"/>
              <a:t>資料前處理 </a:t>
            </a:r>
            <a:r>
              <a:rPr lang="en-US" altLang="zh-TW" dirty="0"/>
              <a:t>-</a:t>
            </a:r>
            <a:r>
              <a:rPr lang="zh-TW" altLang="en-US" dirty="0"/>
              <a:t> 匯入資料的三種方式</a:t>
            </a:r>
          </a:p>
        </p:txBody>
      </p:sp>
      <p:sp>
        <p:nvSpPr>
          <p:cNvPr id="3" name="內容版面配置區 2">
            <a:extLst>
              <a:ext uri="{FF2B5EF4-FFF2-40B4-BE49-F238E27FC236}">
                <a16:creationId xmlns:a16="http://schemas.microsoft.com/office/drawing/2014/main" id="{39CF4CB0-2F04-464D-BF59-8C5C925AEA76}"/>
              </a:ext>
            </a:extLst>
          </p:cNvPr>
          <p:cNvSpPr>
            <a:spLocks noGrp="1"/>
          </p:cNvSpPr>
          <p:nvPr>
            <p:ph idx="1"/>
          </p:nvPr>
        </p:nvSpPr>
        <p:spPr/>
        <p:txBody>
          <a:bodyPr/>
          <a:lstStyle/>
          <a:p>
            <a:endParaRPr lang="zh-TW" altLang="en-US" dirty="0"/>
          </a:p>
        </p:txBody>
      </p:sp>
      <p:grpSp>
        <p:nvGrpSpPr>
          <p:cNvPr id="4" name="Google Shape;693;g1098fc8e051_4_7">
            <a:extLst>
              <a:ext uri="{FF2B5EF4-FFF2-40B4-BE49-F238E27FC236}">
                <a16:creationId xmlns:a16="http://schemas.microsoft.com/office/drawing/2014/main" id="{ECB49807-0A80-4E69-BA8F-A3A4714CD478}"/>
              </a:ext>
            </a:extLst>
          </p:cNvPr>
          <p:cNvGrpSpPr/>
          <p:nvPr/>
        </p:nvGrpSpPr>
        <p:grpSpPr>
          <a:xfrm>
            <a:off x="839483" y="3054780"/>
            <a:ext cx="10513032" cy="1501861"/>
            <a:chOff x="1283" y="1598952"/>
            <a:chExt cx="10513032" cy="1501861"/>
          </a:xfrm>
        </p:grpSpPr>
        <p:sp>
          <p:nvSpPr>
            <p:cNvPr id="5" name="Google Shape;694;g1098fc8e051_4_7">
              <a:extLst>
                <a:ext uri="{FF2B5EF4-FFF2-40B4-BE49-F238E27FC236}">
                  <a16:creationId xmlns:a16="http://schemas.microsoft.com/office/drawing/2014/main" id="{43FB718C-73B1-44BE-AAA2-BF8C99094D3B}"/>
                </a:ext>
              </a:extLst>
            </p:cNvPr>
            <p:cNvSpPr/>
            <p:nvPr/>
          </p:nvSpPr>
          <p:spPr>
            <a:xfrm>
              <a:off x="1283" y="1598952"/>
              <a:ext cx="3003723" cy="1501861"/>
            </a:xfrm>
            <a:prstGeom prst="roundRect">
              <a:avLst>
                <a:gd name="adj" fmla="val 10000"/>
              </a:avLst>
            </a:prstGeom>
            <a:noFill/>
            <a:ln w="28575">
              <a:solidFill>
                <a:srgbClr val="E9B77A"/>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8CB90"/>
                  </a:solidFill>
                  <a:latin typeface="Microsoft JhengHei" panose="020B0604030504040204" pitchFamily="34" charset="-120"/>
                  <a:ea typeface="Microsoft JhengHei" panose="020B0604030504040204" pitchFamily="34" charset="-120"/>
                </a:rPr>
                <a:t>CSV</a:t>
              </a:r>
              <a:endParaRPr sz="2800" dirty="0">
                <a:solidFill>
                  <a:srgbClr val="F8CB90"/>
                </a:solidFill>
                <a:latin typeface="Microsoft JhengHei" panose="020B0604030504040204" pitchFamily="34" charset="-120"/>
                <a:ea typeface="Microsoft JhengHei" panose="020B0604030504040204" pitchFamily="34" charset="-120"/>
              </a:endParaRPr>
            </a:p>
          </p:txBody>
        </p:sp>
        <p:sp>
          <p:nvSpPr>
            <p:cNvPr id="7" name="Google Shape;696;g1098fc8e051_4_7">
              <a:extLst>
                <a:ext uri="{FF2B5EF4-FFF2-40B4-BE49-F238E27FC236}">
                  <a16:creationId xmlns:a16="http://schemas.microsoft.com/office/drawing/2014/main" id="{7651E61C-54BE-40A9-9494-2CDC15E28D26}"/>
                </a:ext>
              </a:extLst>
            </p:cNvPr>
            <p:cNvSpPr/>
            <p:nvPr/>
          </p:nvSpPr>
          <p:spPr>
            <a:xfrm>
              <a:off x="3755938" y="1598952"/>
              <a:ext cx="3003723" cy="1501861"/>
            </a:xfrm>
            <a:prstGeom prst="roundRect">
              <a:avLst>
                <a:gd name="adj" fmla="val 10000"/>
              </a:avLst>
            </a:prstGeom>
            <a:solidFill>
              <a:srgbClr val="F8CB90"/>
            </a:solidFill>
            <a:ln w="25400" cap="flat" cmpd="sng">
              <a:solidFill>
                <a:srgbClr val="F8CB9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bg1"/>
                  </a:solidFill>
                  <a:latin typeface="Microsoft JhengHei" panose="020B0604030504040204" pitchFamily="34" charset="-120"/>
                  <a:ea typeface="Microsoft JhengHei" panose="020B0604030504040204" pitchFamily="34" charset="-120"/>
                </a:rPr>
                <a:t>Input</a:t>
              </a:r>
              <a:endParaRPr sz="2800" dirty="0">
                <a:solidFill>
                  <a:schemeClr val="bg1"/>
                </a:solidFill>
                <a:latin typeface="Microsoft JhengHei" panose="020B0604030504040204" pitchFamily="34" charset="-120"/>
                <a:ea typeface="Microsoft JhengHei" panose="020B0604030504040204" pitchFamily="34" charset="-120"/>
              </a:endParaRPr>
            </a:p>
          </p:txBody>
        </p:sp>
        <p:sp>
          <p:nvSpPr>
            <p:cNvPr id="9" name="Google Shape;698;g1098fc8e051_4_7">
              <a:extLst>
                <a:ext uri="{FF2B5EF4-FFF2-40B4-BE49-F238E27FC236}">
                  <a16:creationId xmlns:a16="http://schemas.microsoft.com/office/drawing/2014/main" id="{E6DF0390-510C-4E0C-ADED-91F237910840}"/>
                </a:ext>
              </a:extLst>
            </p:cNvPr>
            <p:cNvSpPr/>
            <p:nvPr/>
          </p:nvSpPr>
          <p:spPr>
            <a:xfrm>
              <a:off x="7510592" y="1598952"/>
              <a:ext cx="3003723" cy="1501861"/>
            </a:xfrm>
            <a:prstGeom prst="roundRect">
              <a:avLst>
                <a:gd name="adj" fmla="val 10000"/>
              </a:avLst>
            </a:prstGeom>
            <a:solidFill>
              <a:schemeClr val="lt1"/>
            </a:solidFill>
            <a:ln w="25400" cap="flat" cmpd="sng">
              <a:solidFill>
                <a:srgbClr val="E9B77A"/>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TW" sz="2800" dirty="0">
                  <a:solidFill>
                    <a:srgbClr val="E9B77A"/>
                  </a:solidFill>
                  <a:latin typeface="Microsoft JhengHei" panose="020B0604030504040204" pitchFamily="34" charset="-120"/>
                  <a:ea typeface="Microsoft JhengHei" panose="020B0604030504040204" pitchFamily="34" charset="-120"/>
                  <a:cs typeface="Microsoft JhengHei"/>
                  <a:sym typeface="Microsoft JhengHei"/>
                </a:rPr>
                <a:t>Repository</a:t>
              </a:r>
            </a:p>
          </p:txBody>
        </p:sp>
      </p:grpSp>
    </p:spTree>
    <p:extLst>
      <p:ext uri="{BB962C8B-B14F-4D97-AF65-F5344CB8AC3E}">
        <p14:creationId xmlns:p14="http://schemas.microsoft.com/office/powerpoint/2010/main" val="2695015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74FECA-1F23-4621-97FC-2665D9389A5C}"/>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Input</a:t>
            </a:r>
            <a:endParaRPr lang="zh-TW" altLang="en-US" dirty="0"/>
          </a:p>
        </p:txBody>
      </p:sp>
      <p:sp>
        <p:nvSpPr>
          <p:cNvPr id="3" name="內容版面配置區 2">
            <a:extLst>
              <a:ext uri="{FF2B5EF4-FFF2-40B4-BE49-F238E27FC236}">
                <a16:creationId xmlns:a16="http://schemas.microsoft.com/office/drawing/2014/main" id="{8E6AA5E1-6AE2-4920-85E8-D661AF5FC42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77DA47BA-66AE-488D-A993-ACEC2E057490}"/>
              </a:ext>
            </a:extLst>
          </p:cNvPr>
          <p:cNvSpPr>
            <a:spLocks noGrp="1"/>
          </p:cNvSpPr>
          <p:nvPr>
            <p:ph idx="10"/>
          </p:nvPr>
        </p:nvSpPr>
        <p:spPr/>
        <p:txBody>
          <a:bodyPr/>
          <a:lstStyle/>
          <a:p>
            <a:r>
              <a:rPr lang="zh-TW" altLang="en-US" dirty="0"/>
              <a:t>點選</a:t>
            </a:r>
            <a:r>
              <a:rPr lang="en-US" altLang="zh-TW" dirty="0"/>
              <a:t>Import Data</a:t>
            </a:r>
            <a:r>
              <a:rPr lang="zh-TW" altLang="en-US" dirty="0"/>
              <a:t>匯入資料到</a:t>
            </a:r>
            <a:r>
              <a:rPr lang="en-US" altLang="zh-TW" dirty="0"/>
              <a:t>RapidMiner</a:t>
            </a:r>
            <a:r>
              <a:rPr lang="zh-TW" altLang="en-US" dirty="0"/>
              <a:t>中</a:t>
            </a:r>
          </a:p>
          <a:p>
            <a:endParaRPr lang="zh-TW" altLang="en-US" dirty="0"/>
          </a:p>
        </p:txBody>
      </p:sp>
      <p:sp>
        <p:nvSpPr>
          <p:cNvPr id="6" name="內容版面配置區 5">
            <a:extLst>
              <a:ext uri="{FF2B5EF4-FFF2-40B4-BE49-F238E27FC236}">
                <a16:creationId xmlns:a16="http://schemas.microsoft.com/office/drawing/2014/main" id="{0E5052A5-5C11-4708-A63D-4ADDB7AACB59}"/>
              </a:ext>
            </a:extLst>
          </p:cNvPr>
          <p:cNvSpPr>
            <a:spLocks noGrp="1"/>
          </p:cNvSpPr>
          <p:nvPr>
            <p:ph idx="12"/>
          </p:nvPr>
        </p:nvSpPr>
        <p:spPr/>
        <p:txBody>
          <a:bodyPr/>
          <a:lstStyle/>
          <a:p>
            <a:endParaRPr lang="zh-TW" altLang="en-US"/>
          </a:p>
        </p:txBody>
      </p:sp>
      <p:pic>
        <p:nvPicPr>
          <p:cNvPr id="8" name="圖片 7">
            <a:extLst>
              <a:ext uri="{FF2B5EF4-FFF2-40B4-BE49-F238E27FC236}">
                <a16:creationId xmlns:a16="http://schemas.microsoft.com/office/drawing/2014/main" id="{C0AF1AB3-3BF8-48BB-A66B-EE06F0134687}"/>
              </a:ext>
            </a:extLst>
          </p:cNvPr>
          <p:cNvPicPr>
            <a:picLocks noChangeAspect="1"/>
          </p:cNvPicPr>
          <p:nvPr/>
        </p:nvPicPr>
        <p:blipFill>
          <a:blip r:embed="rId3"/>
          <a:stretch>
            <a:fillRect/>
          </a:stretch>
        </p:blipFill>
        <p:spPr>
          <a:xfrm>
            <a:off x="765086" y="1690607"/>
            <a:ext cx="4690234" cy="4257099"/>
          </a:xfrm>
          <a:prstGeom prst="rect">
            <a:avLst/>
          </a:prstGeom>
          <a:ln w="6350">
            <a:solidFill>
              <a:schemeClr val="tx1"/>
            </a:solidFill>
          </a:ln>
        </p:spPr>
      </p:pic>
      <p:sp>
        <p:nvSpPr>
          <p:cNvPr id="9" name="矩形: 圓角 8">
            <a:extLst>
              <a:ext uri="{FF2B5EF4-FFF2-40B4-BE49-F238E27FC236}">
                <a16:creationId xmlns:a16="http://schemas.microsoft.com/office/drawing/2014/main" id="{96F39F63-D61E-41FB-AFAB-789AB922648C}"/>
              </a:ext>
            </a:extLst>
          </p:cNvPr>
          <p:cNvSpPr/>
          <p:nvPr/>
        </p:nvSpPr>
        <p:spPr>
          <a:xfrm>
            <a:off x="852255" y="2175029"/>
            <a:ext cx="3817399" cy="417252"/>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0" name="表格 7">
            <a:extLst>
              <a:ext uri="{FF2B5EF4-FFF2-40B4-BE49-F238E27FC236}">
                <a16:creationId xmlns:a16="http://schemas.microsoft.com/office/drawing/2014/main" id="{1107B8DB-C2FE-4B07-943E-A07702A65854}"/>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spTree>
    <p:extLst>
      <p:ext uri="{BB962C8B-B14F-4D97-AF65-F5344CB8AC3E}">
        <p14:creationId xmlns:p14="http://schemas.microsoft.com/office/powerpoint/2010/main" val="194455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74FECA-1F23-4621-97FC-2665D9389A5C}"/>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Input</a:t>
            </a:r>
            <a:endParaRPr lang="zh-TW" altLang="en-US" dirty="0"/>
          </a:p>
        </p:txBody>
      </p:sp>
      <p:sp>
        <p:nvSpPr>
          <p:cNvPr id="3" name="內容版面配置區 2">
            <a:extLst>
              <a:ext uri="{FF2B5EF4-FFF2-40B4-BE49-F238E27FC236}">
                <a16:creationId xmlns:a16="http://schemas.microsoft.com/office/drawing/2014/main" id="{8E6AA5E1-6AE2-4920-85E8-D661AF5FC42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77DA47BA-66AE-488D-A993-ACEC2E057490}"/>
              </a:ext>
            </a:extLst>
          </p:cNvPr>
          <p:cNvSpPr>
            <a:spLocks noGrp="1"/>
          </p:cNvSpPr>
          <p:nvPr>
            <p:ph idx="10"/>
          </p:nvPr>
        </p:nvSpPr>
        <p:spPr/>
        <p:txBody>
          <a:bodyPr/>
          <a:lstStyle/>
          <a:p>
            <a:r>
              <a:rPr lang="zh-TW" altLang="en-US" dirty="0"/>
              <a:t>選擇從</a:t>
            </a:r>
            <a:r>
              <a:rPr lang="en-US" altLang="zh-TW" dirty="0"/>
              <a:t>My Computer </a:t>
            </a:r>
            <a:r>
              <a:rPr lang="zh-TW" altLang="en-US" dirty="0"/>
              <a:t>匯入資料</a:t>
            </a:r>
          </a:p>
          <a:p>
            <a:endParaRPr lang="zh-TW" altLang="en-US" dirty="0"/>
          </a:p>
        </p:txBody>
      </p:sp>
      <p:sp>
        <p:nvSpPr>
          <p:cNvPr id="6" name="內容版面配置區 5">
            <a:extLst>
              <a:ext uri="{FF2B5EF4-FFF2-40B4-BE49-F238E27FC236}">
                <a16:creationId xmlns:a16="http://schemas.microsoft.com/office/drawing/2014/main" id="{0E5052A5-5C11-4708-A63D-4ADDB7AACB59}"/>
              </a:ext>
            </a:extLst>
          </p:cNvPr>
          <p:cNvSpPr>
            <a:spLocks noGrp="1"/>
          </p:cNvSpPr>
          <p:nvPr>
            <p:ph idx="12"/>
          </p:nvPr>
        </p:nvSpPr>
        <p:spPr/>
        <p:txBody>
          <a:bodyPr/>
          <a:lstStyle/>
          <a:p>
            <a:endParaRPr lang="zh-TW" altLang="en-US"/>
          </a:p>
        </p:txBody>
      </p:sp>
      <p:pic>
        <p:nvPicPr>
          <p:cNvPr id="5" name="圖片 4">
            <a:extLst>
              <a:ext uri="{FF2B5EF4-FFF2-40B4-BE49-F238E27FC236}">
                <a16:creationId xmlns:a16="http://schemas.microsoft.com/office/drawing/2014/main" id="{E775C78C-65AF-47D3-9071-9761F3A4764A}"/>
              </a:ext>
            </a:extLst>
          </p:cNvPr>
          <p:cNvPicPr>
            <a:picLocks noChangeAspect="1"/>
          </p:cNvPicPr>
          <p:nvPr/>
        </p:nvPicPr>
        <p:blipFill>
          <a:blip r:embed="rId3"/>
          <a:stretch>
            <a:fillRect/>
          </a:stretch>
        </p:blipFill>
        <p:spPr>
          <a:xfrm>
            <a:off x="555412" y="1869927"/>
            <a:ext cx="5109582" cy="3898460"/>
          </a:xfrm>
          <a:prstGeom prst="rect">
            <a:avLst/>
          </a:prstGeom>
          <a:ln w="6350">
            <a:solidFill>
              <a:schemeClr val="tx1"/>
            </a:solidFill>
          </a:ln>
        </p:spPr>
      </p:pic>
      <p:sp>
        <p:nvSpPr>
          <p:cNvPr id="9" name="矩形: 圓角 8">
            <a:extLst>
              <a:ext uri="{FF2B5EF4-FFF2-40B4-BE49-F238E27FC236}">
                <a16:creationId xmlns:a16="http://schemas.microsoft.com/office/drawing/2014/main" id="{96F39F63-D61E-41FB-AFAB-789AB922648C}"/>
              </a:ext>
            </a:extLst>
          </p:cNvPr>
          <p:cNvSpPr/>
          <p:nvPr/>
        </p:nvSpPr>
        <p:spPr>
          <a:xfrm>
            <a:off x="1597981" y="2618911"/>
            <a:ext cx="1500326" cy="341993"/>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1" name="表格 7">
            <a:extLst>
              <a:ext uri="{FF2B5EF4-FFF2-40B4-BE49-F238E27FC236}">
                <a16:creationId xmlns:a16="http://schemas.microsoft.com/office/drawing/2014/main" id="{24709290-1F4E-4627-A377-12D90682618B}"/>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spTree>
    <p:extLst>
      <p:ext uri="{BB962C8B-B14F-4D97-AF65-F5344CB8AC3E}">
        <p14:creationId xmlns:p14="http://schemas.microsoft.com/office/powerpoint/2010/main" val="3681520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C34513-D5A8-401D-AACC-0D3AE5009169}"/>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Input</a:t>
            </a:r>
            <a:endParaRPr lang="zh-TW" altLang="en-US" dirty="0"/>
          </a:p>
        </p:txBody>
      </p:sp>
      <p:sp>
        <p:nvSpPr>
          <p:cNvPr id="3" name="內容版面配置區 2">
            <a:extLst>
              <a:ext uri="{FF2B5EF4-FFF2-40B4-BE49-F238E27FC236}">
                <a16:creationId xmlns:a16="http://schemas.microsoft.com/office/drawing/2014/main" id="{6F304739-079C-415C-A1CD-EE7CC6BF43F2}"/>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96A30D89-C0BC-4D42-A727-427F2456CC34}"/>
              </a:ext>
            </a:extLst>
          </p:cNvPr>
          <p:cNvSpPr>
            <a:spLocks noGrp="1"/>
          </p:cNvSpPr>
          <p:nvPr>
            <p:ph idx="10"/>
          </p:nvPr>
        </p:nvSpPr>
        <p:spPr/>
        <p:txBody>
          <a:bodyPr/>
          <a:lstStyle/>
          <a:p>
            <a:r>
              <a:rPr lang="zh-TW" altLang="en-US" dirty="0"/>
              <a:t>選定資料集</a:t>
            </a:r>
            <a:r>
              <a:rPr lang="en-US" altLang="zh-TW" dirty="0">
                <a:sym typeface="Wingdings" panose="05000000000000000000" pitchFamily="2" charset="2"/>
              </a:rPr>
              <a:t></a:t>
            </a:r>
            <a:r>
              <a:rPr lang="en-US" altLang="zh-TW" dirty="0"/>
              <a:t>(nba_logreg.csv)</a:t>
            </a:r>
          </a:p>
          <a:p>
            <a:endParaRPr lang="zh-TW" altLang="en-US" dirty="0"/>
          </a:p>
        </p:txBody>
      </p:sp>
      <p:sp>
        <p:nvSpPr>
          <p:cNvPr id="6" name="內容版面配置區 5">
            <a:extLst>
              <a:ext uri="{FF2B5EF4-FFF2-40B4-BE49-F238E27FC236}">
                <a16:creationId xmlns:a16="http://schemas.microsoft.com/office/drawing/2014/main" id="{BB3F793F-8C33-4923-B4F1-0807FDC2BE6C}"/>
              </a:ext>
            </a:extLst>
          </p:cNvPr>
          <p:cNvSpPr>
            <a:spLocks noGrp="1"/>
          </p:cNvSpPr>
          <p:nvPr>
            <p:ph idx="12"/>
          </p:nvPr>
        </p:nvSpPr>
        <p:spPr/>
        <p:txBody>
          <a:bodyPr/>
          <a:lstStyle/>
          <a:p>
            <a:endParaRPr lang="zh-TW" altLang="en-US"/>
          </a:p>
        </p:txBody>
      </p:sp>
      <p:graphicFrame>
        <p:nvGraphicFramePr>
          <p:cNvPr id="7" name="表格 7">
            <a:extLst>
              <a:ext uri="{FF2B5EF4-FFF2-40B4-BE49-F238E27FC236}">
                <a16:creationId xmlns:a16="http://schemas.microsoft.com/office/drawing/2014/main" id="{3FBE8F63-8017-42CB-A109-F1E7A269D30B}"/>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pic>
        <p:nvPicPr>
          <p:cNvPr id="8" name="Google Shape;817;g1042cd2e501_4_113">
            <a:extLst>
              <a:ext uri="{FF2B5EF4-FFF2-40B4-BE49-F238E27FC236}">
                <a16:creationId xmlns:a16="http://schemas.microsoft.com/office/drawing/2014/main" id="{43024F81-D295-4FC7-88D3-FCB0A1BEA81D}"/>
              </a:ext>
            </a:extLst>
          </p:cNvPr>
          <p:cNvPicPr preferRelativeResize="0"/>
          <p:nvPr/>
        </p:nvPicPr>
        <p:blipFill rotWithShape="1">
          <a:blip r:embed="rId3">
            <a:alphaModFix/>
          </a:blip>
          <a:srcRect r="509"/>
          <a:stretch/>
        </p:blipFill>
        <p:spPr>
          <a:xfrm>
            <a:off x="474363" y="1807285"/>
            <a:ext cx="5271679" cy="4023743"/>
          </a:xfrm>
          <a:prstGeom prst="rect">
            <a:avLst/>
          </a:prstGeom>
          <a:noFill/>
          <a:ln w="6350">
            <a:solidFill>
              <a:schemeClr val="tx1"/>
            </a:solidFill>
          </a:ln>
        </p:spPr>
      </p:pic>
    </p:spTree>
    <p:extLst>
      <p:ext uri="{BB962C8B-B14F-4D97-AF65-F5344CB8AC3E}">
        <p14:creationId xmlns:p14="http://schemas.microsoft.com/office/powerpoint/2010/main" val="1806721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Input</a:t>
            </a:r>
            <a:endParaRPr lang="zh-TW" altLang="en-US" dirty="0"/>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endParaRPr lang="zh-TW" altLang="en-US" dirty="0"/>
          </a:p>
        </p:txBody>
      </p:sp>
      <p:pic>
        <p:nvPicPr>
          <p:cNvPr id="5" name="Google Shape;716;g1081389b8fc_24_86">
            <a:extLst>
              <a:ext uri="{FF2B5EF4-FFF2-40B4-BE49-F238E27FC236}">
                <a16:creationId xmlns:a16="http://schemas.microsoft.com/office/drawing/2014/main" id="{7416249D-64AD-4917-BC03-F4CF871918A8}"/>
              </a:ext>
            </a:extLst>
          </p:cNvPr>
          <p:cNvPicPr preferRelativeResize="0"/>
          <p:nvPr/>
        </p:nvPicPr>
        <p:blipFill rotWithShape="1">
          <a:blip r:embed="rId3">
            <a:alphaModFix/>
          </a:blip>
          <a:srcRect t="-1220" b="1219"/>
          <a:stretch/>
        </p:blipFill>
        <p:spPr>
          <a:xfrm>
            <a:off x="2997448" y="1446294"/>
            <a:ext cx="6197103" cy="4709300"/>
          </a:xfrm>
          <a:prstGeom prst="rect">
            <a:avLst/>
          </a:prstGeom>
          <a:noFill/>
          <a:ln w="6350">
            <a:solidFill>
              <a:schemeClr val="tx1"/>
            </a:solidFill>
          </a:ln>
        </p:spPr>
      </p:pic>
      <p:sp>
        <p:nvSpPr>
          <p:cNvPr id="6" name="矩形 5">
            <a:extLst>
              <a:ext uri="{FF2B5EF4-FFF2-40B4-BE49-F238E27FC236}">
                <a16:creationId xmlns:a16="http://schemas.microsoft.com/office/drawing/2014/main" id="{9FD272C1-A1E4-4448-98C5-A9F022EE2A9E}"/>
              </a:ext>
            </a:extLst>
          </p:cNvPr>
          <p:cNvSpPr/>
          <p:nvPr/>
        </p:nvSpPr>
        <p:spPr>
          <a:xfrm>
            <a:off x="4003827" y="2654424"/>
            <a:ext cx="967667" cy="159798"/>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Google Shape;674;g1098fc8e051_10_79">
            <a:extLst>
              <a:ext uri="{FF2B5EF4-FFF2-40B4-BE49-F238E27FC236}">
                <a16:creationId xmlns:a16="http://schemas.microsoft.com/office/drawing/2014/main" id="{06331428-F14B-48BF-9141-195584042600}"/>
              </a:ext>
            </a:extLst>
          </p:cNvPr>
          <p:cNvSpPr txBox="1"/>
          <p:nvPr/>
        </p:nvSpPr>
        <p:spPr>
          <a:xfrm>
            <a:off x="1154096" y="2928320"/>
            <a:ext cx="2639767" cy="715045"/>
          </a:xfrm>
          <a:prstGeom prst="wedgeRoundRectCallout">
            <a:avLst>
              <a:gd name="adj1" fmla="val 57293"/>
              <a:gd name="adj2" fmla="val -45854"/>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r>
              <a:rPr lang="zh-TW" altLang="en-US" dirty="0">
                <a:latin typeface="Microsoft JhengHei" panose="020B0604030504040204" pitchFamily="34" charset="-120"/>
                <a:ea typeface="Microsoft JhengHei" panose="020B0604030504040204" pitchFamily="34" charset="-120"/>
                <a:cs typeface="Calibri"/>
                <a:sym typeface="Calibri"/>
              </a:rPr>
              <a:t>檔案格式若為</a:t>
            </a:r>
            <a:r>
              <a:rPr lang="en-US" altLang="zh-TW" dirty="0">
                <a:latin typeface="Microsoft JhengHei" panose="020B0604030504040204" pitchFamily="34" charset="-120"/>
                <a:ea typeface="Microsoft JhengHei" panose="020B0604030504040204" pitchFamily="34" charset="-120"/>
                <a:cs typeface="Calibri"/>
                <a:sym typeface="Calibri"/>
              </a:rPr>
              <a:t>CSV</a:t>
            </a:r>
            <a:r>
              <a:rPr lang="zh-TW" altLang="en-US" dirty="0">
                <a:latin typeface="Microsoft JhengHei" panose="020B0604030504040204" pitchFamily="34" charset="-120"/>
                <a:ea typeface="Microsoft JhengHei" panose="020B0604030504040204" pitchFamily="34" charset="-120"/>
                <a:cs typeface="Calibri"/>
                <a:sym typeface="Calibri"/>
              </a:rPr>
              <a:t>檔</a:t>
            </a:r>
            <a:br>
              <a:rPr lang="zh-TW" altLang="en-US" dirty="0">
                <a:latin typeface="Microsoft JhengHei" panose="020B0604030504040204" pitchFamily="34" charset="-120"/>
                <a:ea typeface="Microsoft JhengHei" panose="020B0604030504040204" pitchFamily="34" charset="-120"/>
                <a:cs typeface="Calibri"/>
                <a:sym typeface="Calibri"/>
              </a:rPr>
            </a:br>
            <a:r>
              <a:rPr lang="zh-TW" altLang="en-US" dirty="0">
                <a:latin typeface="Microsoft JhengHei" panose="020B0604030504040204" pitchFamily="34" charset="-120"/>
                <a:ea typeface="Microsoft JhengHei" panose="020B0604030504040204" pitchFamily="34" charset="-120"/>
                <a:cs typeface="Calibri"/>
                <a:sym typeface="Calibri"/>
              </a:rPr>
              <a:t>分隔符號則為”</a:t>
            </a:r>
            <a:r>
              <a:rPr lang="en-US" altLang="zh-TW" dirty="0">
                <a:latin typeface="Microsoft JhengHei" panose="020B0604030504040204" pitchFamily="34" charset="-120"/>
                <a:ea typeface="Microsoft JhengHei" panose="020B0604030504040204" pitchFamily="34" charset="-120"/>
                <a:cs typeface="Calibri"/>
                <a:sym typeface="Calibri"/>
              </a:rPr>
              <a:t>,  ”</a:t>
            </a:r>
          </a:p>
        </p:txBody>
      </p:sp>
      <p:graphicFrame>
        <p:nvGraphicFramePr>
          <p:cNvPr id="8" name="表格 7">
            <a:extLst>
              <a:ext uri="{FF2B5EF4-FFF2-40B4-BE49-F238E27FC236}">
                <a16:creationId xmlns:a16="http://schemas.microsoft.com/office/drawing/2014/main" id="{0458CFCB-E2EF-49C6-B1D8-7E6B349D4857}"/>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spTree>
    <p:extLst>
      <p:ext uri="{BB962C8B-B14F-4D97-AF65-F5344CB8AC3E}">
        <p14:creationId xmlns:p14="http://schemas.microsoft.com/office/powerpoint/2010/main" val="2032409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8E385C-EBAB-4FD8-A3BF-081E0480C973}"/>
              </a:ext>
            </a:extLst>
          </p:cNvPr>
          <p:cNvSpPr>
            <a:spLocks noGrp="1"/>
          </p:cNvSpPr>
          <p:nvPr>
            <p:ph type="title"/>
          </p:nvPr>
        </p:nvSpPr>
        <p:spPr/>
        <p:txBody>
          <a:bodyPr/>
          <a:lstStyle/>
          <a:p>
            <a:r>
              <a:rPr lang="zh-TW" altLang="en-US" dirty="0"/>
              <a:t>資料匯入時該注意的問題</a:t>
            </a:r>
          </a:p>
        </p:txBody>
      </p:sp>
      <p:sp>
        <p:nvSpPr>
          <p:cNvPr id="3" name="內容版面配置區 2">
            <a:extLst>
              <a:ext uri="{FF2B5EF4-FFF2-40B4-BE49-F238E27FC236}">
                <a16:creationId xmlns:a16="http://schemas.microsoft.com/office/drawing/2014/main" id="{0CAC0E6A-9B4F-4684-8D5F-A4704EEBC90E}"/>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8FF6A7B2-2243-444B-A8F1-95B9694898F3}"/>
              </a:ext>
            </a:extLst>
          </p:cNvPr>
          <p:cNvSpPr>
            <a:spLocks noGrp="1"/>
          </p:cNvSpPr>
          <p:nvPr>
            <p:ph idx="10"/>
          </p:nvPr>
        </p:nvSpPr>
        <p:spPr/>
        <p:txBody>
          <a:bodyPr>
            <a:normAutofit fontScale="62500" lnSpcReduction="20000"/>
          </a:bodyPr>
          <a:lstStyle/>
          <a:p>
            <a:pPr>
              <a:lnSpc>
                <a:spcPct val="170000"/>
              </a:lnSpc>
            </a:pPr>
            <a:r>
              <a:rPr lang="zh-TW" altLang="en-US" dirty="0"/>
              <a:t>有時候需要針對欄位特別設定，由此例來説特別注意最後的</a:t>
            </a:r>
            <a:r>
              <a:rPr lang="en-US" altLang="zh-TW" dirty="0"/>
              <a:t>TAEGRT_5Yrs</a:t>
            </a:r>
            <a:r>
              <a:rPr lang="zh-TW" altLang="en-US" dirty="0"/>
              <a:t>欄位，我們必須將此欄位改成</a:t>
            </a:r>
            <a:r>
              <a:rPr lang="en-US" altLang="zh-TW" dirty="0"/>
              <a:t>[</a:t>
            </a:r>
            <a:r>
              <a:rPr lang="zh-TW" altLang="en-US" dirty="0"/>
              <a:t>二元</a:t>
            </a:r>
            <a:r>
              <a:rPr lang="en-US" altLang="zh-TW" dirty="0"/>
              <a:t>(binominal)]</a:t>
            </a:r>
            <a:r>
              <a:rPr lang="zh-TW" altLang="en-US" dirty="0"/>
              <a:t>形態，之後在按下 </a:t>
            </a:r>
            <a:r>
              <a:rPr lang="en-US" altLang="zh-TW" dirty="0"/>
              <a:t>Next</a:t>
            </a:r>
          </a:p>
          <a:p>
            <a:pPr>
              <a:lnSpc>
                <a:spcPct val="170000"/>
              </a:lnSpc>
            </a:pPr>
            <a:endParaRPr lang="en-US" altLang="zh-TW" dirty="0"/>
          </a:p>
          <a:p>
            <a:pPr>
              <a:lnSpc>
                <a:spcPct val="170000"/>
              </a:lnSpc>
            </a:pPr>
            <a:r>
              <a:rPr lang="en-US" altLang="zh-TW" dirty="0"/>
              <a:t>TAEGRT_5Yrs</a:t>
            </a:r>
            <a:r>
              <a:rPr lang="zh-TW" altLang="en-US" dirty="0"/>
              <a:t>欄位的意義代表</a:t>
            </a:r>
            <a:r>
              <a:rPr lang="en-US" altLang="zh-TW" dirty="0"/>
              <a:t>[</a:t>
            </a:r>
            <a:r>
              <a:rPr lang="zh-TW" altLang="en-US" dirty="0"/>
              <a:t>可以</a:t>
            </a:r>
            <a:r>
              <a:rPr lang="en-US" altLang="zh-TW" dirty="0"/>
              <a:t>]</a:t>
            </a:r>
            <a:r>
              <a:rPr lang="zh-TW" altLang="en-US" dirty="0"/>
              <a:t>在</a:t>
            </a:r>
            <a:r>
              <a:rPr lang="en-US" altLang="zh-TW" dirty="0"/>
              <a:t>NBA</a:t>
            </a:r>
            <a:r>
              <a:rPr lang="zh-TW" altLang="en-US" dirty="0"/>
              <a:t>生存五年以上或</a:t>
            </a:r>
            <a:r>
              <a:rPr lang="en-US" altLang="zh-TW" dirty="0"/>
              <a:t>[</a:t>
            </a:r>
            <a:r>
              <a:rPr lang="zh-TW" altLang="en-US" dirty="0"/>
              <a:t>不可以</a:t>
            </a:r>
            <a:r>
              <a:rPr lang="en-US" altLang="zh-TW" dirty="0"/>
              <a:t>]</a:t>
            </a:r>
            <a:r>
              <a:rPr lang="zh-TW" altLang="en-US" dirty="0"/>
              <a:t>在</a:t>
            </a:r>
            <a:r>
              <a:rPr lang="en-US" altLang="zh-TW" dirty="0"/>
              <a:t>NBA</a:t>
            </a:r>
            <a:r>
              <a:rPr lang="zh-TW" altLang="en-US" dirty="0"/>
              <a:t>生存超過五年，也就是說只會有</a:t>
            </a:r>
            <a:r>
              <a:rPr lang="en-US" altLang="zh-TW" dirty="0"/>
              <a:t>1</a:t>
            </a:r>
            <a:r>
              <a:rPr lang="zh-TW" altLang="en-US" dirty="0"/>
              <a:t>或者是</a:t>
            </a:r>
            <a:r>
              <a:rPr lang="en-US" altLang="zh-TW" dirty="0"/>
              <a:t>0</a:t>
            </a:r>
            <a:r>
              <a:rPr lang="zh-TW" altLang="en-US" dirty="0"/>
              <a:t>這兩種可能性，屬於</a:t>
            </a:r>
            <a:r>
              <a:rPr lang="en-US" altLang="zh-TW" dirty="0"/>
              <a:t>[</a:t>
            </a:r>
            <a:r>
              <a:rPr lang="zh-TW" altLang="en-US" dirty="0"/>
              <a:t>二元形態</a:t>
            </a:r>
            <a:r>
              <a:rPr lang="en-US" altLang="zh-TW" dirty="0"/>
              <a:t>]</a:t>
            </a:r>
            <a:r>
              <a:rPr lang="zh-TW" altLang="en-US" dirty="0"/>
              <a:t>，因此我們更換爲</a:t>
            </a:r>
            <a:r>
              <a:rPr lang="en-US" altLang="zh-TW" dirty="0"/>
              <a:t>[binominal]</a:t>
            </a:r>
          </a:p>
          <a:p>
            <a:endParaRPr lang="zh-TW" altLang="en-US" dirty="0"/>
          </a:p>
        </p:txBody>
      </p:sp>
      <p:sp>
        <p:nvSpPr>
          <p:cNvPr id="6" name="內容版面配置區 5">
            <a:extLst>
              <a:ext uri="{FF2B5EF4-FFF2-40B4-BE49-F238E27FC236}">
                <a16:creationId xmlns:a16="http://schemas.microsoft.com/office/drawing/2014/main" id="{03ED7602-4C09-4629-BBDF-396CB1D40DB1}"/>
              </a:ext>
            </a:extLst>
          </p:cNvPr>
          <p:cNvSpPr>
            <a:spLocks noGrp="1"/>
          </p:cNvSpPr>
          <p:nvPr>
            <p:ph idx="12"/>
          </p:nvPr>
        </p:nvSpPr>
        <p:spPr/>
        <p:txBody>
          <a:bodyPr/>
          <a:lstStyle/>
          <a:p>
            <a:endParaRPr lang="zh-TW" altLang="en-US"/>
          </a:p>
        </p:txBody>
      </p:sp>
      <p:pic>
        <p:nvPicPr>
          <p:cNvPr id="7" name="Google Shape;723;g1081389b8fc_24_91">
            <a:extLst>
              <a:ext uri="{FF2B5EF4-FFF2-40B4-BE49-F238E27FC236}">
                <a16:creationId xmlns:a16="http://schemas.microsoft.com/office/drawing/2014/main" id="{462A29B7-546D-4E9C-90C5-125104F8C341}"/>
              </a:ext>
            </a:extLst>
          </p:cNvPr>
          <p:cNvPicPr preferRelativeResize="0"/>
          <p:nvPr/>
        </p:nvPicPr>
        <p:blipFill rotWithShape="1">
          <a:blip r:embed="rId3">
            <a:alphaModFix/>
          </a:blip>
          <a:srcRect l="770" t="614" r="1398" b="1264"/>
          <a:stretch/>
        </p:blipFill>
        <p:spPr>
          <a:xfrm>
            <a:off x="530221" y="1757778"/>
            <a:ext cx="5251203" cy="4163629"/>
          </a:xfrm>
          <a:prstGeom prst="rect">
            <a:avLst/>
          </a:prstGeom>
          <a:noFill/>
          <a:ln w="6350">
            <a:solidFill>
              <a:schemeClr val="tx1"/>
            </a:solidFill>
          </a:ln>
        </p:spPr>
      </p:pic>
      <p:sp>
        <p:nvSpPr>
          <p:cNvPr id="8" name="矩形 7">
            <a:extLst>
              <a:ext uri="{FF2B5EF4-FFF2-40B4-BE49-F238E27FC236}">
                <a16:creationId xmlns:a16="http://schemas.microsoft.com/office/drawing/2014/main" id="{5D557618-1619-47B9-A09D-3C0F2DCF8F91}"/>
              </a:ext>
            </a:extLst>
          </p:cNvPr>
          <p:cNvSpPr/>
          <p:nvPr/>
        </p:nvSpPr>
        <p:spPr>
          <a:xfrm>
            <a:off x="5024761" y="2725445"/>
            <a:ext cx="639193" cy="2689934"/>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0" name="表格 9">
            <a:extLst>
              <a:ext uri="{FF2B5EF4-FFF2-40B4-BE49-F238E27FC236}">
                <a16:creationId xmlns:a16="http://schemas.microsoft.com/office/drawing/2014/main" id="{DBA7DB84-05D9-498C-A6C2-5189C5015CF1}"/>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spTree>
    <p:extLst>
      <p:ext uri="{BB962C8B-B14F-4D97-AF65-F5344CB8AC3E}">
        <p14:creationId xmlns:p14="http://schemas.microsoft.com/office/powerpoint/2010/main" val="640457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7979B0-33F7-4174-AB59-6FD548B166BF}"/>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Input</a:t>
            </a:r>
            <a:endParaRPr lang="zh-TW" altLang="en-US" dirty="0"/>
          </a:p>
        </p:txBody>
      </p:sp>
      <p:pic>
        <p:nvPicPr>
          <p:cNvPr id="4" name="圖片 3">
            <a:extLst>
              <a:ext uri="{FF2B5EF4-FFF2-40B4-BE49-F238E27FC236}">
                <a16:creationId xmlns:a16="http://schemas.microsoft.com/office/drawing/2014/main" id="{73B19868-C144-43F7-B681-2675315A0AA4}"/>
              </a:ext>
            </a:extLst>
          </p:cNvPr>
          <p:cNvPicPr>
            <a:picLocks noChangeAspect="1"/>
          </p:cNvPicPr>
          <p:nvPr/>
        </p:nvPicPr>
        <p:blipFill rotWithShape="1">
          <a:blip r:embed="rId3"/>
          <a:srcRect t="877" b="17318"/>
          <a:stretch/>
        </p:blipFill>
        <p:spPr>
          <a:xfrm>
            <a:off x="872378" y="2353379"/>
            <a:ext cx="10481422" cy="2904664"/>
          </a:xfrm>
          <a:prstGeom prst="rect">
            <a:avLst/>
          </a:prstGeom>
          <a:ln w="6350">
            <a:solidFill>
              <a:schemeClr val="tx1"/>
            </a:solidFill>
          </a:ln>
        </p:spPr>
      </p:pic>
      <p:sp>
        <p:nvSpPr>
          <p:cNvPr id="5" name="Google Shape;674;g1098fc8e051_10_79">
            <a:extLst>
              <a:ext uri="{FF2B5EF4-FFF2-40B4-BE49-F238E27FC236}">
                <a16:creationId xmlns:a16="http://schemas.microsoft.com/office/drawing/2014/main" id="{6CBC7EA2-B3BF-4BD2-A07E-CD880B21D88B}"/>
              </a:ext>
            </a:extLst>
          </p:cNvPr>
          <p:cNvSpPr txBox="1"/>
          <p:nvPr/>
        </p:nvSpPr>
        <p:spPr>
          <a:xfrm>
            <a:off x="2885243" y="3709555"/>
            <a:ext cx="1174950" cy="408578"/>
          </a:xfrm>
          <a:prstGeom prst="wedgeRoundRectCallout">
            <a:avLst>
              <a:gd name="adj1" fmla="val -57555"/>
              <a:gd name="adj2" fmla="val 43232"/>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r>
              <a:rPr lang="zh-TW" altLang="en-US" dirty="0">
                <a:solidFill>
                  <a:srgbClr val="000000"/>
                </a:solidFill>
                <a:latin typeface="Microsoft JhengHei" panose="020B0604030504040204" pitchFamily="34" charset="-120"/>
                <a:ea typeface="Microsoft JhengHei" panose="020B0604030504040204" pitchFamily="34" charset="-120"/>
                <a:cs typeface="Microsoft JhengHei"/>
                <a:sym typeface="Microsoft JhengHei"/>
              </a:rPr>
              <a:t>按右鍵</a:t>
            </a:r>
          </a:p>
        </p:txBody>
      </p:sp>
      <p:sp>
        <p:nvSpPr>
          <p:cNvPr id="7" name="橢圓 6">
            <a:extLst>
              <a:ext uri="{FF2B5EF4-FFF2-40B4-BE49-F238E27FC236}">
                <a16:creationId xmlns:a16="http://schemas.microsoft.com/office/drawing/2014/main" id="{0AF60B3D-AF9F-467C-817B-39B1735A9651}"/>
              </a:ext>
            </a:extLst>
          </p:cNvPr>
          <p:cNvSpPr/>
          <p:nvPr/>
        </p:nvSpPr>
        <p:spPr>
          <a:xfrm>
            <a:off x="2546191" y="4072057"/>
            <a:ext cx="269732" cy="269732"/>
          </a:xfrm>
          <a:prstGeom prst="ellipse">
            <a:avLst/>
          </a:prstGeom>
          <a:noFill/>
          <a:ln w="28575">
            <a:solidFill>
              <a:srgbClr val="E9B7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5E9AB407-6853-4C36-B6A2-9F5DC71ABA88}"/>
              </a:ext>
            </a:extLst>
          </p:cNvPr>
          <p:cNvPicPr>
            <a:picLocks noChangeAspect="1"/>
          </p:cNvPicPr>
          <p:nvPr/>
        </p:nvPicPr>
        <p:blipFill>
          <a:blip r:embed="rId4"/>
          <a:stretch>
            <a:fillRect/>
          </a:stretch>
        </p:blipFill>
        <p:spPr>
          <a:xfrm>
            <a:off x="2725447" y="4642179"/>
            <a:ext cx="790546" cy="790546"/>
          </a:xfrm>
          <a:prstGeom prst="rect">
            <a:avLst/>
          </a:prstGeom>
          <a:ln w="38100">
            <a:solidFill>
              <a:srgbClr val="E9B77A"/>
            </a:solidFill>
          </a:ln>
        </p:spPr>
      </p:pic>
      <p:sp>
        <p:nvSpPr>
          <p:cNvPr id="10" name="Google Shape;674;g1098fc8e051_10_79">
            <a:extLst>
              <a:ext uri="{FF2B5EF4-FFF2-40B4-BE49-F238E27FC236}">
                <a16:creationId xmlns:a16="http://schemas.microsoft.com/office/drawing/2014/main" id="{812A482B-4595-4BCA-AF1D-4A57AB6EC8D2}"/>
              </a:ext>
            </a:extLst>
          </p:cNvPr>
          <p:cNvSpPr txBox="1"/>
          <p:nvPr/>
        </p:nvSpPr>
        <p:spPr>
          <a:xfrm>
            <a:off x="4640657" y="4532034"/>
            <a:ext cx="3544556" cy="715045"/>
          </a:xfrm>
          <a:prstGeom prst="wedgeRoundRectCallout">
            <a:avLst>
              <a:gd name="adj1" fmla="val -52715"/>
              <a:gd name="adj2" fmla="val -50199"/>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endParaRPr lang="en-US" altLang="zh-TW" dirty="0">
              <a:solidFill>
                <a:srgbClr val="000000"/>
              </a:solidFill>
              <a:latin typeface="Microsoft JhengHei" panose="020B0604030504040204" pitchFamily="34" charset="-120"/>
              <a:ea typeface="Microsoft JhengHei" panose="020B0604030504040204" pitchFamily="34" charset="-120"/>
              <a:cs typeface="Microsoft JhengHei"/>
              <a:sym typeface="Microsoft JhengHei"/>
            </a:endParaRPr>
          </a:p>
          <a:p>
            <a:pPr lvl="0" algn="ctr"/>
            <a:endParaRPr lang="en-US" altLang="zh-TW" dirty="0">
              <a:solidFill>
                <a:srgbClr val="000000"/>
              </a:solidFill>
              <a:latin typeface="Microsoft JhengHei" panose="020B0604030504040204" pitchFamily="34" charset="-120"/>
              <a:ea typeface="Microsoft JhengHei" panose="020B0604030504040204" pitchFamily="34" charset="-120"/>
              <a:cs typeface="Microsoft JhengHei"/>
              <a:sym typeface="Microsoft JhengHei"/>
            </a:endParaRPr>
          </a:p>
        </p:txBody>
      </p:sp>
      <p:pic>
        <p:nvPicPr>
          <p:cNvPr id="11" name="圖片 10">
            <a:extLst>
              <a:ext uri="{FF2B5EF4-FFF2-40B4-BE49-F238E27FC236}">
                <a16:creationId xmlns:a16="http://schemas.microsoft.com/office/drawing/2014/main" id="{2A48F8BD-B919-49A6-8CFC-EE3005185732}"/>
              </a:ext>
            </a:extLst>
          </p:cNvPr>
          <p:cNvPicPr>
            <a:picLocks noChangeAspect="1"/>
          </p:cNvPicPr>
          <p:nvPr/>
        </p:nvPicPr>
        <p:blipFill rotWithShape="1">
          <a:blip r:embed="rId3"/>
          <a:srcRect l="17450" t="52687" r="63523" b="40658"/>
          <a:stretch/>
        </p:blipFill>
        <p:spPr>
          <a:xfrm>
            <a:off x="4740677" y="4690568"/>
            <a:ext cx="3359181" cy="397976"/>
          </a:xfrm>
          <a:prstGeom prst="rect">
            <a:avLst/>
          </a:prstGeom>
        </p:spPr>
      </p:pic>
      <p:graphicFrame>
        <p:nvGraphicFramePr>
          <p:cNvPr id="12" name="表格 11">
            <a:extLst>
              <a:ext uri="{FF2B5EF4-FFF2-40B4-BE49-F238E27FC236}">
                <a16:creationId xmlns:a16="http://schemas.microsoft.com/office/drawing/2014/main" id="{405B922E-CB18-43B5-9AE0-F1F2ACD59729}"/>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spTree>
    <p:extLst>
      <p:ext uri="{BB962C8B-B14F-4D97-AF65-F5344CB8AC3E}">
        <p14:creationId xmlns:p14="http://schemas.microsoft.com/office/powerpoint/2010/main" val="1217610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166699-2EE5-4019-BAED-D7E5A2821ECD}"/>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Input</a:t>
            </a:r>
            <a:endParaRPr lang="zh-TW" altLang="en-US" dirty="0"/>
          </a:p>
        </p:txBody>
      </p:sp>
      <p:sp>
        <p:nvSpPr>
          <p:cNvPr id="3" name="內容版面配置區 2">
            <a:extLst>
              <a:ext uri="{FF2B5EF4-FFF2-40B4-BE49-F238E27FC236}">
                <a16:creationId xmlns:a16="http://schemas.microsoft.com/office/drawing/2014/main" id="{5B21A381-51BB-4DAF-8FEA-177F5F91A284}"/>
              </a:ext>
            </a:extLst>
          </p:cNvPr>
          <p:cNvSpPr>
            <a:spLocks noGrp="1"/>
          </p:cNvSpPr>
          <p:nvPr>
            <p:ph idx="1"/>
          </p:nvPr>
        </p:nvSpPr>
        <p:spPr>
          <a:xfrm>
            <a:off x="838200" y="1455828"/>
            <a:ext cx="10515600" cy="4699766"/>
          </a:xfrm>
        </p:spPr>
        <p:txBody>
          <a:bodyPr/>
          <a:lstStyle/>
          <a:p>
            <a:r>
              <a:rPr lang="zh-TW" altLang="en-US" dirty="0">
                <a:solidFill>
                  <a:schemeClr val="dk1"/>
                </a:solidFill>
                <a:latin typeface="Microsoft JhengHei" panose="020B0604030504040204" pitchFamily="34" charset="-120"/>
                <a:ea typeface="Microsoft JhengHei" panose="020B0604030504040204" pitchFamily="34" charset="-120"/>
                <a:cs typeface="Microsoft JhengHei"/>
                <a:sym typeface="Microsoft JhengHei"/>
              </a:rPr>
              <a:t>將</a:t>
            </a:r>
            <a:r>
              <a:rPr lang="en-US" altLang="zh-TW" dirty="0" err="1">
                <a:solidFill>
                  <a:schemeClr val="dk1"/>
                </a:solidFill>
                <a:latin typeface="Microsoft JhengHei" panose="020B0604030504040204" pitchFamily="34" charset="-120"/>
                <a:ea typeface="Microsoft JhengHei" panose="020B0604030504040204" pitchFamily="34" charset="-120"/>
                <a:cs typeface="Microsoft JhengHei"/>
                <a:sym typeface="Microsoft JhengHei"/>
              </a:rPr>
              <a:t>inp</a:t>
            </a:r>
            <a:r>
              <a:rPr lang="zh-TW" altLang="en-US" dirty="0">
                <a:solidFill>
                  <a:schemeClr val="dk1"/>
                </a:solidFill>
                <a:latin typeface="Microsoft JhengHei" panose="020B0604030504040204" pitchFamily="34" charset="-120"/>
                <a:ea typeface="Microsoft JhengHei" panose="020B0604030504040204" pitchFamily="34" charset="-120"/>
                <a:cs typeface="Microsoft JhengHei"/>
                <a:sym typeface="Microsoft JhengHei"/>
              </a:rPr>
              <a:t>連到整個</a:t>
            </a:r>
            <a:r>
              <a:rPr lang="en-US" altLang="zh-TW" dirty="0">
                <a:solidFill>
                  <a:schemeClr val="dk1"/>
                </a:solidFill>
                <a:latin typeface="Microsoft JhengHei" panose="020B0604030504040204" pitchFamily="34" charset="-120"/>
                <a:ea typeface="Microsoft JhengHei" panose="020B0604030504040204" pitchFamily="34" charset="-120"/>
                <a:cs typeface="Microsoft JhengHei"/>
                <a:sym typeface="Microsoft JhengHei"/>
              </a:rPr>
              <a:t>Process</a:t>
            </a:r>
            <a:r>
              <a:rPr lang="zh-TW" altLang="en-US" dirty="0">
                <a:solidFill>
                  <a:schemeClr val="dk1"/>
                </a:solidFill>
                <a:latin typeface="Microsoft JhengHei" panose="020B0604030504040204" pitchFamily="34" charset="-120"/>
                <a:ea typeface="Microsoft JhengHei" panose="020B0604030504040204" pitchFamily="34" charset="-120"/>
                <a:cs typeface="Microsoft JhengHei"/>
                <a:sym typeface="Microsoft JhengHei"/>
              </a:rPr>
              <a:t>區塊的右方</a:t>
            </a:r>
            <a:r>
              <a:rPr lang="en-US" altLang="zh-TW" dirty="0">
                <a:solidFill>
                  <a:schemeClr val="dk1"/>
                </a:solidFill>
                <a:latin typeface="Microsoft JhengHei" panose="020B0604030504040204" pitchFamily="34" charset="-120"/>
                <a:ea typeface="Microsoft JhengHei" panose="020B0604030504040204" pitchFamily="34" charset="-120"/>
                <a:cs typeface="Microsoft JhengHei"/>
                <a:sym typeface="Microsoft JhengHei"/>
              </a:rPr>
              <a:t>res</a:t>
            </a:r>
            <a:r>
              <a:rPr lang="zh-TW" altLang="en-US" dirty="0">
                <a:solidFill>
                  <a:schemeClr val="dk1"/>
                </a:solidFill>
                <a:latin typeface="Microsoft JhengHei" panose="020B0604030504040204" pitchFamily="34" charset="-120"/>
                <a:ea typeface="Microsoft JhengHei" panose="020B0604030504040204" pitchFamily="34" charset="-120"/>
                <a:cs typeface="Microsoft JhengHei"/>
                <a:sym typeface="Microsoft JhengHei"/>
              </a:rPr>
              <a:t>接點</a:t>
            </a:r>
          </a:p>
          <a:p>
            <a:pPr marL="0" indent="0">
              <a:buNone/>
            </a:pPr>
            <a:endParaRPr lang="en-US" altLang="zh-TW" dirty="0"/>
          </a:p>
        </p:txBody>
      </p:sp>
      <p:graphicFrame>
        <p:nvGraphicFramePr>
          <p:cNvPr id="4" name="表格 3">
            <a:extLst>
              <a:ext uri="{FF2B5EF4-FFF2-40B4-BE49-F238E27FC236}">
                <a16:creationId xmlns:a16="http://schemas.microsoft.com/office/drawing/2014/main" id="{5E451836-A158-4CEE-B854-41BB8A8DA9E2}"/>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pic>
        <p:nvPicPr>
          <p:cNvPr id="5" name="圖片 4">
            <a:extLst>
              <a:ext uri="{FF2B5EF4-FFF2-40B4-BE49-F238E27FC236}">
                <a16:creationId xmlns:a16="http://schemas.microsoft.com/office/drawing/2014/main" id="{39DCFE8A-98D5-47F2-B50B-9EA95F0CF33C}"/>
              </a:ext>
            </a:extLst>
          </p:cNvPr>
          <p:cNvPicPr>
            <a:picLocks noChangeAspect="1"/>
          </p:cNvPicPr>
          <p:nvPr/>
        </p:nvPicPr>
        <p:blipFill rotWithShape="1">
          <a:blip r:embed="rId3"/>
          <a:srcRect b="17073"/>
          <a:stretch/>
        </p:blipFill>
        <p:spPr>
          <a:xfrm>
            <a:off x="831232" y="2533297"/>
            <a:ext cx="10529536" cy="3025463"/>
          </a:xfrm>
          <a:prstGeom prst="rect">
            <a:avLst/>
          </a:prstGeom>
          <a:ln w="6350">
            <a:solidFill>
              <a:schemeClr val="tx1"/>
            </a:solidFill>
          </a:ln>
        </p:spPr>
      </p:pic>
      <p:sp>
        <p:nvSpPr>
          <p:cNvPr id="6" name="橢圓 5">
            <a:extLst>
              <a:ext uri="{FF2B5EF4-FFF2-40B4-BE49-F238E27FC236}">
                <a16:creationId xmlns:a16="http://schemas.microsoft.com/office/drawing/2014/main" id="{333313C4-ECB9-4333-A1AD-47247AEF4571}"/>
              </a:ext>
            </a:extLst>
          </p:cNvPr>
          <p:cNvSpPr/>
          <p:nvPr/>
        </p:nvSpPr>
        <p:spPr>
          <a:xfrm>
            <a:off x="737664" y="4046028"/>
            <a:ext cx="473919" cy="473919"/>
          </a:xfrm>
          <a:prstGeom prst="ellipse">
            <a:avLst/>
          </a:prstGeom>
          <a:noFill/>
          <a:ln w="28575">
            <a:solidFill>
              <a:srgbClr val="E9B7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3DA0BCA9-2882-4597-99F0-234C0C0870CE}"/>
              </a:ext>
            </a:extLst>
          </p:cNvPr>
          <p:cNvSpPr/>
          <p:nvPr/>
        </p:nvSpPr>
        <p:spPr>
          <a:xfrm>
            <a:off x="10946867" y="4062399"/>
            <a:ext cx="473919" cy="473919"/>
          </a:xfrm>
          <a:prstGeom prst="ellipse">
            <a:avLst/>
          </a:prstGeom>
          <a:noFill/>
          <a:ln w="28575">
            <a:solidFill>
              <a:srgbClr val="E9B7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46758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374612-4C66-407E-BBA6-F26B123E41F2}"/>
              </a:ext>
            </a:extLst>
          </p:cNvPr>
          <p:cNvSpPr>
            <a:spLocks noGrp="1"/>
          </p:cNvSpPr>
          <p:nvPr>
            <p:ph type="title"/>
          </p:nvPr>
        </p:nvSpPr>
        <p:spPr/>
        <p:txBody>
          <a:bodyPr/>
          <a:lstStyle/>
          <a:p>
            <a:r>
              <a:rPr lang="en-US" altLang="zh-TW" dirty="0">
                <a:cs typeface="Microsoft JhengHei" panose="020B0604030504040204" pitchFamily="34" charset="-120"/>
                <a:sym typeface="+mn-ea"/>
              </a:rPr>
              <a:t>RapidMiner </a:t>
            </a:r>
            <a:r>
              <a:rPr lang="zh-TW" altLang="en-US" dirty="0">
                <a:cs typeface="Microsoft JhengHei" panose="020B0604030504040204" pitchFamily="34" charset="-120"/>
                <a:sym typeface="+mn-ea"/>
              </a:rPr>
              <a:t>安裝</a:t>
            </a:r>
            <a:endParaRPr lang="zh-TW" altLang="en-US" dirty="0"/>
          </a:p>
        </p:txBody>
      </p:sp>
      <p:sp>
        <p:nvSpPr>
          <p:cNvPr id="3" name="內容版面配置區 2">
            <a:extLst>
              <a:ext uri="{FF2B5EF4-FFF2-40B4-BE49-F238E27FC236}">
                <a16:creationId xmlns:a16="http://schemas.microsoft.com/office/drawing/2014/main" id="{DC8305DC-E134-4598-9F03-891DD7C217C9}"/>
              </a:ext>
            </a:extLst>
          </p:cNvPr>
          <p:cNvSpPr>
            <a:spLocks noGrp="1"/>
          </p:cNvSpPr>
          <p:nvPr>
            <p:ph idx="1"/>
          </p:nvPr>
        </p:nvSpPr>
        <p:spPr/>
        <p:txBody>
          <a:bodyPr/>
          <a:lstStyle/>
          <a:p>
            <a:pPr marL="0" indent="0">
              <a:buNone/>
            </a:pPr>
            <a:r>
              <a:rPr lang="en-US" altLang="zh-TW" dirty="0"/>
              <a:t>1.</a:t>
            </a:r>
            <a:r>
              <a:rPr lang="zh-TW" altLang="en-US" dirty="0"/>
              <a:t> 下載</a:t>
            </a:r>
            <a:r>
              <a:rPr lang="en-US" altLang="zh-TW" dirty="0">
                <a:cs typeface="Microsoft JhengHei" panose="020B0604030504040204" pitchFamily="34" charset="-120"/>
                <a:sym typeface="+mn-ea"/>
              </a:rPr>
              <a:t>RapidMiner</a:t>
            </a:r>
          </a:p>
          <a:p>
            <a:pPr lvl="1"/>
            <a:r>
              <a:rPr lang="zh-TW" altLang="en-US" sz="1800" dirty="0">
                <a:sym typeface="+mn-ea"/>
              </a:rPr>
              <a:t>下載網址：</a:t>
            </a:r>
            <a:r>
              <a:rPr lang="en-US" altLang="zh-TW" sz="1800" dirty="0">
                <a:sym typeface="+mn-ea"/>
              </a:rPr>
              <a:t>https://my.rapidminer.com/nexus/account/index.html#downloads</a:t>
            </a:r>
            <a:endParaRPr lang="zh-TW" altLang="en-US" sz="1800" dirty="0"/>
          </a:p>
        </p:txBody>
      </p:sp>
      <p:pic>
        <p:nvPicPr>
          <p:cNvPr id="6" name="Picture 2">
            <a:extLst>
              <a:ext uri="{FF2B5EF4-FFF2-40B4-BE49-F238E27FC236}">
                <a16:creationId xmlns:a16="http://schemas.microsoft.com/office/drawing/2014/main" id="{14731F34-D0D7-4017-A2F5-EB8A08D82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1897" y="3164094"/>
            <a:ext cx="2494429" cy="249442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a:extLst>
              <a:ext uri="{FF2B5EF4-FFF2-40B4-BE49-F238E27FC236}">
                <a16:creationId xmlns:a16="http://schemas.microsoft.com/office/drawing/2014/main" id="{C28CBACD-762C-4611-852C-493FDC703201}"/>
              </a:ext>
            </a:extLst>
          </p:cNvPr>
          <p:cNvGrpSpPr/>
          <p:nvPr/>
        </p:nvGrpSpPr>
        <p:grpSpPr>
          <a:xfrm>
            <a:off x="1676400" y="2578272"/>
            <a:ext cx="6067619" cy="3677708"/>
            <a:chOff x="1676400" y="2578272"/>
            <a:chExt cx="6067619" cy="3677708"/>
          </a:xfrm>
        </p:grpSpPr>
        <p:pic>
          <p:nvPicPr>
            <p:cNvPr id="8" name="圖片 7">
              <a:extLst>
                <a:ext uri="{FF2B5EF4-FFF2-40B4-BE49-F238E27FC236}">
                  <a16:creationId xmlns:a16="http://schemas.microsoft.com/office/drawing/2014/main" id="{DB8DFA15-682C-4B00-A13F-0790BB2332CD}"/>
                </a:ext>
              </a:extLst>
            </p:cNvPr>
            <p:cNvPicPr>
              <a:picLocks noChangeAspect="1"/>
            </p:cNvPicPr>
            <p:nvPr/>
          </p:nvPicPr>
          <p:blipFill>
            <a:blip r:embed="rId4"/>
            <a:stretch>
              <a:fillRect/>
            </a:stretch>
          </p:blipFill>
          <p:spPr>
            <a:xfrm>
              <a:off x="1676400" y="2578272"/>
              <a:ext cx="6067619" cy="3677708"/>
            </a:xfrm>
            <a:prstGeom prst="rect">
              <a:avLst/>
            </a:prstGeom>
          </p:spPr>
        </p:pic>
        <p:sp>
          <p:nvSpPr>
            <p:cNvPr id="9" name="矩形 8">
              <a:extLst>
                <a:ext uri="{FF2B5EF4-FFF2-40B4-BE49-F238E27FC236}">
                  <a16:creationId xmlns:a16="http://schemas.microsoft.com/office/drawing/2014/main" id="{6515BC9D-57F8-47EA-92BC-A572AFC037DC}"/>
                </a:ext>
              </a:extLst>
            </p:cNvPr>
            <p:cNvSpPr/>
            <p:nvPr/>
          </p:nvSpPr>
          <p:spPr>
            <a:xfrm>
              <a:off x="2923822" y="4233333"/>
              <a:ext cx="1004711"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423462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1D7FCF-C680-49D4-9382-F07A9888D87A}"/>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Input</a:t>
            </a:r>
            <a:endParaRPr lang="zh-TW" altLang="en-US" dirty="0"/>
          </a:p>
        </p:txBody>
      </p:sp>
      <p:sp>
        <p:nvSpPr>
          <p:cNvPr id="3" name="內容版面配置區 2">
            <a:extLst>
              <a:ext uri="{FF2B5EF4-FFF2-40B4-BE49-F238E27FC236}">
                <a16:creationId xmlns:a16="http://schemas.microsoft.com/office/drawing/2014/main" id="{230916FF-4259-400A-B0C3-55D419470098}"/>
              </a:ext>
            </a:extLst>
          </p:cNvPr>
          <p:cNvSpPr>
            <a:spLocks noGrp="1"/>
          </p:cNvSpPr>
          <p:nvPr>
            <p:ph idx="1"/>
          </p:nvPr>
        </p:nvSpPr>
        <p:spPr/>
        <p:txBody>
          <a:bodyPr/>
          <a:lstStyle/>
          <a:p>
            <a:endParaRPr lang="zh-TW" altLang="en-US"/>
          </a:p>
        </p:txBody>
      </p:sp>
      <p:pic>
        <p:nvPicPr>
          <p:cNvPr id="5" name="Google Shape;740;g1081389b8fc_24_109">
            <a:extLst>
              <a:ext uri="{FF2B5EF4-FFF2-40B4-BE49-F238E27FC236}">
                <a16:creationId xmlns:a16="http://schemas.microsoft.com/office/drawing/2014/main" id="{29961785-115C-40B1-98B1-A5F80AD57D61}"/>
              </a:ext>
            </a:extLst>
          </p:cNvPr>
          <p:cNvPicPr preferRelativeResize="0"/>
          <p:nvPr/>
        </p:nvPicPr>
        <p:blipFill rotWithShape="1">
          <a:blip r:embed="rId3">
            <a:alphaModFix/>
          </a:blip>
          <a:srcRect/>
          <a:stretch/>
        </p:blipFill>
        <p:spPr>
          <a:xfrm>
            <a:off x="2307287" y="1456018"/>
            <a:ext cx="7577425" cy="4699575"/>
          </a:xfrm>
          <a:prstGeom prst="rect">
            <a:avLst/>
          </a:prstGeom>
          <a:noFill/>
          <a:ln w="6350">
            <a:solidFill>
              <a:schemeClr val="tx1"/>
            </a:solidFill>
          </a:ln>
        </p:spPr>
      </p:pic>
      <p:sp>
        <p:nvSpPr>
          <p:cNvPr id="7" name="矩形: 圓角 6">
            <a:extLst>
              <a:ext uri="{FF2B5EF4-FFF2-40B4-BE49-F238E27FC236}">
                <a16:creationId xmlns:a16="http://schemas.microsoft.com/office/drawing/2014/main" id="{0914DC82-59F1-4328-B985-5EA8F56128F0}"/>
              </a:ext>
            </a:extLst>
          </p:cNvPr>
          <p:cNvSpPr/>
          <p:nvPr/>
        </p:nvSpPr>
        <p:spPr>
          <a:xfrm>
            <a:off x="6303146" y="1629831"/>
            <a:ext cx="506028" cy="252235"/>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圓角 8">
            <a:extLst>
              <a:ext uri="{FF2B5EF4-FFF2-40B4-BE49-F238E27FC236}">
                <a16:creationId xmlns:a16="http://schemas.microsoft.com/office/drawing/2014/main" id="{C1DEEFEC-F20E-4E7B-8FC3-AD463120BD4B}"/>
              </a:ext>
            </a:extLst>
          </p:cNvPr>
          <p:cNvSpPr/>
          <p:nvPr/>
        </p:nvSpPr>
        <p:spPr>
          <a:xfrm>
            <a:off x="2842334" y="5965795"/>
            <a:ext cx="1995996" cy="15092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Google Shape;674;g1098fc8e051_10_79">
            <a:extLst>
              <a:ext uri="{FF2B5EF4-FFF2-40B4-BE49-F238E27FC236}">
                <a16:creationId xmlns:a16="http://schemas.microsoft.com/office/drawing/2014/main" id="{60D12160-6273-401F-A1C2-8A0B94FFD178}"/>
              </a:ext>
            </a:extLst>
          </p:cNvPr>
          <p:cNvSpPr txBox="1"/>
          <p:nvPr/>
        </p:nvSpPr>
        <p:spPr>
          <a:xfrm>
            <a:off x="417252" y="5125078"/>
            <a:ext cx="2963062" cy="715045"/>
          </a:xfrm>
          <a:prstGeom prst="wedgeRoundRectCallout">
            <a:avLst>
              <a:gd name="adj1" fmla="val 54896"/>
              <a:gd name="adj2" fmla="val 47263"/>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r>
              <a:rPr lang="zh-TW" altLang="en-US" dirty="0">
                <a:latin typeface="Microsoft JhengHei" panose="020B0604030504040204" pitchFamily="34" charset="-120"/>
                <a:ea typeface="Microsoft JhengHei" panose="020B0604030504040204" pitchFamily="34" charset="-120"/>
                <a:cs typeface="Calibri"/>
                <a:sym typeface="Calibri"/>
              </a:rPr>
              <a:t>由</a:t>
            </a:r>
            <a:r>
              <a:rPr lang="en-US" altLang="zh-TW" dirty="0">
                <a:latin typeface="Microsoft JhengHei" panose="020B0604030504040204" pitchFamily="34" charset="-120"/>
                <a:ea typeface="Microsoft JhengHei" panose="020B0604030504040204" pitchFamily="34" charset="-120"/>
                <a:cs typeface="Calibri"/>
                <a:sym typeface="Calibri"/>
              </a:rPr>
              <a:t>1340</a:t>
            </a:r>
            <a:r>
              <a:rPr lang="zh-TW" altLang="en-US" dirty="0">
                <a:latin typeface="Microsoft JhengHei" panose="020B0604030504040204" pitchFamily="34" charset="-120"/>
                <a:ea typeface="Microsoft JhengHei" panose="020B0604030504040204" pitchFamily="34" charset="-120"/>
                <a:cs typeface="Calibri"/>
                <a:sym typeface="Calibri"/>
              </a:rPr>
              <a:t>個球員資料組成，並且擁有</a:t>
            </a:r>
            <a:r>
              <a:rPr lang="en-US" altLang="zh-TW" dirty="0">
                <a:latin typeface="Microsoft JhengHei" panose="020B0604030504040204" pitchFamily="34" charset="-120"/>
                <a:ea typeface="Microsoft JhengHei" panose="020B0604030504040204" pitchFamily="34" charset="-120"/>
                <a:cs typeface="Calibri"/>
                <a:sym typeface="Calibri"/>
              </a:rPr>
              <a:t>21</a:t>
            </a:r>
            <a:r>
              <a:rPr lang="zh-TW" altLang="en-US" dirty="0">
                <a:latin typeface="Microsoft JhengHei" panose="020B0604030504040204" pitchFamily="34" charset="-120"/>
                <a:ea typeface="Microsoft JhengHei" panose="020B0604030504040204" pitchFamily="34" charset="-120"/>
                <a:cs typeface="Calibri"/>
                <a:sym typeface="Calibri"/>
              </a:rPr>
              <a:t>個變數</a:t>
            </a:r>
          </a:p>
        </p:txBody>
      </p:sp>
      <p:graphicFrame>
        <p:nvGraphicFramePr>
          <p:cNvPr id="11" name="表格 10">
            <a:extLst>
              <a:ext uri="{FF2B5EF4-FFF2-40B4-BE49-F238E27FC236}">
                <a16:creationId xmlns:a16="http://schemas.microsoft.com/office/drawing/2014/main" id="{0167F9AC-8C20-47DC-9553-E9E3DBD7B444}"/>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extLst>
                  <a:ext uri="{0D108BD9-81ED-4DB2-BD59-A6C34878D82A}">
                    <a16:rowId xmlns:a16="http://schemas.microsoft.com/office/drawing/2014/main" val="1378344336"/>
                  </a:ext>
                </a:extLst>
              </a:tr>
            </a:tbl>
          </a:graphicData>
        </a:graphic>
      </p:graphicFrame>
    </p:spTree>
    <p:extLst>
      <p:ext uri="{BB962C8B-B14F-4D97-AF65-F5344CB8AC3E}">
        <p14:creationId xmlns:p14="http://schemas.microsoft.com/office/powerpoint/2010/main" val="400903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B4B83E-E5BC-48FD-86A8-93645F83B349}"/>
              </a:ext>
            </a:extLst>
          </p:cNvPr>
          <p:cNvSpPr>
            <a:spLocks noGrp="1"/>
          </p:cNvSpPr>
          <p:nvPr>
            <p:ph type="title"/>
          </p:nvPr>
        </p:nvSpPr>
        <p:spPr/>
        <p:txBody>
          <a:bodyPr/>
          <a:lstStyle/>
          <a:p>
            <a:r>
              <a:rPr lang="zh-TW" altLang="en-US" dirty="0"/>
              <a:t>資料前處理 </a:t>
            </a:r>
            <a:r>
              <a:rPr lang="en-US" altLang="zh-TW" dirty="0"/>
              <a:t>-</a:t>
            </a:r>
            <a:r>
              <a:rPr lang="zh-TW" altLang="en-US" dirty="0"/>
              <a:t> 匯入資料的三種方式</a:t>
            </a:r>
          </a:p>
        </p:txBody>
      </p:sp>
      <p:sp>
        <p:nvSpPr>
          <p:cNvPr id="3" name="內容版面配置區 2">
            <a:extLst>
              <a:ext uri="{FF2B5EF4-FFF2-40B4-BE49-F238E27FC236}">
                <a16:creationId xmlns:a16="http://schemas.microsoft.com/office/drawing/2014/main" id="{39CF4CB0-2F04-464D-BF59-8C5C925AEA76}"/>
              </a:ext>
            </a:extLst>
          </p:cNvPr>
          <p:cNvSpPr>
            <a:spLocks noGrp="1"/>
          </p:cNvSpPr>
          <p:nvPr>
            <p:ph idx="1"/>
          </p:nvPr>
        </p:nvSpPr>
        <p:spPr/>
        <p:txBody>
          <a:bodyPr/>
          <a:lstStyle/>
          <a:p>
            <a:endParaRPr lang="zh-TW" altLang="en-US" dirty="0"/>
          </a:p>
        </p:txBody>
      </p:sp>
      <p:grpSp>
        <p:nvGrpSpPr>
          <p:cNvPr id="4" name="Google Shape;693;g1098fc8e051_4_7">
            <a:extLst>
              <a:ext uri="{FF2B5EF4-FFF2-40B4-BE49-F238E27FC236}">
                <a16:creationId xmlns:a16="http://schemas.microsoft.com/office/drawing/2014/main" id="{ECB49807-0A80-4E69-BA8F-A3A4714CD478}"/>
              </a:ext>
            </a:extLst>
          </p:cNvPr>
          <p:cNvGrpSpPr/>
          <p:nvPr/>
        </p:nvGrpSpPr>
        <p:grpSpPr>
          <a:xfrm>
            <a:off x="839483" y="3054780"/>
            <a:ext cx="10513032" cy="1501861"/>
            <a:chOff x="1283" y="1598952"/>
            <a:chExt cx="10513032" cy="1501861"/>
          </a:xfrm>
        </p:grpSpPr>
        <p:sp>
          <p:nvSpPr>
            <p:cNvPr id="5" name="Google Shape;694;g1098fc8e051_4_7">
              <a:extLst>
                <a:ext uri="{FF2B5EF4-FFF2-40B4-BE49-F238E27FC236}">
                  <a16:creationId xmlns:a16="http://schemas.microsoft.com/office/drawing/2014/main" id="{43FB718C-73B1-44BE-AAA2-BF8C99094D3B}"/>
                </a:ext>
              </a:extLst>
            </p:cNvPr>
            <p:cNvSpPr/>
            <p:nvPr/>
          </p:nvSpPr>
          <p:spPr>
            <a:xfrm>
              <a:off x="1283" y="1598952"/>
              <a:ext cx="3003723" cy="1501861"/>
            </a:xfrm>
            <a:prstGeom prst="roundRect">
              <a:avLst>
                <a:gd name="adj" fmla="val 10000"/>
              </a:avLst>
            </a:prstGeom>
            <a:noFill/>
            <a:ln w="28575">
              <a:solidFill>
                <a:srgbClr val="E9B77A"/>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F8CB90"/>
                  </a:solidFill>
                  <a:latin typeface="Microsoft JhengHei" panose="020B0604030504040204" pitchFamily="34" charset="-120"/>
                  <a:ea typeface="Microsoft JhengHei" panose="020B0604030504040204" pitchFamily="34" charset="-120"/>
                </a:rPr>
                <a:t>CSV</a:t>
              </a:r>
              <a:endParaRPr sz="2800" dirty="0">
                <a:solidFill>
                  <a:srgbClr val="F8CB90"/>
                </a:solidFill>
                <a:latin typeface="Microsoft JhengHei" panose="020B0604030504040204" pitchFamily="34" charset="-120"/>
                <a:ea typeface="Microsoft JhengHei" panose="020B0604030504040204" pitchFamily="34" charset="-120"/>
              </a:endParaRPr>
            </a:p>
          </p:txBody>
        </p:sp>
        <p:sp>
          <p:nvSpPr>
            <p:cNvPr id="7" name="Google Shape;696;g1098fc8e051_4_7">
              <a:extLst>
                <a:ext uri="{FF2B5EF4-FFF2-40B4-BE49-F238E27FC236}">
                  <a16:creationId xmlns:a16="http://schemas.microsoft.com/office/drawing/2014/main" id="{7651E61C-54BE-40A9-9494-2CDC15E28D26}"/>
                </a:ext>
              </a:extLst>
            </p:cNvPr>
            <p:cNvSpPr/>
            <p:nvPr/>
          </p:nvSpPr>
          <p:spPr>
            <a:xfrm>
              <a:off x="3755938" y="1598952"/>
              <a:ext cx="3003723" cy="1501861"/>
            </a:xfrm>
            <a:prstGeom prst="roundRect">
              <a:avLst>
                <a:gd name="adj" fmla="val 10000"/>
              </a:avLst>
            </a:prstGeom>
            <a:noFill/>
            <a:ln w="25400" cap="flat" cmpd="sng">
              <a:solidFill>
                <a:srgbClr val="F8CB90"/>
              </a:solidFill>
              <a:prstDash val="solid"/>
              <a:round/>
              <a:headEnd type="none" w="sm" len="sm"/>
              <a:tailEnd type="none" w="sm" len="sm"/>
            </a:ln>
          </p:spPr>
          <p:txBody>
            <a:bodyPr spcFirstLastPara="1" wrap="square" lIns="91425" tIns="91425" rIns="91425" bIns="91425" anchor="ctr" anchorCtr="0">
              <a:noAutofit/>
            </a:bodyPr>
            <a:lstStyle/>
            <a:p>
              <a:pPr algn="ctr"/>
              <a:r>
                <a:rPr lang="en-US" sz="2800" dirty="0">
                  <a:solidFill>
                    <a:srgbClr val="F8CB90"/>
                  </a:solidFill>
                  <a:latin typeface="Microsoft JhengHei" panose="020B0604030504040204" pitchFamily="34" charset="-120"/>
                  <a:ea typeface="Microsoft JhengHei" panose="020B0604030504040204" pitchFamily="34" charset="-120"/>
                </a:rPr>
                <a:t>Input</a:t>
              </a:r>
              <a:endParaRPr sz="2800" dirty="0">
                <a:solidFill>
                  <a:srgbClr val="F8CB90"/>
                </a:solidFill>
                <a:latin typeface="Microsoft JhengHei" panose="020B0604030504040204" pitchFamily="34" charset="-120"/>
                <a:ea typeface="Microsoft JhengHei" panose="020B0604030504040204" pitchFamily="34" charset="-120"/>
              </a:endParaRPr>
            </a:p>
          </p:txBody>
        </p:sp>
        <p:sp>
          <p:nvSpPr>
            <p:cNvPr id="9" name="Google Shape;698;g1098fc8e051_4_7">
              <a:extLst>
                <a:ext uri="{FF2B5EF4-FFF2-40B4-BE49-F238E27FC236}">
                  <a16:creationId xmlns:a16="http://schemas.microsoft.com/office/drawing/2014/main" id="{E6DF0390-510C-4E0C-ADED-91F237910840}"/>
                </a:ext>
              </a:extLst>
            </p:cNvPr>
            <p:cNvSpPr/>
            <p:nvPr/>
          </p:nvSpPr>
          <p:spPr>
            <a:xfrm>
              <a:off x="7510592" y="1598952"/>
              <a:ext cx="3003723" cy="1501861"/>
            </a:xfrm>
            <a:prstGeom prst="roundRect">
              <a:avLst>
                <a:gd name="adj" fmla="val 10000"/>
              </a:avLst>
            </a:prstGeom>
            <a:solidFill>
              <a:srgbClr val="F8CB90"/>
            </a:solidFill>
            <a:ln w="25400" cap="flat" cmpd="sng">
              <a:solidFill>
                <a:srgbClr val="E9B77A"/>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TW" sz="2800" dirty="0">
                  <a:solidFill>
                    <a:schemeClr val="bg1"/>
                  </a:solidFill>
                  <a:latin typeface="Microsoft JhengHei" panose="020B0604030504040204" pitchFamily="34" charset="-120"/>
                  <a:ea typeface="Microsoft JhengHei" panose="020B0604030504040204" pitchFamily="34" charset="-120"/>
                  <a:cs typeface="Microsoft JhengHei"/>
                  <a:sym typeface="Microsoft JhengHei"/>
                </a:rPr>
                <a:t>Repository</a:t>
              </a:r>
            </a:p>
          </p:txBody>
        </p:sp>
      </p:grpSp>
    </p:spTree>
    <p:extLst>
      <p:ext uri="{BB962C8B-B14F-4D97-AF65-F5344CB8AC3E}">
        <p14:creationId xmlns:p14="http://schemas.microsoft.com/office/powerpoint/2010/main" val="3699462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7A17F0-0759-417A-9BBE-28AC4BC25239}"/>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2BE2231-6734-4710-90D5-59784D0F8437}"/>
              </a:ext>
            </a:extLst>
          </p:cNvPr>
          <p:cNvSpPr>
            <a:spLocks noGrp="1"/>
          </p:cNvSpPr>
          <p:nvPr>
            <p:ph idx="1"/>
          </p:nvPr>
        </p:nvSpPr>
        <p:spPr/>
        <p:txBody>
          <a:bodyPr/>
          <a:lstStyle/>
          <a:p>
            <a:endParaRPr lang="zh-TW" altLang="en-US"/>
          </a:p>
        </p:txBody>
      </p:sp>
      <p:graphicFrame>
        <p:nvGraphicFramePr>
          <p:cNvPr id="4" name="表格 3">
            <a:extLst>
              <a:ext uri="{FF2B5EF4-FFF2-40B4-BE49-F238E27FC236}">
                <a16:creationId xmlns:a16="http://schemas.microsoft.com/office/drawing/2014/main" id="{10B07111-3501-44D3-8968-E91984D82D4A}"/>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5" name="Google Shape;768;g1042cd2e501_4_79">
            <a:extLst>
              <a:ext uri="{FF2B5EF4-FFF2-40B4-BE49-F238E27FC236}">
                <a16:creationId xmlns:a16="http://schemas.microsoft.com/office/drawing/2014/main" id="{C622D1BE-AE1B-4ABB-9923-533E0F16EDC8}"/>
              </a:ext>
            </a:extLst>
          </p:cNvPr>
          <p:cNvPicPr preferRelativeResize="0"/>
          <p:nvPr/>
        </p:nvPicPr>
        <p:blipFill rotWithShape="1">
          <a:blip r:embed="rId3">
            <a:alphaModFix/>
          </a:blip>
          <a:srcRect r="8625" b="36245"/>
          <a:stretch/>
        </p:blipFill>
        <p:spPr>
          <a:xfrm>
            <a:off x="838200" y="2281270"/>
            <a:ext cx="10515600" cy="3120902"/>
          </a:xfrm>
          <a:prstGeom prst="rect">
            <a:avLst/>
          </a:prstGeom>
          <a:noFill/>
          <a:ln w="6350">
            <a:solidFill>
              <a:schemeClr val="tx1"/>
            </a:solidFill>
          </a:ln>
        </p:spPr>
      </p:pic>
      <p:sp>
        <p:nvSpPr>
          <p:cNvPr id="6" name="矩形: 圓角 5">
            <a:extLst>
              <a:ext uri="{FF2B5EF4-FFF2-40B4-BE49-F238E27FC236}">
                <a16:creationId xmlns:a16="http://schemas.microsoft.com/office/drawing/2014/main" id="{A5ED3F5B-6AFA-4646-AB97-EA5320821DBC}"/>
              </a:ext>
            </a:extLst>
          </p:cNvPr>
          <p:cNvSpPr/>
          <p:nvPr/>
        </p:nvSpPr>
        <p:spPr>
          <a:xfrm>
            <a:off x="4252403" y="3050867"/>
            <a:ext cx="2681057" cy="337352"/>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Google Shape;674;g1098fc8e051_10_79">
            <a:extLst>
              <a:ext uri="{FF2B5EF4-FFF2-40B4-BE49-F238E27FC236}">
                <a16:creationId xmlns:a16="http://schemas.microsoft.com/office/drawing/2014/main" id="{EFB73108-5748-4240-9559-8424FDAA0CE3}"/>
              </a:ext>
            </a:extLst>
          </p:cNvPr>
          <p:cNvSpPr txBox="1"/>
          <p:nvPr/>
        </p:nvSpPr>
        <p:spPr>
          <a:xfrm>
            <a:off x="7147194" y="2642289"/>
            <a:ext cx="2067827" cy="408578"/>
          </a:xfrm>
          <a:prstGeom prst="wedgeRoundRectCallout">
            <a:avLst>
              <a:gd name="adj1" fmla="val -55661"/>
              <a:gd name="adj2" fmla="val 48505"/>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r>
              <a:rPr lang="zh-TW" altLang="en-US" dirty="0">
                <a:latin typeface="Microsoft JhengHei" panose="020B0604030504040204" pitchFamily="34" charset="-120"/>
                <a:ea typeface="Microsoft JhengHei" panose="020B0604030504040204" pitchFamily="34" charset="-120"/>
                <a:cs typeface="Calibri"/>
                <a:sym typeface="Calibri"/>
              </a:rPr>
              <a:t>新增</a:t>
            </a:r>
            <a:r>
              <a:rPr lang="en-US" altLang="zh-TW" dirty="0">
                <a:latin typeface="Microsoft JhengHei" panose="020B0604030504040204" pitchFamily="34" charset="-120"/>
                <a:ea typeface="Microsoft JhengHei" panose="020B0604030504040204" pitchFamily="34" charset="-120"/>
                <a:cs typeface="Calibri"/>
                <a:sym typeface="Calibri"/>
              </a:rPr>
              <a:t>Repository</a:t>
            </a:r>
          </a:p>
        </p:txBody>
      </p:sp>
    </p:spTree>
    <p:extLst>
      <p:ext uri="{BB962C8B-B14F-4D97-AF65-F5344CB8AC3E}">
        <p14:creationId xmlns:p14="http://schemas.microsoft.com/office/powerpoint/2010/main" val="3747370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9C56D-F0E0-41A4-99E6-F268010274C7}"/>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7E8610A-299E-426A-8B36-FEEAB633107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C4AFC50D-8C74-4EB7-B296-518CDFCC7269}"/>
              </a:ext>
            </a:extLst>
          </p:cNvPr>
          <p:cNvSpPr>
            <a:spLocks noGrp="1"/>
          </p:cNvSpPr>
          <p:nvPr>
            <p:ph idx="10"/>
          </p:nvPr>
        </p:nvSpPr>
        <p:spPr/>
        <p:txBody>
          <a:bodyPr/>
          <a:lstStyle/>
          <a:p>
            <a:r>
              <a:rPr lang="zh-TW" altLang="en-US" dirty="0"/>
              <a:t>建立本地端（</a:t>
            </a:r>
            <a:r>
              <a:rPr lang="en-US" altLang="zh-TW" dirty="0"/>
              <a:t>Local</a:t>
            </a:r>
            <a:r>
              <a:rPr lang="zh-TW" altLang="en-US" dirty="0"/>
              <a:t>）的</a:t>
            </a:r>
            <a:r>
              <a:rPr lang="en-US" altLang="zh-TW" dirty="0"/>
              <a:t>Repository</a:t>
            </a:r>
          </a:p>
          <a:p>
            <a:endParaRPr lang="zh-TW" altLang="en-US" dirty="0"/>
          </a:p>
        </p:txBody>
      </p:sp>
      <p:sp>
        <p:nvSpPr>
          <p:cNvPr id="6" name="內容版面配置區 5">
            <a:extLst>
              <a:ext uri="{FF2B5EF4-FFF2-40B4-BE49-F238E27FC236}">
                <a16:creationId xmlns:a16="http://schemas.microsoft.com/office/drawing/2014/main" id="{412547F6-047D-42FF-9506-212FBBDAE219}"/>
              </a:ext>
            </a:extLst>
          </p:cNvPr>
          <p:cNvSpPr>
            <a:spLocks noGrp="1"/>
          </p:cNvSpPr>
          <p:nvPr>
            <p:ph idx="12"/>
          </p:nvPr>
        </p:nvSpPr>
        <p:spPr/>
        <p:txBody>
          <a:bodyPr/>
          <a:lstStyle/>
          <a:p>
            <a:endParaRPr lang="zh-TW" altLang="en-US"/>
          </a:p>
        </p:txBody>
      </p:sp>
      <p:pic>
        <p:nvPicPr>
          <p:cNvPr id="7" name="Google Shape;775;g1042cd2e501_4_85">
            <a:extLst>
              <a:ext uri="{FF2B5EF4-FFF2-40B4-BE49-F238E27FC236}">
                <a16:creationId xmlns:a16="http://schemas.microsoft.com/office/drawing/2014/main" id="{E44F3945-CDCA-43B0-85D0-6BA54E3CA081}"/>
              </a:ext>
            </a:extLst>
          </p:cNvPr>
          <p:cNvPicPr preferRelativeResize="0"/>
          <p:nvPr/>
        </p:nvPicPr>
        <p:blipFill rotWithShape="1">
          <a:blip r:embed="rId3">
            <a:alphaModFix/>
          </a:blip>
          <a:srcRect l="1173" t="1839" r="673" b="917"/>
          <a:stretch/>
        </p:blipFill>
        <p:spPr>
          <a:xfrm>
            <a:off x="400051" y="2003292"/>
            <a:ext cx="5388507" cy="3733980"/>
          </a:xfrm>
          <a:prstGeom prst="rect">
            <a:avLst/>
          </a:prstGeom>
          <a:noFill/>
          <a:ln w="6350">
            <a:solidFill>
              <a:schemeClr val="tx1"/>
            </a:solidFill>
          </a:ln>
        </p:spPr>
      </p:pic>
      <p:sp>
        <p:nvSpPr>
          <p:cNvPr id="8" name="矩形: 圓角 7">
            <a:extLst>
              <a:ext uri="{FF2B5EF4-FFF2-40B4-BE49-F238E27FC236}">
                <a16:creationId xmlns:a16="http://schemas.microsoft.com/office/drawing/2014/main" id="{0EC23164-AEE3-4FAE-A45A-B1EF80066BDE}"/>
              </a:ext>
            </a:extLst>
          </p:cNvPr>
          <p:cNvSpPr/>
          <p:nvPr/>
        </p:nvSpPr>
        <p:spPr>
          <a:xfrm>
            <a:off x="443882" y="3090119"/>
            <a:ext cx="1951118" cy="283396"/>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9" name="圖形 8" descr="箭號 (順時針曲線)">
            <a:extLst>
              <a:ext uri="{FF2B5EF4-FFF2-40B4-BE49-F238E27FC236}">
                <a16:creationId xmlns:a16="http://schemas.microsoft.com/office/drawing/2014/main" id="{233BD8B5-81B6-4F56-BE58-9948E992C9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540488">
            <a:off x="2541460" y="3223971"/>
            <a:ext cx="706600" cy="1601356"/>
          </a:xfrm>
          <a:prstGeom prst="rect">
            <a:avLst/>
          </a:prstGeom>
        </p:spPr>
      </p:pic>
      <p:sp>
        <p:nvSpPr>
          <p:cNvPr id="11" name="矩形: 圓角 10">
            <a:extLst>
              <a:ext uri="{FF2B5EF4-FFF2-40B4-BE49-F238E27FC236}">
                <a16:creationId xmlns:a16="http://schemas.microsoft.com/office/drawing/2014/main" id="{E16BA661-DB5F-4359-A002-294793087B03}"/>
              </a:ext>
            </a:extLst>
          </p:cNvPr>
          <p:cNvSpPr/>
          <p:nvPr/>
        </p:nvSpPr>
        <p:spPr>
          <a:xfrm>
            <a:off x="3071674" y="5316887"/>
            <a:ext cx="736846" cy="372862"/>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2" name="表格 11">
            <a:extLst>
              <a:ext uri="{FF2B5EF4-FFF2-40B4-BE49-F238E27FC236}">
                <a16:creationId xmlns:a16="http://schemas.microsoft.com/office/drawing/2014/main" id="{27F99BB2-3355-4DAD-BEB8-ADD75E62662F}"/>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spTree>
    <p:extLst>
      <p:ext uri="{BB962C8B-B14F-4D97-AF65-F5344CB8AC3E}">
        <p14:creationId xmlns:p14="http://schemas.microsoft.com/office/powerpoint/2010/main" val="3875368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9C56D-F0E0-41A4-99E6-F268010274C7}"/>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7E8610A-299E-426A-8B36-FEEAB633107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C4AFC50D-8C74-4EB7-B296-518CDFCC7269}"/>
              </a:ext>
            </a:extLst>
          </p:cNvPr>
          <p:cNvSpPr>
            <a:spLocks noGrp="1"/>
          </p:cNvSpPr>
          <p:nvPr>
            <p:ph idx="10"/>
          </p:nvPr>
        </p:nvSpPr>
        <p:spPr/>
        <p:txBody>
          <a:bodyPr/>
          <a:lstStyle/>
          <a:p>
            <a:r>
              <a:rPr lang="zh-TW" altLang="en-US" dirty="0"/>
              <a:t>設定</a:t>
            </a:r>
            <a:r>
              <a:rPr lang="en-US" altLang="zh-TW" dirty="0"/>
              <a:t>Repository</a:t>
            </a:r>
            <a:r>
              <a:rPr lang="zh-TW" altLang="en-US" dirty="0"/>
              <a:t>名稱並按下</a:t>
            </a:r>
            <a:r>
              <a:rPr lang="en-US" altLang="zh-TW" dirty="0"/>
              <a:t>Finish</a:t>
            </a:r>
          </a:p>
          <a:p>
            <a:endParaRPr lang="zh-TW" altLang="en-US" dirty="0"/>
          </a:p>
        </p:txBody>
      </p:sp>
      <p:sp>
        <p:nvSpPr>
          <p:cNvPr id="6" name="內容版面配置區 5">
            <a:extLst>
              <a:ext uri="{FF2B5EF4-FFF2-40B4-BE49-F238E27FC236}">
                <a16:creationId xmlns:a16="http://schemas.microsoft.com/office/drawing/2014/main" id="{412547F6-047D-42FF-9506-212FBBDAE219}"/>
              </a:ext>
            </a:extLst>
          </p:cNvPr>
          <p:cNvSpPr>
            <a:spLocks noGrp="1"/>
          </p:cNvSpPr>
          <p:nvPr>
            <p:ph idx="12"/>
          </p:nvPr>
        </p:nvSpPr>
        <p:spPr/>
        <p:txBody>
          <a:bodyPr/>
          <a:lstStyle/>
          <a:p>
            <a:endParaRPr lang="zh-TW" altLang="en-US"/>
          </a:p>
        </p:txBody>
      </p:sp>
      <p:graphicFrame>
        <p:nvGraphicFramePr>
          <p:cNvPr id="12" name="表格 11">
            <a:extLst>
              <a:ext uri="{FF2B5EF4-FFF2-40B4-BE49-F238E27FC236}">
                <a16:creationId xmlns:a16="http://schemas.microsoft.com/office/drawing/2014/main" id="{27F99BB2-3355-4DAD-BEB8-ADD75E62662F}"/>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13" name="Google Shape;775;g1042cd2e501_4_85">
            <a:extLst>
              <a:ext uri="{FF2B5EF4-FFF2-40B4-BE49-F238E27FC236}">
                <a16:creationId xmlns:a16="http://schemas.microsoft.com/office/drawing/2014/main" id="{E03C8A84-41C8-4FD6-B8AD-5E8C872CB308}"/>
              </a:ext>
            </a:extLst>
          </p:cNvPr>
          <p:cNvPicPr preferRelativeResize="0"/>
          <p:nvPr/>
        </p:nvPicPr>
        <p:blipFill rotWithShape="1">
          <a:blip r:embed="rId3"/>
          <a:srcRect l="1182" t="1365" r="1182" b="880"/>
          <a:stretch/>
        </p:blipFill>
        <p:spPr>
          <a:xfrm>
            <a:off x="474896" y="2064460"/>
            <a:ext cx="5285875" cy="3673411"/>
          </a:xfrm>
          <a:prstGeom prst="rect">
            <a:avLst/>
          </a:prstGeom>
          <a:noFill/>
          <a:ln w="6350">
            <a:solidFill>
              <a:schemeClr val="tx1"/>
            </a:solidFill>
          </a:ln>
        </p:spPr>
      </p:pic>
      <p:sp>
        <p:nvSpPr>
          <p:cNvPr id="14" name="矩形: 圓角 13">
            <a:extLst>
              <a:ext uri="{FF2B5EF4-FFF2-40B4-BE49-F238E27FC236}">
                <a16:creationId xmlns:a16="http://schemas.microsoft.com/office/drawing/2014/main" id="{25882BC7-553B-4401-8C37-87D6D4AEBF9C}"/>
              </a:ext>
            </a:extLst>
          </p:cNvPr>
          <p:cNvSpPr/>
          <p:nvPr/>
        </p:nvSpPr>
        <p:spPr>
          <a:xfrm>
            <a:off x="1543039" y="3174198"/>
            <a:ext cx="4125501" cy="26368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5" name="圖形 14" descr="箭號 (順時針曲線)">
            <a:extLst>
              <a:ext uri="{FF2B5EF4-FFF2-40B4-BE49-F238E27FC236}">
                <a16:creationId xmlns:a16="http://schemas.microsoft.com/office/drawing/2014/main" id="{94FE1DD7-A397-4CD2-9816-5DC9CDAB99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540488">
            <a:off x="4604685" y="3365805"/>
            <a:ext cx="714709" cy="1619734"/>
          </a:xfrm>
          <a:prstGeom prst="rect">
            <a:avLst/>
          </a:prstGeom>
        </p:spPr>
      </p:pic>
      <p:sp>
        <p:nvSpPr>
          <p:cNvPr id="16" name="矩形: 圓角 15">
            <a:extLst>
              <a:ext uri="{FF2B5EF4-FFF2-40B4-BE49-F238E27FC236}">
                <a16:creationId xmlns:a16="http://schemas.microsoft.com/office/drawing/2014/main" id="{7904F2C7-0003-4F2C-9D34-CF1A127A547F}"/>
              </a:ext>
            </a:extLst>
          </p:cNvPr>
          <p:cNvSpPr/>
          <p:nvPr/>
        </p:nvSpPr>
        <p:spPr>
          <a:xfrm>
            <a:off x="3870666" y="5353704"/>
            <a:ext cx="892355" cy="339663"/>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947799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9C56D-F0E0-41A4-99E6-F268010274C7}"/>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7E8610A-299E-426A-8B36-FEEAB633107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C4AFC50D-8C74-4EB7-B296-518CDFCC7269}"/>
              </a:ext>
            </a:extLst>
          </p:cNvPr>
          <p:cNvSpPr>
            <a:spLocks noGrp="1"/>
          </p:cNvSpPr>
          <p:nvPr>
            <p:ph idx="10"/>
          </p:nvPr>
        </p:nvSpPr>
        <p:spPr/>
        <p:txBody>
          <a:bodyPr/>
          <a:lstStyle/>
          <a:p>
            <a:r>
              <a:rPr lang="zh-TW" altLang="en-US" dirty="0"/>
              <a:t>在指定的</a:t>
            </a:r>
            <a:r>
              <a:rPr lang="en-US" altLang="zh-TW" dirty="0"/>
              <a:t>Repository</a:t>
            </a:r>
            <a:r>
              <a:rPr lang="zh-TW" altLang="en-US" dirty="0"/>
              <a:t>路徑下新增資料夾</a:t>
            </a:r>
          </a:p>
          <a:p>
            <a:endParaRPr lang="zh-TW" altLang="en-US" dirty="0"/>
          </a:p>
        </p:txBody>
      </p:sp>
      <p:sp>
        <p:nvSpPr>
          <p:cNvPr id="6" name="內容版面配置區 5">
            <a:extLst>
              <a:ext uri="{FF2B5EF4-FFF2-40B4-BE49-F238E27FC236}">
                <a16:creationId xmlns:a16="http://schemas.microsoft.com/office/drawing/2014/main" id="{412547F6-047D-42FF-9506-212FBBDAE219}"/>
              </a:ext>
            </a:extLst>
          </p:cNvPr>
          <p:cNvSpPr>
            <a:spLocks noGrp="1"/>
          </p:cNvSpPr>
          <p:nvPr>
            <p:ph idx="12"/>
          </p:nvPr>
        </p:nvSpPr>
        <p:spPr/>
        <p:txBody>
          <a:bodyPr/>
          <a:lstStyle/>
          <a:p>
            <a:endParaRPr lang="zh-TW" altLang="en-US"/>
          </a:p>
        </p:txBody>
      </p:sp>
      <p:graphicFrame>
        <p:nvGraphicFramePr>
          <p:cNvPr id="12" name="表格 11">
            <a:extLst>
              <a:ext uri="{FF2B5EF4-FFF2-40B4-BE49-F238E27FC236}">
                <a16:creationId xmlns:a16="http://schemas.microsoft.com/office/drawing/2014/main" id="{27F99BB2-3355-4DAD-BEB8-ADD75E62662F}"/>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11" name="Google Shape;790;g1042cd2e501_4_93">
            <a:extLst>
              <a:ext uri="{FF2B5EF4-FFF2-40B4-BE49-F238E27FC236}">
                <a16:creationId xmlns:a16="http://schemas.microsoft.com/office/drawing/2014/main" id="{8E6E8492-9592-488C-9BC0-4640277EA1E7}"/>
              </a:ext>
            </a:extLst>
          </p:cNvPr>
          <p:cNvPicPr preferRelativeResize="0"/>
          <p:nvPr/>
        </p:nvPicPr>
        <p:blipFill rotWithShape="1">
          <a:blip r:embed="rId3">
            <a:alphaModFix/>
          </a:blip>
          <a:srcRect b="3946"/>
          <a:stretch/>
        </p:blipFill>
        <p:spPr>
          <a:xfrm>
            <a:off x="763799" y="1952032"/>
            <a:ext cx="4692807" cy="3737717"/>
          </a:xfrm>
          <a:prstGeom prst="rect">
            <a:avLst/>
          </a:prstGeom>
          <a:noFill/>
          <a:ln w="6350">
            <a:solidFill>
              <a:schemeClr val="tx1"/>
            </a:solidFill>
          </a:ln>
        </p:spPr>
      </p:pic>
    </p:spTree>
    <p:extLst>
      <p:ext uri="{BB962C8B-B14F-4D97-AF65-F5344CB8AC3E}">
        <p14:creationId xmlns:p14="http://schemas.microsoft.com/office/powerpoint/2010/main" val="613924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9C56D-F0E0-41A4-99E6-F268010274C7}"/>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7E8610A-299E-426A-8B36-FEEAB633107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C4AFC50D-8C74-4EB7-B296-518CDFCC7269}"/>
              </a:ext>
            </a:extLst>
          </p:cNvPr>
          <p:cNvSpPr>
            <a:spLocks noGrp="1"/>
          </p:cNvSpPr>
          <p:nvPr>
            <p:ph idx="10"/>
          </p:nvPr>
        </p:nvSpPr>
        <p:spPr>
          <a:xfrm>
            <a:off x="6365633" y="1455828"/>
            <a:ext cx="5641640" cy="3631729"/>
          </a:xfrm>
        </p:spPr>
        <p:txBody>
          <a:bodyPr/>
          <a:lstStyle/>
          <a:p>
            <a:r>
              <a:rPr lang="zh-TW" altLang="en-US" dirty="0"/>
              <a:t>新增「</a:t>
            </a:r>
            <a:r>
              <a:rPr lang="en-US" altLang="zh-TW" dirty="0"/>
              <a:t>Data</a:t>
            </a:r>
            <a:r>
              <a:rPr lang="zh-TW" altLang="en-US" dirty="0"/>
              <a:t>（資料）」資料夾</a:t>
            </a:r>
          </a:p>
          <a:p>
            <a:endParaRPr lang="en-US" altLang="zh-TW" dirty="0"/>
          </a:p>
          <a:p>
            <a:endParaRPr lang="en-US" altLang="zh-TW" dirty="0"/>
          </a:p>
          <a:p>
            <a:endParaRPr lang="en-US" altLang="zh-TW" dirty="0"/>
          </a:p>
          <a:p>
            <a:r>
              <a:rPr lang="zh-TW" altLang="en-US" dirty="0"/>
              <a:t>新增「</a:t>
            </a:r>
            <a:r>
              <a:rPr lang="en-US" altLang="zh-TW" dirty="0"/>
              <a:t>Process</a:t>
            </a:r>
            <a:r>
              <a:rPr lang="zh-TW" altLang="en-US" dirty="0"/>
              <a:t>（流程）」資料夾</a:t>
            </a:r>
          </a:p>
          <a:p>
            <a:endParaRPr lang="en-US" altLang="zh-TW" dirty="0"/>
          </a:p>
          <a:p>
            <a:endParaRPr lang="en-US" altLang="zh-TW" dirty="0"/>
          </a:p>
          <a:p>
            <a:pPr marL="0" indent="0">
              <a:buNone/>
            </a:pPr>
            <a:endParaRPr lang="zh-TW" altLang="en-US" dirty="0"/>
          </a:p>
        </p:txBody>
      </p:sp>
      <p:sp>
        <p:nvSpPr>
          <p:cNvPr id="6" name="內容版面配置區 5">
            <a:extLst>
              <a:ext uri="{FF2B5EF4-FFF2-40B4-BE49-F238E27FC236}">
                <a16:creationId xmlns:a16="http://schemas.microsoft.com/office/drawing/2014/main" id="{412547F6-047D-42FF-9506-212FBBDAE219}"/>
              </a:ext>
            </a:extLst>
          </p:cNvPr>
          <p:cNvSpPr>
            <a:spLocks noGrp="1"/>
          </p:cNvSpPr>
          <p:nvPr>
            <p:ph idx="12"/>
          </p:nvPr>
        </p:nvSpPr>
        <p:spPr/>
        <p:txBody>
          <a:bodyPr/>
          <a:lstStyle/>
          <a:p>
            <a:endParaRPr lang="zh-TW" altLang="en-US"/>
          </a:p>
        </p:txBody>
      </p:sp>
      <p:graphicFrame>
        <p:nvGraphicFramePr>
          <p:cNvPr id="12" name="表格 11">
            <a:extLst>
              <a:ext uri="{FF2B5EF4-FFF2-40B4-BE49-F238E27FC236}">
                <a16:creationId xmlns:a16="http://schemas.microsoft.com/office/drawing/2014/main" id="{27F99BB2-3355-4DAD-BEB8-ADD75E62662F}"/>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8" name="Google Shape;797;g1042cd2e501_4_99">
            <a:extLst>
              <a:ext uri="{FF2B5EF4-FFF2-40B4-BE49-F238E27FC236}">
                <a16:creationId xmlns:a16="http://schemas.microsoft.com/office/drawing/2014/main" id="{ABB73A2C-0FCA-41AE-BC73-E817B8E60035}"/>
              </a:ext>
            </a:extLst>
          </p:cNvPr>
          <p:cNvPicPr preferRelativeResize="0">
            <a:picLocks noChangeAspect="1"/>
          </p:cNvPicPr>
          <p:nvPr/>
        </p:nvPicPr>
        <p:blipFill rotWithShape="1">
          <a:blip r:embed="rId3">
            <a:alphaModFix/>
          </a:blip>
          <a:srcRect l="275" r="1458" b="2443"/>
          <a:stretch/>
        </p:blipFill>
        <p:spPr>
          <a:xfrm>
            <a:off x="600364" y="1602512"/>
            <a:ext cx="4959928" cy="2008906"/>
          </a:xfrm>
          <a:prstGeom prst="rect">
            <a:avLst/>
          </a:prstGeom>
          <a:noFill/>
          <a:ln w="6350">
            <a:solidFill>
              <a:schemeClr val="tx1"/>
            </a:solidFill>
          </a:ln>
        </p:spPr>
      </p:pic>
      <p:grpSp>
        <p:nvGrpSpPr>
          <p:cNvPr id="13" name="群組 12">
            <a:extLst>
              <a:ext uri="{FF2B5EF4-FFF2-40B4-BE49-F238E27FC236}">
                <a16:creationId xmlns:a16="http://schemas.microsoft.com/office/drawing/2014/main" id="{46E46D5B-C082-4F47-85BC-5F0865F02BE0}"/>
              </a:ext>
            </a:extLst>
          </p:cNvPr>
          <p:cNvGrpSpPr/>
          <p:nvPr/>
        </p:nvGrpSpPr>
        <p:grpSpPr>
          <a:xfrm>
            <a:off x="593575" y="3999188"/>
            <a:ext cx="4966717" cy="2078181"/>
            <a:chOff x="593575" y="4026896"/>
            <a:chExt cx="4966717" cy="2078181"/>
          </a:xfrm>
        </p:grpSpPr>
        <p:pic>
          <p:nvPicPr>
            <p:cNvPr id="9" name="Google Shape;798;g1042cd2e501_4_99">
              <a:extLst>
                <a:ext uri="{FF2B5EF4-FFF2-40B4-BE49-F238E27FC236}">
                  <a16:creationId xmlns:a16="http://schemas.microsoft.com/office/drawing/2014/main" id="{505680A7-D28B-4749-8B7E-5FE39C1DC92A}"/>
                </a:ext>
              </a:extLst>
            </p:cNvPr>
            <p:cNvPicPr preferRelativeResize="0"/>
            <p:nvPr/>
          </p:nvPicPr>
          <p:blipFill rotWithShape="1">
            <a:blip r:embed="rId4">
              <a:alphaModFix/>
            </a:blip>
            <a:srcRect t="1573" r="951" b="2278"/>
            <a:stretch/>
          </p:blipFill>
          <p:spPr>
            <a:xfrm>
              <a:off x="593575" y="4026896"/>
              <a:ext cx="4966717" cy="2078181"/>
            </a:xfrm>
            <a:prstGeom prst="rect">
              <a:avLst/>
            </a:prstGeom>
            <a:noFill/>
            <a:ln w="6350">
              <a:solidFill>
                <a:schemeClr val="tx1"/>
              </a:solidFill>
            </a:ln>
          </p:spPr>
        </p:pic>
        <p:pic>
          <p:nvPicPr>
            <p:cNvPr id="7" name="圖片 6">
              <a:extLst>
                <a:ext uri="{FF2B5EF4-FFF2-40B4-BE49-F238E27FC236}">
                  <a16:creationId xmlns:a16="http://schemas.microsoft.com/office/drawing/2014/main" id="{43C89FCB-C658-4517-9D13-004A2E4AC321}"/>
                </a:ext>
              </a:extLst>
            </p:cNvPr>
            <p:cNvPicPr>
              <a:picLocks noChangeAspect="1"/>
            </p:cNvPicPr>
            <p:nvPr/>
          </p:nvPicPr>
          <p:blipFill>
            <a:blip r:embed="rId5"/>
            <a:stretch>
              <a:fillRect/>
            </a:stretch>
          </p:blipFill>
          <p:spPr>
            <a:xfrm>
              <a:off x="1027257" y="5146396"/>
              <a:ext cx="542965" cy="173749"/>
            </a:xfrm>
            <a:prstGeom prst="rect">
              <a:avLst/>
            </a:prstGeom>
          </p:spPr>
        </p:pic>
      </p:grpSp>
      <p:pic>
        <p:nvPicPr>
          <p:cNvPr id="10" name="圖形 9" descr="箭號 (順時針曲線)">
            <a:extLst>
              <a:ext uri="{FF2B5EF4-FFF2-40B4-BE49-F238E27FC236}">
                <a16:creationId xmlns:a16="http://schemas.microsoft.com/office/drawing/2014/main" id="{CF234FBD-71D1-4330-A626-13339ACD37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614852">
            <a:off x="3333241" y="2988535"/>
            <a:ext cx="706600" cy="1601356"/>
          </a:xfrm>
          <a:prstGeom prst="rect">
            <a:avLst/>
          </a:prstGeom>
        </p:spPr>
      </p:pic>
    </p:spTree>
    <p:extLst>
      <p:ext uri="{BB962C8B-B14F-4D97-AF65-F5344CB8AC3E}">
        <p14:creationId xmlns:p14="http://schemas.microsoft.com/office/powerpoint/2010/main" val="2197580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9C56D-F0E0-41A4-99E6-F268010274C7}"/>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7E8610A-299E-426A-8B36-FEEAB633107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C4AFC50D-8C74-4EB7-B296-518CDFCC7269}"/>
              </a:ext>
            </a:extLst>
          </p:cNvPr>
          <p:cNvSpPr>
            <a:spLocks noGrp="1"/>
          </p:cNvSpPr>
          <p:nvPr>
            <p:ph idx="10"/>
          </p:nvPr>
        </p:nvSpPr>
        <p:spPr>
          <a:xfrm>
            <a:off x="6365633" y="1455828"/>
            <a:ext cx="5641640" cy="3631729"/>
          </a:xfrm>
        </p:spPr>
        <p:txBody>
          <a:bodyPr/>
          <a:lstStyle/>
          <a:p>
            <a:r>
              <a:rPr lang="zh-TW" altLang="en-US" dirty="0"/>
              <a:t>點選</a:t>
            </a:r>
            <a:r>
              <a:rPr lang="en-US" altLang="zh-TW" dirty="0"/>
              <a:t>Import Data</a:t>
            </a:r>
            <a:r>
              <a:rPr lang="zh-TW" altLang="en-US" dirty="0"/>
              <a:t>匯入資料到</a:t>
            </a:r>
            <a:r>
              <a:rPr lang="en-US" altLang="zh-TW" dirty="0"/>
              <a:t>RapidMiner</a:t>
            </a:r>
            <a:r>
              <a:rPr lang="zh-TW" altLang="en-US" dirty="0"/>
              <a:t>中</a:t>
            </a:r>
          </a:p>
          <a:p>
            <a:endParaRPr lang="en-US" altLang="zh-TW" dirty="0"/>
          </a:p>
          <a:p>
            <a:endParaRPr lang="en-US" altLang="zh-TW" dirty="0"/>
          </a:p>
          <a:p>
            <a:pPr marL="0" indent="0">
              <a:buNone/>
            </a:pPr>
            <a:endParaRPr lang="zh-TW" altLang="en-US" dirty="0"/>
          </a:p>
        </p:txBody>
      </p:sp>
      <p:sp>
        <p:nvSpPr>
          <p:cNvPr id="6" name="內容版面配置區 5">
            <a:extLst>
              <a:ext uri="{FF2B5EF4-FFF2-40B4-BE49-F238E27FC236}">
                <a16:creationId xmlns:a16="http://schemas.microsoft.com/office/drawing/2014/main" id="{412547F6-047D-42FF-9506-212FBBDAE219}"/>
              </a:ext>
            </a:extLst>
          </p:cNvPr>
          <p:cNvSpPr>
            <a:spLocks noGrp="1"/>
          </p:cNvSpPr>
          <p:nvPr>
            <p:ph idx="12"/>
          </p:nvPr>
        </p:nvSpPr>
        <p:spPr/>
        <p:txBody>
          <a:bodyPr/>
          <a:lstStyle/>
          <a:p>
            <a:endParaRPr lang="zh-TW" altLang="en-US"/>
          </a:p>
        </p:txBody>
      </p:sp>
      <p:graphicFrame>
        <p:nvGraphicFramePr>
          <p:cNvPr id="12" name="表格 11">
            <a:extLst>
              <a:ext uri="{FF2B5EF4-FFF2-40B4-BE49-F238E27FC236}">
                <a16:creationId xmlns:a16="http://schemas.microsoft.com/office/drawing/2014/main" id="{27F99BB2-3355-4DAD-BEB8-ADD75E62662F}"/>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15" name="Google Shape;807;g1042cd2e501_4_105">
            <a:extLst>
              <a:ext uri="{FF2B5EF4-FFF2-40B4-BE49-F238E27FC236}">
                <a16:creationId xmlns:a16="http://schemas.microsoft.com/office/drawing/2014/main" id="{61A1F930-CEA8-4C87-BA7F-8A6F4FBF119E}"/>
              </a:ext>
            </a:extLst>
          </p:cNvPr>
          <p:cNvPicPr preferRelativeResize="0"/>
          <p:nvPr/>
        </p:nvPicPr>
        <p:blipFill rotWithShape="1">
          <a:blip r:embed="rId3">
            <a:alphaModFix/>
          </a:blip>
          <a:srcRect l="865" t="2172" r="4146" b="5428"/>
          <a:stretch/>
        </p:blipFill>
        <p:spPr>
          <a:xfrm>
            <a:off x="969818" y="1588656"/>
            <a:ext cx="4137891" cy="4492709"/>
          </a:xfrm>
          <a:prstGeom prst="rect">
            <a:avLst/>
          </a:prstGeom>
          <a:noFill/>
          <a:ln w="6350">
            <a:solidFill>
              <a:schemeClr val="tx1"/>
            </a:solidFill>
          </a:ln>
        </p:spPr>
      </p:pic>
      <p:sp>
        <p:nvSpPr>
          <p:cNvPr id="17" name="矩形: 圓角 16">
            <a:extLst>
              <a:ext uri="{FF2B5EF4-FFF2-40B4-BE49-F238E27FC236}">
                <a16:creationId xmlns:a16="http://schemas.microsoft.com/office/drawing/2014/main" id="{C1C42E16-06CC-4AEF-A954-3626A4E49EE6}"/>
              </a:ext>
            </a:extLst>
          </p:cNvPr>
          <p:cNvSpPr/>
          <p:nvPr/>
        </p:nvSpPr>
        <p:spPr>
          <a:xfrm>
            <a:off x="1010439" y="1681018"/>
            <a:ext cx="3469197" cy="341746"/>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262844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9C56D-F0E0-41A4-99E6-F268010274C7}"/>
              </a:ext>
            </a:extLst>
          </p:cNvPr>
          <p:cNvSpPr>
            <a:spLocks noGrp="1"/>
          </p:cNvSpPr>
          <p:nvPr>
            <p:ph type="title"/>
          </p:nvPr>
        </p:nvSpPr>
        <p:spPr>
          <a:xfrm>
            <a:off x="1676400" y="29879"/>
            <a:ext cx="9677400" cy="1325563"/>
          </a:xfrm>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7E8610A-299E-426A-8B36-FEEAB633107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C4AFC50D-8C74-4EB7-B296-518CDFCC7269}"/>
              </a:ext>
            </a:extLst>
          </p:cNvPr>
          <p:cNvSpPr>
            <a:spLocks noGrp="1"/>
          </p:cNvSpPr>
          <p:nvPr>
            <p:ph idx="10"/>
          </p:nvPr>
        </p:nvSpPr>
        <p:spPr>
          <a:xfrm>
            <a:off x="6365633" y="1455828"/>
            <a:ext cx="5641640" cy="3631729"/>
          </a:xfrm>
        </p:spPr>
        <p:txBody>
          <a:bodyPr/>
          <a:lstStyle/>
          <a:p>
            <a:r>
              <a:rPr lang="zh-TW" altLang="en-US" dirty="0"/>
              <a:t>選擇從</a:t>
            </a:r>
            <a:r>
              <a:rPr lang="en-US" altLang="zh-TW" dirty="0"/>
              <a:t>My Computer </a:t>
            </a:r>
            <a:r>
              <a:rPr lang="zh-TW" altLang="en-US" dirty="0"/>
              <a:t>匯入資料</a:t>
            </a:r>
          </a:p>
          <a:p>
            <a:endParaRPr lang="en-US" altLang="zh-TW" dirty="0"/>
          </a:p>
          <a:p>
            <a:endParaRPr lang="en-US" altLang="zh-TW" dirty="0"/>
          </a:p>
          <a:p>
            <a:pPr marL="0" indent="0">
              <a:buNone/>
            </a:pPr>
            <a:endParaRPr lang="zh-TW" altLang="en-US" dirty="0"/>
          </a:p>
        </p:txBody>
      </p:sp>
      <p:sp>
        <p:nvSpPr>
          <p:cNvPr id="6" name="內容版面配置區 5">
            <a:extLst>
              <a:ext uri="{FF2B5EF4-FFF2-40B4-BE49-F238E27FC236}">
                <a16:creationId xmlns:a16="http://schemas.microsoft.com/office/drawing/2014/main" id="{412547F6-047D-42FF-9506-212FBBDAE219}"/>
              </a:ext>
            </a:extLst>
          </p:cNvPr>
          <p:cNvSpPr>
            <a:spLocks noGrp="1"/>
          </p:cNvSpPr>
          <p:nvPr>
            <p:ph idx="12"/>
          </p:nvPr>
        </p:nvSpPr>
        <p:spPr/>
        <p:txBody>
          <a:bodyPr/>
          <a:lstStyle/>
          <a:p>
            <a:endParaRPr lang="zh-TW" altLang="en-US"/>
          </a:p>
        </p:txBody>
      </p:sp>
      <p:graphicFrame>
        <p:nvGraphicFramePr>
          <p:cNvPr id="12" name="表格 11">
            <a:extLst>
              <a:ext uri="{FF2B5EF4-FFF2-40B4-BE49-F238E27FC236}">
                <a16:creationId xmlns:a16="http://schemas.microsoft.com/office/drawing/2014/main" id="{27F99BB2-3355-4DAD-BEB8-ADD75E62662F}"/>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grpSp>
        <p:nvGrpSpPr>
          <p:cNvPr id="5" name="群組 4">
            <a:extLst>
              <a:ext uri="{FF2B5EF4-FFF2-40B4-BE49-F238E27FC236}">
                <a16:creationId xmlns:a16="http://schemas.microsoft.com/office/drawing/2014/main" id="{ED1B255F-5D1B-4AE5-9829-7567469392BE}"/>
              </a:ext>
            </a:extLst>
          </p:cNvPr>
          <p:cNvGrpSpPr/>
          <p:nvPr/>
        </p:nvGrpSpPr>
        <p:grpSpPr>
          <a:xfrm>
            <a:off x="555412" y="1869927"/>
            <a:ext cx="5109582" cy="3898460"/>
            <a:chOff x="555412" y="1869927"/>
            <a:chExt cx="5109582" cy="3898460"/>
          </a:xfrm>
        </p:grpSpPr>
        <p:pic>
          <p:nvPicPr>
            <p:cNvPr id="13" name="圖片 12">
              <a:extLst>
                <a:ext uri="{FF2B5EF4-FFF2-40B4-BE49-F238E27FC236}">
                  <a16:creationId xmlns:a16="http://schemas.microsoft.com/office/drawing/2014/main" id="{45989EF0-E27F-4522-992E-A199A5D99959}"/>
                </a:ext>
              </a:extLst>
            </p:cNvPr>
            <p:cNvPicPr>
              <a:picLocks noChangeAspect="1"/>
            </p:cNvPicPr>
            <p:nvPr/>
          </p:nvPicPr>
          <p:blipFill>
            <a:blip r:embed="rId3"/>
            <a:stretch>
              <a:fillRect/>
            </a:stretch>
          </p:blipFill>
          <p:spPr>
            <a:xfrm>
              <a:off x="555412" y="1869927"/>
              <a:ext cx="5109582" cy="3898460"/>
            </a:xfrm>
            <a:prstGeom prst="rect">
              <a:avLst/>
            </a:prstGeom>
            <a:ln w="6350">
              <a:solidFill>
                <a:schemeClr val="tx1"/>
              </a:solidFill>
            </a:ln>
          </p:spPr>
        </p:pic>
        <p:sp>
          <p:nvSpPr>
            <p:cNvPr id="14" name="矩形: 圓角 13">
              <a:extLst>
                <a:ext uri="{FF2B5EF4-FFF2-40B4-BE49-F238E27FC236}">
                  <a16:creationId xmlns:a16="http://schemas.microsoft.com/office/drawing/2014/main" id="{78B10C37-914C-48FB-A771-EA2FFC64AD98}"/>
                </a:ext>
              </a:extLst>
            </p:cNvPr>
            <p:cNvSpPr/>
            <p:nvPr/>
          </p:nvSpPr>
          <p:spPr>
            <a:xfrm>
              <a:off x="1597981" y="2618911"/>
              <a:ext cx="1500326" cy="341993"/>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2953916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9C56D-F0E0-41A4-99E6-F268010274C7}"/>
              </a:ext>
            </a:extLst>
          </p:cNvPr>
          <p:cNvSpPr>
            <a:spLocks noGrp="1"/>
          </p:cNvSpPr>
          <p:nvPr>
            <p:ph type="title"/>
          </p:nvPr>
        </p:nvSpPr>
        <p:spPr>
          <a:xfrm>
            <a:off x="1676400" y="29879"/>
            <a:ext cx="9677400" cy="1325563"/>
          </a:xfrm>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7E8610A-299E-426A-8B36-FEEAB633107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C4AFC50D-8C74-4EB7-B296-518CDFCC7269}"/>
              </a:ext>
            </a:extLst>
          </p:cNvPr>
          <p:cNvSpPr>
            <a:spLocks noGrp="1"/>
          </p:cNvSpPr>
          <p:nvPr>
            <p:ph idx="10"/>
          </p:nvPr>
        </p:nvSpPr>
        <p:spPr>
          <a:xfrm>
            <a:off x="6365633" y="1455828"/>
            <a:ext cx="5641640" cy="3631729"/>
          </a:xfrm>
        </p:spPr>
        <p:txBody>
          <a:bodyPr/>
          <a:lstStyle/>
          <a:p>
            <a:r>
              <a:rPr lang="zh-TW" altLang="en-US" dirty="0"/>
              <a:t>選定資料集</a:t>
            </a:r>
            <a:r>
              <a:rPr lang="en-US" altLang="zh-TW" dirty="0">
                <a:sym typeface="Wingdings" panose="05000000000000000000" pitchFamily="2" charset="2"/>
              </a:rPr>
              <a:t></a:t>
            </a:r>
            <a:r>
              <a:rPr lang="en-US" altLang="zh-TW" dirty="0"/>
              <a:t>(nba_logreg.csv)</a:t>
            </a:r>
          </a:p>
          <a:p>
            <a:endParaRPr lang="en-US" altLang="zh-TW" dirty="0"/>
          </a:p>
          <a:p>
            <a:endParaRPr lang="en-US" altLang="zh-TW" dirty="0"/>
          </a:p>
          <a:p>
            <a:pPr marL="0" indent="0">
              <a:buNone/>
            </a:pPr>
            <a:endParaRPr lang="zh-TW" altLang="en-US" dirty="0"/>
          </a:p>
        </p:txBody>
      </p:sp>
      <p:sp>
        <p:nvSpPr>
          <p:cNvPr id="6" name="內容版面配置區 5">
            <a:extLst>
              <a:ext uri="{FF2B5EF4-FFF2-40B4-BE49-F238E27FC236}">
                <a16:creationId xmlns:a16="http://schemas.microsoft.com/office/drawing/2014/main" id="{412547F6-047D-42FF-9506-212FBBDAE219}"/>
              </a:ext>
            </a:extLst>
          </p:cNvPr>
          <p:cNvSpPr>
            <a:spLocks noGrp="1"/>
          </p:cNvSpPr>
          <p:nvPr>
            <p:ph idx="12"/>
          </p:nvPr>
        </p:nvSpPr>
        <p:spPr/>
        <p:txBody>
          <a:bodyPr/>
          <a:lstStyle/>
          <a:p>
            <a:endParaRPr lang="zh-TW" altLang="en-US"/>
          </a:p>
        </p:txBody>
      </p:sp>
      <p:graphicFrame>
        <p:nvGraphicFramePr>
          <p:cNvPr id="12" name="表格 11">
            <a:extLst>
              <a:ext uri="{FF2B5EF4-FFF2-40B4-BE49-F238E27FC236}">
                <a16:creationId xmlns:a16="http://schemas.microsoft.com/office/drawing/2014/main" id="{27F99BB2-3355-4DAD-BEB8-ADD75E62662F}"/>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10" name="Google Shape;817;g1042cd2e501_4_113">
            <a:extLst>
              <a:ext uri="{FF2B5EF4-FFF2-40B4-BE49-F238E27FC236}">
                <a16:creationId xmlns:a16="http://schemas.microsoft.com/office/drawing/2014/main" id="{6AA83F8F-5215-4900-B7E7-D0C5AE69B861}"/>
              </a:ext>
            </a:extLst>
          </p:cNvPr>
          <p:cNvPicPr preferRelativeResize="0"/>
          <p:nvPr/>
        </p:nvPicPr>
        <p:blipFill rotWithShape="1">
          <a:blip r:embed="rId3">
            <a:alphaModFix/>
          </a:blip>
          <a:srcRect r="509"/>
          <a:stretch/>
        </p:blipFill>
        <p:spPr>
          <a:xfrm>
            <a:off x="474363" y="1807285"/>
            <a:ext cx="5271679" cy="4023743"/>
          </a:xfrm>
          <a:prstGeom prst="rect">
            <a:avLst/>
          </a:prstGeom>
          <a:noFill/>
          <a:ln w="6350">
            <a:solidFill>
              <a:schemeClr val="tx1"/>
            </a:solidFill>
          </a:ln>
        </p:spPr>
      </p:pic>
    </p:spTree>
    <p:extLst>
      <p:ext uri="{BB962C8B-B14F-4D97-AF65-F5344CB8AC3E}">
        <p14:creationId xmlns:p14="http://schemas.microsoft.com/office/powerpoint/2010/main" val="226646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82124-51C3-484E-AC3A-44290CEFCE9B}"/>
              </a:ext>
            </a:extLst>
          </p:cNvPr>
          <p:cNvSpPr>
            <a:spLocks noGrp="1"/>
          </p:cNvSpPr>
          <p:nvPr>
            <p:ph type="title"/>
          </p:nvPr>
        </p:nvSpPr>
        <p:spPr/>
        <p:txBody>
          <a:bodyPr/>
          <a:lstStyle/>
          <a:p>
            <a:r>
              <a:rPr lang="en-US" altLang="zh-TW" dirty="0">
                <a:cs typeface="Microsoft JhengHei" panose="020B0604030504040204" pitchFamily="34" charset="-120"/>
                <a:sym typeface="+mn-ea"/>
              </a:rPr>
              <a:t>RapidMiner </a:t>
            </a:r>
            <a:r>
              <a:rPr lang="zh-TW" altLang="en-US" dirty="0">
                <a:cs typeface="Microsoft JhengHei" panose="020B0604030504040204" pitchFamily="34" charset="-120"/>
                <a:sym typeface="+mn-ea"/>
              </a:rPr>
              <a:t>安裝</a:t>
            </a:r>
            <a:endParaRPr lang="zh-TW" altLang="en-US" dirty="0"/>
          </a:p>
        </p:txBody>
      </p:sp>
      <p:sp>
        <p:nvSpPr>
          <p:cNvPr id="3" name="內容版面配置區 2">
            <a:extLst>
              <a:ext uri="{FF2B5EF4-FFF2-40B4-BE49-F238E27FC236}">
                <a16:creationId xmlns:a16="http://schemas.microsoft.com/office/drawing/2014/main" id="{5B22587D-DF09-452D-9CD1-2E393C40083C}"/>
              </a:ext>
            </a:extLst>
          </p:cNvPr>
          <p:cNvSpPr>
            <a:spLocks noGrp="1"/>
          </p:cNvSpPr>
          <p:nvPr>
            <p:ph idx="1"/>
          </p:nvPr>
        </p:nvSpPr>
        <p:spPr/>
        <p:txBody>
          <a:bodyPr/>
          <a:lstStyle/>
          <a:p>
            <a:r>
              <a:rPr lang="zh-TW" altLang="en-US" dirty="0"/>
              <a:t>建立帳戶資訊</a:t>
            </a:r>
          </a:p>
        </p:txBody>
      </p:sp>
      <p:sp>
        <p:nvSpPr>
          <p:cNvPr id="4" name="內容版面配置區 3">
            <a:extLst>
              <a:ext uri="{FF2B5EF4-FFF2-40B4-BE49-F238E27FC236}">
                <a16:creationId xmlns:a16="http://schemas.microsoft.com/office/drawing/2014/main" id="{4DDC5C58-4B3C-430E-86AE-6A8FD7A3CACD}"/>
              </a:ext>
            </a:extLst>
          </p:cNvPr>
          <p:cNvSpPr>
            <a:spLocks noGrp="1"/>
          </p:cNvSpPr>
          <p:nvPr>
            <p:ph idx="10"/>
          </p:nvPr>
        </p:nvSpPr>
        <p:spPr/>
        <p:txBody>
          <a:bodyPr/>
          <a:lstStyle/>
          <a:p>
            <a:pPr marL="0" indent="0">
              <a:buNone/>
            </a:pPr>
            <a:r>
              <a:rPr lang="en-US" altLang="zh-TW" dirty="0"/>
              <a:t>2.</a:t>
            </a:r>
            <a:r>
              <a:rPr lang="zh-TW" altLang="en-US" dirty="0"/>
              <a:t> 需註冊帳號</a:t>
            </a:r>
            <a:endParaRPr lang="en-US" altLang="zh-TW" dirty="0"/>
          </a:p>
          <a:p>
            <a:pPr marL="360000" indent="0">
              <a:buNone/>
            </a:pPr>
            <a:r>
              <a:rPr lang="zh-TW" altLang="en-US" sz="1800" dirty="0"/>
              <a:t>進入新增個人帳戶資訊介面</a:t>
            </a:r>
          </a:p>
        </p:txBody>
      </p:sp>
      <p:sp>
        <p:nvSpPr>
          <p:cNvPr id="6" name="內容版面配置區 5">
            <a:extLst>
              <a:ext uri="{FF2B5EF4-FFF2-40B4-BE49-F238E27FC236}">
                <a16:creationId xmlns:a16="http://schemas.microsoft.com/office/drawing/2014/main" id="{50045065-7B73-4BD9-8CF4-66B11FADAD53}"/>
              </a:ext>
            </a:extLst>
          </p:cNvPr>
          <p:cNvSpPr>
            <a:spLocks noGrp="1"/>
          </p:cNvSpPr>
          <p:nvPr>
            <p:ph idx="12"/>
          </p:nvPr>
        </p:nvSpPr>
        <p:spPr/>
        <p:txBody>
          <a:bodyPr/>
          <a:lstStyle/>
          <a:p>
            <a:endParaRPr lang="zh-TW" altLang="en-US"/>
          </a:p>
        </p:txBody>
      </p:sp>
      <p:pic>
        <p:nvPicPr>
          <p:cNvPr id="7" name="圖片 6">
            <a:extLst>
              <a:ext uri="{FF2B5EF4-FFF2-40B4-BE49-F238E27FC236}">
                <a16:creationId xmlns:a16="http://schemas.microsoft.com/office/drawing/2014/main" id="{C3C250F1-1C76-4758-A26B-706F8FBA9AF1}"/>
              </a:ext>
            </a:extLst>
          </p:cNvPr>
          <p:cNvPicPr>
            <a:picLocks noChangeAspect="1"/>
          </p:cNvPicPr>
          <p:nvPr/>
        </p:nvPicPr>
        <p:blipFill rotWithShape="1">
          <a:blip r:embed="rId3"/>
          <a:srcRect l="966" t="657" r="1180" b="2560"/>
          <a:stretch/>
        </p:blipFill>
        <p:spPr>
          <a:xfrm>
            <a:off x="402226" y="1713684"/>
            <a:ext cx="5415373" cy="4075324"/>
          </a:xfrm>
          <a:prstGeom prst="rect">
            <a:avLst/>
          </a:prstGeom>
          <a:ln w="57150">
            <a:noFill/>
          </a:ln>
        </p:spPr>
      </p:pic>
    </p:spTree>
    <p:extLst>
      <p:ext uri="{BB962C8B-B14F-4D97-AF65-F5344CB8AC3E}">
        <p14:creationId xmlns:p14="http://schemas.microsoft.com/office/powerpoint/2010/main" val="3293001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endParaRPr lang="zh-TW" altLang="en-US" dirty="0"/>
          </a:p>
        </p:txBody>
      </p:sp>
      <p:pic>
        <p:nvPicPr>
          <p:cNvPr id="5" name="Google Shape;716;g1081389b8fc_24_86">
            <a:extLst>
              <a:ext uri="{FF2B5EF4-FFF2-40B4-BE49-F238E27FC236}">
                <a16:creationId xmlns:a16="http://schemas.microsoft.com/office/drawing/2014/main" id="{7416249D-64AD-4917-BC03-F4CF871918A8}"/>
              </a:ext>
            </a:extLst>
          </p:cNvPr>
          <p:cNvPicPr preferRelativeResize="0"/>
          <p:nvPr/>
        </p:nvPicPr>
        <p:blipFill rotWithShape="1">
          <a:blip r:embed="rId3">
            <a:alphaModFix/>
          </a:blip>
          <a:srcRect t="-1220" b="1219"/>
          <a:stretch/>
        </p:blipFill>
        <p:spPr>
          <a:xfrm>
            <a:off x="2997448" y="1446294"/>
            <a:ext cx="6197103" cy="4709300"/>
          </a:xfrm>
          <a:prstGeom prst="rect">
            <a:avLst/>
          </a:prstGeom>
          <a:noFill/>
          <a:ln w="6350">
            <a:solidFill>
              <a:schemeClr val="tx1"/>
            </a:solidFill>
          </a:ln>
        </p:spPr>
      </p:pic>
      <p:sp>
        <p:nvSpPr>
          <p:cNvPr id="6" name="矩形 5">
            <a:extLst>
              <a:ext uri="{FF2B5EF4-FFF2-40B4-BE49-F238E27FC236}">
                <a16:creationId xmlns:a16="http://schemas.microsoft.com/office/drawing/2014/main" id="{9FD272C1-A1E4-4448-98C5-A9F022EE2A9E}"/>
              </a:ext>
            </a:extLst>
          </p:cNvPr>
          <p:cNvSpPr/>
          <p:nvPr/>
        </p:nvSpPr>
        <p:spPr>
          <a:xfrm>
            <a:off x="4003827" y="2654424"/>
            <a:ext cx="967667" cy="159798"/>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Google Shape;674;g1098fc8e051_10_79">
            <a:extLst>
              <a:ext uri="{FF2B5EF4-FFF2-40B4-BE49-F238E27FC236}">
                <a16:creationId xmlns:a16="http://schemas.microsoft.com/office/drawing/2014/main" id="{06331428-F14B-48BF-9141-195584042600}"/>
              </a:ext>
            </a:extLst>
          </p:cNvPr>
          <p:cNvSpPr txBox="1"/>
          <p:nvPr/>
        </p:nvSpPr>
        <p:spPr>
          <a:xfrm>
            <a:off x="1154096" y="2928320"/>
            <a:ext cx="2639767" cy="715045"/>
          </a:xfrm>
          <a:prstGeom prst="wedgeRoundRectCallout">
            <a:avLst>
              <a:gd name="adj1" fmla="val 57293"/>
              <a:gd name="adj2" fmla="val -45854"/>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r>
              <a:rPr lang="zh-TW" altLang="en-US" dirty="0">
                <a:latin typeface="Microsoft JhengHei" panose="020B0604030504040204" pitchFamily="34" charset="-120"/>
                <a:ea typeface="Microsoft JhengHei" panose="020B0604030504040204" pitchFamily="34" charset="-120"/>
                <a:cs typeface="Calibri"/>
                <a:sym typeface="Calibri"/>
              </a:rPr>
              <a:t>檔案格式若為</a:t>
            </a:r>
            <a:r>
              <a:rPr lang="en-US" altLang="zh-TW" dirty="0">
                <a:latin typeface="Microsoft JhengHei" panose="020B0604030504040204" pitchFamily="34" charset="-120"/>
                <a:ea typeface="Microsoft JhengHei" panose="020B0604030504040204" pitchFamily="34" charset="-120"/>
                <a:cs typeface="Calibri"/>
                <a:sym typeface="Calibri"/>
              </a:rPr>
              <a:t>CSV</a:t>
            </a:r>
            <a:r>
              <a:rPr lang="zh-TW" altLang="en-US" dirty="0">
                <a:latin typeface="Microsoft JhengHei" panose="020B0604030504040204" pitchFamily="34" charset="-120"/>
                <a:ea typeface="Microsoft JhengHei" panose="020B0604030504040204" pitchFamily="34" charset="-120"/>
                <a:cs typeface="Calibri"/>
                <a:sym typeface="Calibri"/>
              </a:rPr>
              <a:t>檔</a:t>
            </a:r>
            <a:br>
              <a:rPr lang="zh-TW" altLang="en-US" dirty="0">
                <a:latin typeface="Microsoft JhengHei" panose="020B0604030504040204" pitchFamily="34" charset="-120"/>
                <a:ea typeface="Microsoft JhengHei" panose="020B0604030504040204" pitchFamily="34" charset="-120"/>
                <a:cs typeface="Calibri"/>
                <a:sym typeface="Calibri"/>
              </a:rPr>
            </a:br>
            <a:r>
              <a:rPr lang="zh-TW" altLang="en-US" dirty="0">
                <a:latin typeface="Microsoft JhengHei" panose="020B0604030504040204" pitchFamily="34" charset="-120"/>
                <a:ea typeface="Microsoft JhengHei" panose="020B0604030504040204" pitchFamily="34" charset="-120"/>
                <a:cs typeface="Calibri"/>
                <a:sym typeface="Calibri"/>
              </a:rPr>
              <a:t>分隔符號則為”</a:t>
            </a:r>
            <a:r>
              <a:rPr lang="en-US" altLang="zh-TW" dirty="0">
                <a:latin typeface="Microsoft JhengHei" panose="020B0604030504040204" pitchFamily="34" charset="-120"/>
                <a:ea typeface="Microsoft JhengHei" panose="020B0604030504040204" pitchFamily="34" charset="-120"/>
                <a:cs typeface="Calibri"/>
                <a:sym typeface="Calibri"/>
              </a:rPr>
              <a:t>,  ”</a:t>
            </a:r>
          </a:p>
        </p:txBody>
      </p:sp>
      <p:graphicFrame>
        <p:nvGraphicFramePr>
          <p:cNvPr id="9" name="表格 8">
            <a:extLst>
              <a:ext uri="{FF2B5EF4-FFF2-40B4-BE49-F238E27FC236}">
                <a16:creationId xmlns:a16="http://schemas.microsoft.com/office/drawing/2014/main" id="{4BEA1CE5-0C49-4C9D-9E60-8D85E4BCEDF0}"/>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spTree>
    <p:extLst>
      <p:ext uri="{BB962C8B-B14F-4D97-AF65-F5344CB8AC3E}">
        <p14:creationId xmlns:p14="http://schemas.microsoft.com/office/powerpoint/2010/main" val="412249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9C56D-F0E0-41A4-99E6-F268010274C7}"/>
              </a:ext>
            </a:extLst>
          </p:cNvPr>
          <p:cNvSpPr>
            <a:spLocks noGrp="1"/>
          </p:cNvSpPr>
          <p:nvPr>
            <p:ph type="title"/>
          </p:nvPr>
        </p:nvSpPr>
        <p:spPr>
          <a:xfrm>
            <a:off x="1676400" y="29879"/>
            <a:ext cx="9677400" cy="1325563"/>
          </a:xfrm>
        </p:spPr>
        <p:txBody>
          <a:bodyPr/>
          <a:lstStyle/>
          <a:p>
            <a:r>
              <a:rPr lang="zh-TW" altLang="en-US" dirty="0"/>
              <a:t>資料匯入時該注意的問題</a:t>
            </a:r>
          </a:p>
        </p:txBody>
      </p:sp>
      <p:sp>
        <p:nvSpPr>
          <p:cNvPr id="3" name="內容版面配置區 2">
            <a:extLst>
              <a:ext uri="{FF2B5EF4-FFF2-40B4-BE49-F238E27FC236}">
                <a16:creationId xmlns:a16="http://schemas.microsoft.com/office/drawing/2014/main" id="{47E8610A-299E-426A-8B36-FEEAB633107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C4AFC50D-8C74-4EB7-B296-518CDFCC7269}"/>
              </a:ext>
            </a:extLst>
          </p:cNvPr>
          <p:cNvSpPr>
            <a:spLocks noGrp="1"/>
          </p:cNvSpPr>
          <p:nvPr>
            <p:ph idx="10"/>
          </p:nvPr>
        </p:nvSpPr>
        <p:spPr>
          <a:xfrm>
            <a:off x="6365633" y="1455828"/>
            <a:ext cx="5641640" cy="3631729"/>
          </a:xfrm>
        </p:spPr>
        <p:txBody>
          <a:bodyPr>
            <a:normAutofit fontScale="62500" lnSpcReduction="20000"/>
          </a:bodyPr>
          <a:lstStyle/>
          <a:p>
            <a:pPr>
              <a:lnSpc>
                <a:spcPct val="170000"/>
              </a:lnSpc>
            </a:pPr>
            <a:r>
              <a:rPr lang="zh-TW" altLang="en-US" dirty="0"/>
              <a:t>有時候需要針對欄位特別設定，由此例來説特別注意最後的</a:t>
            </a:r>
            <a:r>
              <a:rPr lang="en-US" altLang="zh-TW" dirty="0"/>
              <a:t>TAEGRT_5Yrs</a:t>
            </a:r>
            <a:r>
              <a:rPr lang="zh-TW" altLang="en-US" dirty="0"/>
              <a:t>欄位，我們必須將此欄位改成</a:t>
            </a:r>
            <a:r>
              <a:rPr lang="en-US" altLang="zh-TW" dirty="0"/>
              <a:t>[</a:t>
            </a:r>
            <a:r>
              <a:rPr lang="zh-TW" altLang="en-US" dirty="0"/>
              <a:t>二元</a:t>
            </a:r>
            <a:r>
              <a:rPr lang="en-US" altLang="zh-TW" dirty="0"/>
              <a:t>(binominal)]</a:t>
            </a:r>
            <a:r>
              <a:rPr lang="zh-TW" altLang="en-US" dirty="0"/>
              <a:t>形態，之後在按下 </a:t>
            </a:r>
            <a:r>
              <a:rPr lang="en-US" altLang="zh-TW" dirty="0"/>
              <a:t>Next</a:t>
            </a:r>
          </a:p>
          <a:p>
            <a:pPr>
              <a:lnSpc>
                <a:spcPct val="170000"/>
              </a:lnSpc>
            </a:pPr>
            <a:endParaRPr lang="en-US" altLang="zh-TW" dirty="0"/>
          </a:p>
          <a:p>
            <a:pPr>
              <a:lnSpc>
                <a:spcPct val="170000"/>
              </a:lnSpc>
            </a:pPr>
            <a:r>
              <a:rPr lang="en-US" altLang="zh-TW" dirty="0"/>
              <a:t>TAEGRT_5Yrs</a:t>
            </a:r>
            <a:r>
              <a:rPr lang="zh-TW" altLang="en-US" dirty="0"/>
              <a:t>欄位的意義代表</a:t>
            </a:r>
            <a:r>
              <a:rPr lang="en-US" altLang="zh-TW" dirty="0"/>
              <a:t>[</a:t>
            </a:r>
            <a:r>
              <a:rPr lang="zh-TW" altLang="en-US" dirty="0"/>
              <a:t>可以</a:t>
            </a:r>
            <a:r>
              <a:rPr lang="en-US" altLang="zh-TW" dirty="0"/>
              <a:t>]</a:t>
            </a:r>
            <a:r>
              <a:rPr lang="zh-TW" altLang="en-US" dirty="0"/>
              <a:t>在</a:t>
            </a:r>
            <a:r>
              <a:rPr lang="en-US" altLang="zh-TW" dirty="0"/>
              <a:t>NBA</a:t>
            </a:r>
            <a:r>
              <a:rPr lang="zh-TW" altLang="en-US" dirty="0"/>
              <a:t>生存五年以上或</a:t>
            </a:r>
            <a:r>
              <a:rPr lang="en-US" altLang="zh-TW" dirty="0"/>
              <a:t>[</a:t>
            </a:r>
            <a:r>
              <a:rPr lang="zh-TW" altLang="en-US" dirty="0"/>
              <a:t>不可以</a:t>
            </a:r>
            <a:r>
              <a:rPr lang="en-US" altLang="zh-TW" dirty="0"/>
              <a:t>]</a:t>
            </a:r>
            <a:r>
              <a:rPr lang="zh-TW" altLang="en-US" dirty="0"/>
              <a:t>在</a:t>
            </a:r>
            <a:r>
              <a:rPr lang="en-US" altLang="zh-TW" dirty="0"/>
              <a:t>NBA</a:t>
            </a:r>
            <a:r>
              <a:rPr lang="zh-TW" altLang="en-US" dirty="0"/>
              <a:t>生存超過五年，也就是說只會有</a:t>
            </a:r>
            <a:r>
              <a:rPr lang="en-US" altLang="zh-TW" dirty="0"/>
              <a:t>1</a:t>
            </a:r>
            <a:r>
              <a:rPr lang="zh-TW" altLang="en-US" dirty="0"/>
              <a:t>或者是</a:t>
            </a:r>
            <a:r>
              <a:rPr lang="en-US" altLang="zh-TW" dirty="0"/>
              <a:t>0</a:t>
            </a:r>
            <a:r>
              <a:rPr lang="zh-TW" altLang="en-US" dirty="0"/>
              <a:t>這兩種可能性，屬於</a:t>
            </a:r>
            <a:r>
              <a:rPr lang="en-US" altLang="zh-TW" dirty="0"/>
              <a:t>[</a:t>
            </a:r>
            <a:r>
              <a:rPr lang="zh-TW" altLang="en-US" dirty="0"/>
              <a:t>二元形態</a:t>
            </a:r>
            <a:r>
              <a:rPr lang="en-US" altLang="zh-TW" dirty="0"/>
              <a:t>]</a:t>
            </a:r>
            <a:r>
              <a:rPr lang="zh-TW" altLang="en-US" dirty="0"/>
              <a:t>，因此我們更換爲</a:t>
            </a:r>
            <a:r>
              <a:rPr lang="en-US" altLang="zh-TW" dirty="0"/>
              <a:t>[binominal]</a:t>
            </a:r>
          </a:p>
          <a:p>
            <a:endParaRPr lang="en-US" altLang="zh-TW" dirty="0"/>
          </a:p>
          <a:p>
            <a:pPr marL="0" indent="0">
              <a:buNone/>
            </a:pPr>
            <a:endParaRPr lang="zh-TW" altLang="en-US" dirty="0"/>
          </a:p>
        </p:txBody>
      </p:sp>
      <p:sp>
        <p:nvSpPr>
          <p:cNvPr id="6" name="內容版面配置區 5">
            <a:extLst>
              <a:ext uri="{FF2B5EF4-FFF2-40B4-BE49-F238E27FC236}">
                <a16:creationId xmlns:a16="http://schemas.microsoft.com/office/drawing/2014/main" id="{412547F6-047D-42FF-9506-212FBBDAE219}"/>
              </a:ext>
            </a:extLst>
          </p:cNvPr>
          <p:cNvSpPr>
            <a:spLocks noGrp="1"/>
          </p:cNvSpPr>
          <p:nvPr>
            <p:ph idx="12"/>
          </p:nvPr>
        </p:nvSpPr>
        <p:spPr/>
        <p:txBody>
          <a:bodyPr/>
          <a:lstStyle/>
          <a:p>
            <a:endParaRPr lang="zh-TW" altLang="en-US"/>
          </a:p>
        </p:txBody>
      </p:sp>
      <p:graphicFrame>
        <p:nvGraphicFramePr>
          <p:cNvPr id="12" name="表格 11">
            <a:extLst>
              <a:ext uri="{FF2B5EF4-FFF2-40B4-BE49-F238E27FC236}">
                <a16:creationId xmlns:a16="http://schemas.microsoft.com/office/drawing/2014/main" id="{27F99BB2-3355-4DAD-BEB8-ADD75E62662F}"/>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10" name="Google Shape;723;g1081389b8fc_24_91">
            <a:extLst>
              <a:ext uri="{FF2B5EF4-FFF2-40B4-BE49-F238E27FC236}">
                <a16:creationId xmlns:a16="http://schemas.microsoft.com/office/drawing/2014/main" id="{08D58C55-36AF-40FB-B7B7-FD1699159380}"/>
              </a:ext>
            </a:extLst>
          </p:cNvPr>
          <p:cNvPicPr preferRelativeResize="0"/>
          <p:nvPr/>
        </p:nvPicPr>
        <p:blipFill rotWithShape="1">
          <a:blip r:embed="rId3">
            <a:alphaModFix/>
          </a:blip>
          <a:srcRect l="770" t="614" r="1398" b="1264"/>
          <a:stretch/>
        </p:blipFill>
        <p:spPr>
          <a:xfrm>
            <a:off x="530221" y="1757778"/>
            <a:ext cx="5251203" cy="4163629"/>
          </a:xfrm>
          <a:prstGeom prst="rect">
            <a:avLst/>
          </a:prstGeom>
          <a:noFill/>
          <a:ln w="6350">
            <a:solidFill>
              <a:schemeClr val="tx1"/>
            </a:solidFill>
          </a:ln>
        </p:spPr>
      </p:pic>
      <p:sp>
        <p:nvSpPr>
          <p:cNvPr id="11" name="矩形 10">
            <a:extLst>
              <a:ext uri="{FF2B5EF4-FFF2-40B4-BE49-F238E27FC236}">
                <a16:creationId xmlns:a16="http://schemas.microsoft.com/office/drawing/2014/main" id="{11F6A156-2134-432D-8BDC-43CBD271F501}"/>
              </a:ext>
            </a:extLst>
          </p:cNvPr>
          <p:cNvSpPr/>
          <p:nvPr/>
        </p:nvSpPr>
        <p:spPr>
          <a:xfrm>
            <a:off x="5024761" y="2725445"/>
            <a:ext cx="639193" cy="2689934"/>
          </a:xfrm>
          <a:prstGeom prst="rect">
            <a:avLst/>
          </a:prstGeom>
          <a:noFill/>
          <a:ln w="28575">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456435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9C56D-F0E0-41A4-99E6-F268010274C7}"/>
              </a:ext>
            </a:extLst>
          </p:cNvPr>
          <p:cNvSpPr>
            <a:spLocks noGrp="1"/>
          </p:cNvSpPr>
          <p:nvPr>
            <p:ph type="title"/>
          </p:nvPr>
        </p:nvSpPr>
        <p:spPr>
          <a:xfrm>
            <a:off x="1676400" y="29879"/>
            <a:ext cx="9677400" cy="1325563"/>
          </a:xfrm>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7E8610A-299E-426A-8B36-FEEAB633107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C4AFC50D-8C74-4EB7-B296-518CDFCC7269}"/>
              </a:ext>
            </a:extLst>
          </p:cNvPr>
          <p:cNvSpPr>
            <a:spLocks noGrp="1"/>
          </p:cNvSpPr>
          <p:nvPr>
            <p:ph idx="10"/>
          </p:nvPr>
        </p:nvSpPr>
        <p:spPr>
          <a:xfrm>
            <a:off x="6365633" y="1455828"/>
            <a:ext cx="5641640" cy="3631729"/>
          </a:xfrm>
        </p:spPr>
        <p:txBody>
          <a:bodyPr/>
          <a:lstStyle/>
          <a:p>
            <a:r>
              <a:rPr lang="zh-TW" altLang="en-US" dirty="0"/>
              <a:t>將資料儲存在</a:t>
            </a:r>
            <a:r>
              <a:rPr lang="en-US" altLang="zh-TW" dirty="0"/>
              <a:t>Data</a:t>
            </a:r>
            <a:r>
              <a:rPr lang="zh-TW" altLang="en-US" dirty="0"/>
              <a:t>資料夾中</a:t>
            </a:r>
          </a:p>
          <a:p>
            <a:endParaRPr lang="en-US" altLang="zh-TW" dirty="0"/>
          </a:p>
          <a:p>
            <a:endParaRPr lang="en-US" altLang="zh-TW" dirty="0"/>
          </a:p>
          <a:p>
            <a:pPr marL="0" indent="0">
              <a:buNone/>
            </a:pPr>
            <a:endParaRPr lang="zh-TW" altLang="en-US" dirty="0"/>
          </a:p>
        </p:txBody>
      </p:sp>
      <p:sp>
        <p:nvSpPr>
          <p:cNvPr id="6" name="內容版面配置區 5">
            <a:extLst>
              <a:ext uri="{FF2B5EF4-FFF2-40B4-BE49-F238E27FC236}">
                <a16:creationId xmlns:a16="http://schemas.microsoft.com/office/drawing/2014/main" id="{412547F6-047D-42FF-9506-212FBBDAE219}"/>
              </a:ext>
            </a:extLst>
          </p:cNvPr>
          <p:cNvSpPr>
            <a:spLocks noGrp="1"/>
          </p:cNvSpPr>
          <p:nvPr>
            <p:ph idx="12"/>
          </p:nvPr>
        </p:nvSpPr>
        <p:spPr/>
        <p:txBody>
          <a:bodyPr/>
          <a:lstStyle/>
          <a:p>
            <a:endParaRPr lang="zh-TW" altLang="en-US"/>
          </a:p>
        </p:txBody>
      </p:sp>
      <p:graphicFrame>
        <p:nvGraphicFramePr>
          <p:cNvPr id="12" name="表格 11">
            <a:extLst>
              <a:ext uri="{FF2B5EF4-FFF2-40B4-BE49-F238E27FC236}">
                <a16:creationId xmlns:a16="http://schemas.microsoft.com/office/drawing/2014/main" id="{27F99BB2-3355-4DAD-BEB8-ADD75E62662F}"/>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13" name="Google Shape;832;g1042cd2e501_4_124">
            <a:extLst>
              <a:ext uri="{FF2B5EF4-FFF2-40B4-BE49-F238E27FC236}">
                <a16:creationId xmlns:a16="http://schemas.microsoft.com/office/drawing/2014/main" id="{CF00D7E5-A6AF-4B4B-9ECF-EAA997108989}"/>
              </a:ext>
            </a:extLst>
          </p:cNvPr>
          <p:cNvPicPr preferRelativeResize="0"/>
          <p:nvPr/>
        </p:nvPicPr>
        <p:blipFill rotWithShape="1">
          <a:blip r:embed="rId3">
            <a:alphaModFix/>
          </a:blip>
          <a:srcRect l="551" t="331" r="866" b="861"/>
          <a:stretch/>
        </p:blipFill>
        <p:spPr>
          <a:xfrm>
            <a:off x="390815" y="1754910"/>
            <a:ext cx="5449111" cy="4156693"/>
          </a:xfrm>
          <a:prstGeom prst="rect">
            <a:avLst/>
          </a:prstGeom>
          <a:noFill/>
          <a:ln w="6350">
            <a:solidFill>
              <a:schemeClr val="tx1"/>
            </a:solidFill>
          </a:ln>
        </p:spPr>
      </p:pic>
    </p:spTree>
    <p:extLst>
      <p:ext uri="{BB962C8B-B14F-4D97-AF65-F5344CB8AC3E}">
        <p14:creationId xmlns:p14="http://schemas.microsoft.com/office/powerpoint/2010/main" val="2247286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endParaRPr lang="zh-TW" altLang="en-US" dirty="0"/>
          </a:p>
        </p:txBody>
      </p:sp>
      <p:graphicFrame>
        <p:nvGraphicFramePr>
          <p:cNvPr id="9" name="表格 8">
            <a:extLst>
              <a:ext uri="{FF2B5EF4-FFF2-40B4-BE49-F238E27FC236}">
                <a16:creationId xmlns:a16="http://schemas.microsoft.com/office/drawing/2014/main" id="{4BEA1CE5-0C49-4C9D-9E60-8D85E4BCEDF0}"/>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8" name="Google Shape;833;g1042cd2e501_4_124">
            <a:extLst>
              <a:ext uri="{FF2B5EF4-FFF2-40B4-BE49-F238E27FC236}">
                <a16:creationId xmlns:a16="http://schemas.microsoft.com/office/drawing/2014/main" id="{406A6BCF-0421-40FF-B2DF-6D9F13BCFD2F}"/>
              </a:ext>
            </a:extLst>
          </p:cNvPr>
          <p:cNvPicPr preferRelativeResize="0"/>
          <p:nvPr/>
        </p:nvPicPr>
        <p:blipFill rotWithShape="1">
          <a:blip r:embed="rId3">
            <a:alphaModFix/>
          </a:blip>
          <a:srcRect l="1" t="8061" r="25548" b="-202"/>
          <a:stretch/>
        </p:blipFill>
        <p:spPr>
          <a:xfrm>
            <a:off x="2192348" y="1455828"/>
            <a:ext cx="7807304" cy="4747491"/>
          </a:xfrm>
          <a:prstGeom prst="rect">
            <a:avLst/>
          </a:prstGeom>
          <a:noFill/>
          <a:ln w="6350">
            <a:solidFill>
              <a:schemeClr val="tx1"/>
            </a:solidFill>
          </a:ln>
        </p:spPr>
      </p:pic>
    </p:spTree>
    <p:extLst>
      <p:ext uri="{BB962C8B-B14F-4D97-AF65-F5344CB8AC3E}">
        <p14:creationId xmlns:p14="http://schemas.microsoft.com/office/powerpoint/2010/main" val="460135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9C56D-F0E0-41A4-99E6-F268010274C7}"/>
              </a:ext>
            </a:extLst>
          </p:cNvPr>
          <p:cNvSpPr>
            <a:spLocks noGrp="1"/>
          </p:cNvSpPr>
          <p:nvPr>
            <p:ph type="title"/>
          </p:nvPr>
        </p:nvSpPr>
        <p:spPr>
          <a:xfrm>
            <a:off x="1676400" y="29879"/>
            <a:ext cx="9677400" cy="1325563"/>
          </a:xfrm>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7E8610A-299E-426A-8B36-FEEAB633107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C4AFC50D-8C74-4EB7-B296-518CDFCC7269}"/>
              </a:ext>
            </a:extLst>
          </p:cNvPr>
          <p:cNvSpPr>
            <a:spLocks noGrp="1"/>
          </p:cNvSpPr>
          <p:nvPr>
            <p:ph idx="10"/>
          </p:nvPr>
        </p:nvSpPr>
        <p:spPr>
          <a:xfrm>
            <a:off x="6365633" y="1455828"/>
            <a:ext cx="5641640" cy="3631729"/>
          </a:xfrm>
        </p:spPr>
        <p:txBody>
          <a:bodyPr/>
          <a:lstStyle/>
          <a:p>
            <a:r>
              <a:rPr lang="zh-TW" altLang="en-US" dirty="0"/>
              <a:t>在</a:t>
            </a:r>
            <a:r>
              <a:rPr lang="en-US" altLang="zh-TW" dirty="0"/>
              <a:t>Operators</a:t>
            </a:r>
            <a:r>
              <a:rPr lang="zh-TW" altLang="en-US" dirty="0"/>
              <a:t>區塊中搜尋</a:t>
            </a:r>
            <a:r>
              <a:rPr lang="en-US" altLang="zh-TW" dirty="0"/>
              <a:t>Retrieve</a:t>
            </a:r>
            <a:r>
              <a:rPr lang="zh-TW" altLang="en-US" dirty="0"/>
              <a:t>，接著拉到「</a:t>
            </a:r>
            <a:r>
              <a:rPr lang="en-US" altLang="zh-TW" dirty="0"/>
              <a:t>Process</a:t>
            </a:r>
            <a:r>
              <a:rPr lang="zh-TW" altLang="en-US" dirty="0"/>
              <a:t>」區塊</a:t>
            </a:r>
          </a:p>
          <a:p>
            <a:endParaRPr lang="en-US" altLang="zh-TW" dirty="0"/>
          </a:p>
          <a:p>
            <a:endParaRPr lang="en-US" altLang="zh-TW" dirty="0"/>
          </a:p>
          <a:p>
            <a:pPr marL="0" indent="0">
              <a:buNone/>
            </a:pPr>
            <a:endParaRPr lang="zh-TW" altLang="en-US" dirty="0"/>
          </a:p>
        </p:txBody>
      </p:sp>
      <p:sp>
        <p:nvSpPr>
          <p:cNvPr id="6" name="內容版面配置區 5">
            <a:extLst>
              <a:ext uri="{FF2B5EF4-FFF2-40B4-BE49-F238E27FC236}">
                <a16:creationId xmlns:a16="http://schemas.microsoft.com/office/drawing/2014/main" id="{412547F6-047D-42FF-9506-212FBBDAE219}"/>
              </a:ext>
            </a:extLst>
          </p:cNvPr>
          <p:cNvSpPr>
            <a:spLocks noGrp="1"/>
          </p:cNvSpPr>
          <p:nvPr>
            <p:ph idx="12"/>
          </p:nvPr>
        </p:nvSpPr>
        <p:spPr/>
        <p:txBody>
          <a:bodyPr/>
          <a:lstStyle/>
          <a:p>
            <a:endParaRPr lang="zh-TW" altLang="en-US"/>
          </a:p>
        </p:txBody>
      </p:sp>
      <p:graphicFrame>
        <p:nvGraphicFramePr>
          <p:cNvPr id="12" name="表格 11">
            <a:extLst>
              <a:ext uri="{FF2B5EF4-FFF2-40B4-BE49-F238E27FC236}">
                <a16:creationId xmlns:a16="http://schemas.microsoft.com/office/drawing/2014/main" id="{27F99BB2-3355-4DAD-BEB8-ADD75E62662F}"/>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10" name="Google Shape;706;g1042cd2e501_26_79">
            <a:extLst>
              <a:ext uri="{FF2B5EF4-FFF2-40B4-BE49-F238E27FC236}">
                <a16:creationId xmlns:a16="http://schemas.microsoft.com/office/drawing/2014/main" id="{DD4BF45A-7B59-4E2B-8B31-5AE27D074AAF}"/>
              </a:ext>
            </a:extLst>
          </p:cNvPr>
          <p:cNvPicPr preferRelativeResize="0"/>
          <p:nvPr/>
        </p:nvPicPr>
        <p:blipFill rotWithShape="1">
          <a:blip r:embed="rId3"/>
          <a:srcRect l="725" t="607" r="15004" b="1168"/>
          <a:stretch/>
        </p:blipFill>
        <p:spPr>
          <a:xfrm>
            <a:off x="1230603" y="1870284"/>
            <a:ext cx="3759200" cy="3897745"/>
          </a:xfrm>
          <a:prstGeom prst="rect">
            <a:avLst/>
          </a:prstGeom>
          <a:noFill/>
          <a:ln w="6350">
            <a:solidFill>
              <a:schemeClr val="tx1"/>
            </a:solidFill>
          </a:ln>
        </p:spPr>
      </p:pic>
      <p:sp>
        <p:nvSpPr>
          <p:cNvPr id="11" name="矩形: 圓角 10">
            <a:extLst>
              <a:ext uri="{FF2B5EF4-FFF2-40B4-BE49-F238E27FC236}">
                <a16:creationId xmlns:a16="http://schemas.microsoft.com/office/drawing/2014/main" id="{A3C7C783-D5D1-49F5-BD26-424BD34857DA}"/>
              </a:ext>
            </a:extLst>
          </p:cNvPr>
          <p:cNvSpPr/>
          <p:nvPr/>
        </p:nvSpPr>
        <p:spPr>
          <a:xfrm>
            <a:off x="1230603" y="2254477"/>
            <a:ext cx="1337106" cy="941305"/>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Google Shape;674;g1098fc8e051_10_79">
            <a:extLst>
              <a:ext uri="{FF2B5EF4-FFF2-40B4-BE49-F238E27FC236}">
                <a16:creationId xmlns:a16="http://schemas.microsoft.com/office/drawing/2014/main" id="{534E8776-3855-43C6-9C44-5A10F62DDA37}"/>
              </a:ext>
            </a:extLst>
          </p:cNvPr>
          <p:cNvSpPr txBox="1"/>
          <p:nvPr/>
        </p:nvSpPr>
        <p:spPr>
          <a:xfrm>
            <a:off x="2518990" y="3284142"/>
            <a:ext cx="1773925" cy="1158390"/>
          </a:xfrm>
          <a:prstGeom prst="wedgeRoundRectCallout">
            <a:avLst>
              <a:gd name="adj1" fmla="val -58283"/>
              <a:gd name="adj2" fmla="val -49878"/>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endParaRPr lang="zh-TW" altLang="en-US" dirty="0">
              <a:latin typeface="Microsoft JhengHei" panose="020B0604030504040204" pitchFamily="34" charset="-120"/>
              <a:ea typeface="Microsoft JhengHei" panose="020B0604030504040204" pitchFamily="34" charset="-120"/>
              <a:cs typeface="Calibri"/>
              <a:sym typeface="Calibri"/>
            </a:endParaRPr>
          </a:p>
        </p:txBody>
      </p:sp>
      <p:pic>
        <p:nvPicPr>
          <p:cNvPr id="16" name="Google Shape;705;g1042cd2e501_26_79">
            <a:extLst>
              <a:ext uri="{FF2B5EF4-FFF2-40B4-BE49-F238E27FC236}">
                <a16:creationId xmlns:a16="http://schemas.microsoft.com/office/drawing/2014/main" id="{739E6A1D-AB82-40E6-B52A-5537E8DFB6B4}"/>
              </a:ext>
            </a:extLst>
          </p:cNvPr>
          <p:cNvPicPr preferRelativeResize="0"/>
          <p:nvPr/>
        </p:nvPicPr>
        <p:blipFill rotWithShape="1">
          <a:blip r:embed="rId4"/>
          <a:srcRect l="1255" r="1255"/>
          <a:stretch/>
        </p:blipFill>
        <p:spPr>
          <a:xfrm>
            <a:off x="2741582" y="3357194"/>
            <a:ext cx="1421100" cy="1012285"/>
          </a:xfrm>
          <a:prstGeom prst="rect">
            <a:avLst/>
          </a:prstGeom>
          <a:noFill/>
          <a:ln>
            <a:noFill/>
          </a:ln>
        </p:spPr>
      </p:pic>
    </p:spTree>
    <p:extLst>
      <p:ext uri="{BB962C8B-B14F-4D97-AF65-F5344CB8AC3E}">
        <p14:creationId xmlns:p14="http://schemas.microsoft.com/office/powerpoint/2010/main" val="2886872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兩種方式二擇一</a:t>
            </a:r>
          </a:p>
        </p:txBody>
      </p:sp>
      <p:pic>
        <p:nvPicPr>
          <p:cNvPr id="8" name="Google Shape;850;g1042cd2e501_4_136">
            <a:extLst>
              <a:ext uri="{FF2B5EF4-FFF2-40B4-BE49-F238E27FC236}">
                <a16:creationId xmlns:a16="http://schemas.microsoft.com/office/drawing/2014/main" id="{E0929F5F-5B7C-4646-949B-D02D932AF431}"/>
              </a:ext>
            </a:extLst>
          </p:cNvPr>
          <p:cNvPicPr preferRelativeResize="0"/>
          <p:nvPr/>
        </p:nvPicPr>
        <p:blipFill rotWithShape="1">
          <a:blip r:embed="rId3"/>
          <a:srcRect l="1532" t="2933" r="234" b="6714"/>
          <a:stretch/>
        </p:blipFill>
        <p:spPr>
          <a:xfrm>
            <a:off x="826654" y="2307989"/>
            <a:ext cx="10538691" cy="3574472"/>
          </a:xfrm>
          <a:prstGeom prst="rect">
            <a:avLst/>
          </a:prstGeom>
          <a:noFill/>
          <a:ln w="6350">
            <a:solidFill>
              <a:schemeClr val="tx1"/>
            </a:solidFill>
          </a:ln>
        </p:spPr>
      </p:pic>
      <p:sp>
        <p:nvSpPr>
          <p:cNvPr id="10" name="矩形: 圓角 9">
            <a:extLst>
              <a:ext uri="{FF2B5EF4-FFF2-40B4-BE49-F238E27FC236}">
                <a16:creationId xmlns:a16="http://schemas.microsoft.com/office/drawing/2014/main" id="{D13D8A04-F661-4C43-8C8D-7665EE0DB386}"/>
              </a:ext>
            </a:extLst>
          </p:cNvPr>
          <p:cNvSpPr/>
          <p:nvPr/>
        </p:nvSpPr>
        <p:spPr>
          <a:xfrm>
            <a:off x="10854894" y="2864075"/>
            <a:ext cx="422706" cy="424069"/>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Google Shape;674;g1098fc8e051_10_79">
            <a:extLst>
              <a:ext uri="{FF2B5EF4-FFF2-40B4-BE49-F238E27FC236}">
                <a16:creationId xmlns:a16="http://schemas.microsoft.com/office/drawing/2014/main" id="{06331428-F14B-48BF-9141-195584042600}"/>
              </a:ext>
            </a:extLst>
          </p:cNvPr>
          <p:cNvSpPr txBox="1"/>
          <p:nvPr/>
        </p:nvSpPr>
        <p:spPr>
          <a:xfrm>
            <a:off x="9513791" y="3464562"/>
            <a:ext cx="1385905" cy="408578"/>
          </a:xfrm>
          <a:prstGeom prst="wedgeRoundRectCallout">
            <a:avLst>
              <a:gd name="adj1" fmla="val 59793"/>
              <a:gd name="adj2" fmla="val -54896"/>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r>
              <a:rPr lang="zh-TW" altLang="en-US" dirty="0">
                <a:latin typeface="Microsoft JhengHei" panose="020B0604030504040204" pitchFamily="34" charset="-120"/>
                <a:ea typeface="Microsoft JhengHei" panose="020B0604030504040204" pitchFamily="34" charset="-120"/>
                <a:cs typeface="Microsoft JhengHei"/>
                <a:sym typeface="Microsoft JhengHei"/>
              </a:rPr>
              <a:t>點選資料夾</a:t>
            </a:r>
          </a:p>
        </p:txBody>
      </p:sp>
      <p:sp>
        <p:nvSpPr>
          <p:cNvPr id="11" name="Google Shape;674;g1098fc8e051_10_79">
            <a:extLst>
              <a:ext uri="{FF2B5EF4-FFF2-40B4-BE49-F238E27FC236}">
                <a16:creationId xmlns:a16="http://schemas.microsoft.com/office/drawing/2014/main" id="{30CBC6F3-75C1-43BA-A44B-8054B45513A2}"/>
              </a:ext>
            </a:extLst>
          </p:cNvPr>
          <p:cNvSpPr txBox="1"/>
          <p:nvPr/>
        </p:nvSpPr>
        <p:spPr>
          <a:xfrm>
            <a:off x="1518483" y="4095225"/>
            <a:ext cx="1219649" cy="408578"/>
          </a:xfrm>
          <a:prstGeom prst="wedgeRoundRectCallout">
            <a:avLst>
              <a:gd name="adj1" fmla="val 65154"/>
              <a:gd name="adj2" fmla="val 46831"/>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r>
              <a:rPr lang="zh-TW" altLang="en-US" dirty="0">
                <a:latin typeface="Microsoft JhengHei" panose="020B0604030504040204" pitchFamily="34" charset="-120"/>
                <a:ea typeface="Microsoft JhengHei" panose="020B0604030504040204" pitchFamily="34" charset="-120"/>
                <a:cs typeface="Calibri"/>
                <a:sym typeface="Calibri"/>
              </a:rPr>
              <a:t>左鍵雙擊</a:t>
            </a:r>
          </a:p>
        </p:txBody>
      </p:sp>
      <p:graphicFrame>
        <p:nvGraphicFramePr>
          <p:cNvPr id="12" name="表格 11">
            <a:extLst>
              <a:ext uri="{FF2B5EF4-FFF2-40B4-BE49-F238E27FC236}">
                <a16:creationId xmlns:a16="http://schemas.microsoft.com/office/drawing/2014/main" id="{EBD59F20-3389-4060-9AC2-6424316EA36C}"/>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spTree>
    <p:extLst>
      <p:ext uri="{BB962C8B-B14F-4D97-AF65-F5344CB8AC3E}">
        <p14:creationId xmlns:p14="http://schemas.microsoft.com/office/powerpoint/2010/main" val="1936661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endParaRPr lang="zh-TW" altLang="en-US" dirty="0">
              <a:latin typeface="Microsoft JhengHei" panose="020B0604030504040204" pitchFamily="34" charset="-120"/>
              <a:ea typeface="Microsoft JhengHei" panose="020B0604030504040204" pitchFamily="34" charset="-120"/>
              <a:cs typeface="Microsoft JhengHei"/>
              <a:sym typeface="Microsoft JhengHei"/>
            </a:endParaRPr>
          </a:p>
        </p:txBody>
      </p:sp>
      <p:graphicFrame>
        <p:nvGraphicFramePr>
          <p:cNvPr id="12" name="表格 11">
            <a:extLst>
              <a:ext uri="{FF2B5EF4-FFF2-40B4-BE49-F238E27FC236}">
                <a16:creationId xmlns:a16="http://schemas.microsoft.com/office/drawing/2014/main" id="{EBD59F20-3389-4060-9AC2-6424316EA36C}"/>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9" name="Google Shape;850;g1042cd2e501_4_136">
            <a:extLst>
              <a:ext uri="{FF2B5EF4-FFF2-40B4-BE49-F238E27FC236}">
                <a16:creationId xmlns:a16="http://schemas.microsoft.com/office/drawing/2014/main" id="{B53C2438-63E9-4828-8DFF-2BCE8BF977D3}"/>
              </a:ext>
            </a:extLst>
          </p:cNvPr>
          <p:cNvPicPr preferRelativeResize="0"/>
          <p:nvPr/>
        </p:nvPicPr>
        <p:blipFill rotWithShape="1">
          <a:blip r:embed="rId3">
            <a:alphaModFix/>
          </a:blip>
          <a:srcRect l="27475" t="20739" r="27033" b="10512"/>
          <a:stretch/>
        </p:blipFill>
        <p:spPr>
          <a:xfrm>
            <a:off x="3071091" y="1521505"/>
            <a:ext cx="6049818" cy="4568411"/>
          </a:xfrm>
          <a:prstGeom prst="rect">
            <a:avLst/>
          </a:prstGeom>
          <a:noFill/>
          <a:ln w="6350">
            <a:solidFill>
              <a:schemeClr val="tx1"/>
            </a:solidFill>
          </a:ln>
        </p:spPr>
      </p:pic>
      <p:sp>
        <p:nvSpPr>
          <p:cNvPr id="10" name="矩形: 圓角 9">
            <a:extLst>
              <a:ext uri="{FF2B5EF4-FFF2-40B4-BE49-F238E27FC236}">
                <a16:creationId xmlns:a16="http://schemas.microsoft.com/office/drawing/2014/main" id="{D13D8A04-F661-4C43-8C8D-7665EE0DB386}"/>
              </a:ext>
            </a:extLst>
          </p:cNvPr>
          <p:cNvSpPr/>
          <p:nvPr/>
        </p:nvSpPr>
        <p:spPr>
          <a:xfrm>
            <a:off x="3209351" y="3694547"/>
            <a:ext cx="2452539" cy="443345"/>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Google Shape;674;g1098fc8e051_10_79">
            <a:extLst>
              <a:ext uri="{FF2B5EF4-FFF2-40B4-BE49-F238E27FC236}">
                <a16:creationId xmlns:a16="http://schemas.microsoft.com/office/drawing/2014/main" id="{06331428-F14B-48BF-9141-195584042600}"/>
              </a:ext>
            </a:extLst>
          </p:cNvPr>
          <p:cNvSpPr txBox="1"/>
          <p:nvPr/>
        </p:nvSpPr>
        <p:spPr>
          <a:xfrm>
            <a:off x="5944221" y="3223328"/>
            <a:ext cx="3273669" cy="408578"/>
          </a:xfrm>
          <a:prstGeom prst="wedgeRoundRectCallout">
            <a:avLst>
              <a:gd name="adj1" fmla="val -55780"/>
              <a:gd name="adj2" fmla="val 51353"/>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r>
              <a:rPr lang="zh-TW" altLang="en-US" dirty="0">
                <a:latin typeface="Microsoft JhengHei" panose="020B0604030504040204" pitchFamily="34" charset="-120"/>
                <a:ea typeface="Microsoft JhengHei" panose="020B0604030504040204" pitchFamily="34" charset="-120"/>
                <a:cs typeface="Microsoft JhengHei"/>
                <a:sym typeface="Microsoft JhengHei"/>
              </a:rPr>
              <a:t>設定</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Retrieve</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工具的檔案路徑</a:t>
            </a:r>
          </a:p>
        </p:txBody>
      </p:sp>
    </p:spTree>
    <p:extLst>
      <p:ext uri="{BB962C8B-B14F-4D97-AF65-F5344CB8AC3E}">
        <p14:creationId xmlns:p14="http://schemas.microsoft.com/office/powerpoint/2010/main" val="925800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將流程存檔</a:t>
            </a:r>
          </a:p>
        </p:txBody>
      </p:sp>
      <p:graphicFrame>
        <p:nvGraphicFramePr>
          <p:cNvPr id="12" name="表格 11">
            <a:extLst>
              <a:ext uri="{FF2B5EF4-FFF2-40B4-BE49-F238E27FC236}">
                <a16:creationId xmlns:a16="http://schemas.microsoft.com/office/drawing/2014/main" id="{EBD59F20-3389-4060-9AC2-6424316EA36C}"/>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9" name="Google Shape;862;g1042cd2e501_4_144">
            <a:extLst>
              <a:ext uri="{FF2B5EF4-FFF2-40B4-BE49-F238E27FC236}">
                <a16:creationId xmlns:a16="http://schemas.microsoft.com/office/drawing/2014/main" id="{14F43020-1F1F-4E24-AD12-A1C9A888D001}"/>
              </a:ext>
            </a:extLst>
          </p:cNvPr>
          <p:cNvPicPr preferRelativeResize="0"/>
          <p:nvPr/>
        </p:nvPicPr>
        <p:blipFill rotWithShape="1">
          <a:blip r:embed="rId3">
            <a:alphaModFix/>
          </a:blip>
          <a:srcRect t="10158" r="2153" b="25930"/>
          <a:stretch/>
        </p:blipFill>
        <p:spPr>
          <a:xfrm>
            <a:off x="1849029" y="2318327"/>
            <a:ext cx="8310971" cy="3306620"/>
          </a:xfrm>
          <a:prstGeom prst="rect">
            <a:avLst/>
          </a:prstGeom>
          <a:noFill/>
          <a:ln w="6350">
            <a:solidFill>
              <a:schemeClr val="tx1"/>
            </a:solidFill>
          </a:ln>
        </p:spPr>
      </p:pic>
      <p:sp>
        <p:nvSpPr>
          <p:cNvPr id="10" name="矩形: 圓角 9">
            <a:extLst>
              <a:ext uri="{FF2B5EF4-FFF2-40B4-BE49-F238E27FC236}">
                <a16:creationId xmlns:a16="http://schemas.microsoft.com/office/drawing/2014/main" id="{D13D8A04-F661-4C43-8C8D-7665EE0DB386}"/>
              </a:ext>
            </a:extLst>
          </p:cNvPr>
          <p:cNvSpPr/>
          <p:nvPr/>
        </p:nvSpPr>
        <p:spPr>
          <a:xfrm>
            <a:off x="2013231" y="3741130"/>
            <a:ext cx="1468877" cy="285925"/>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Google Shape;674;g1098fc8e051_10_79">
            <a:extLst>
              <a:ext uri="{FF2B5EF4-FFF2-40B4-BE49-F238E27FC236}">
                <a16:creationId xmlns:a16="http://schemas.microsoft.com/office/drawing/2014/main" id="{06331428-F14B-48BF-9141-195584042600}"/>
              </a:ext>
            </a:extLst>
          </p:cNvPr>
          <p:cNvSpPr txBox="1"/>
          <p:nvPr/>
        </p:nvSpPr>
        <p:spPr>
          <a:xfrm>
            <a:off x="3713354" y="3475514"/>
            <a:ext cx="923301" cy="408578"/>
          </a:xfrm>
          <a:prstGeom prst="wedgeRoundRectCallout">
            <a:avLst>
              <a:gd name="adj1" fmla="val -62502"/>
              <a:gd name="adj2" fmla="val 49092"/>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r>
              <a:rPr lang="zh-TW" altLang="en-US" dirty="0">
                <a:latin typeface="Microsoft JhengHei" panose="020B0604030504040204" pitchFamily="34" charset="-120"/>
                <a:ea typeface="Microsoft JhengHei" panose="020B0604030504040204" pitchFamily="34" charset="-120"/>
                <a:cs typeface="Microsoft JhengHei"/>
                <a:sym typeface="Microsoft JhengHei"/>
              </a:rPr>
              <a:t>按右鍵</a:t>
            </a:r>
          </a:p>
        </p:txBody>
      </p:sp>
    </p:spTree>
    <p:extLst>
      <p:ext uri="{BB962C8B-B14F-4D97-AF65-F5344CB8AC3E}">
        <p14:creationId xmlns:p14="http://schemas.microsoft.com/office/powerpoint/2010/main" val="2653021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a:t>
            </a:r>
            <a:r>
              <a:rPr lang="en-US" altLang="zh-TW" dirty="0"/>
              <a:t>Repository</a:t>
            </a:r>
            <a:endParaRPr lang="zh-TW" altLang="en-US" dirty="0"/>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命名流程</a:t>
            </a:r>
          </a:p>
        </p:txBody>
      </p:sp>
      <p:graphicFrame>
        <p:nvGraphicFramePr>
          <p:cNvPr id="12" name="表格 11">
            <a:extLst>
              <a:ext uri="{FF2B5EF4-FFF2-40B4-BE49-F238E27FC236}">
                <a16:creationId xmlns:a16="http://schemas.microsoft.com/office/drawing/2014/main" id="{EBD59F20-3389-4060-9AC2-6424316EA36C}"/>
              </a:ext>
            </a:extLst>
          </p:cNvPr>
          <p:cNvGraphicFramePr>
            <a:graphicFrameLocks noGrp="1"/>
          </p:cNvGraphicFramePr>
          <p:nvPr/>
        </p:nvGraphicFramePr>
        <p:xfrm>
          <a:off x="7960662" y="452731"/>
          <a:ext cx="4231338" cy="479857"/>
        </p:xfrm>
        <a:graphic>
          <a:graphicData uri="http://schemas.openxmlformats.org/drawingml/2006/table">
            <a:tbl>
              <a:tblPr firstRow="1" bandRow="1">
                <a:tableStyleId>{284E427A-3D55-4303-BF80-6455036E1DE7}</a:tableStyleId>
              </a:tblPr>
              <a:tblGrid>
                <a:gridCol w="1410446">
                  <a:extLst>
                    <a:ext uri="{9D8B030D-6E8A-4147-A177-3AD203B41FA5}">
                      <a16:colId xmlns:a16="http://schemas.microsoft.com/office/drawing/2014/main" val="223558480"/>
                    </a:ext>
                  </a:extLst>
                </a:gridCol>
                <a:gridCol w="1410446">
                  <a:extLst>
                    <a:ext uri="{9D8B030D-6E8A-4147-A177-3AD203B41FA5}">
                      <a16:colId xmlns:a16="http://schemas.microsoft.com/office/drawing/2014/main" val="758741115"/>
                    </a:ext>
                  </a:extLst>
                </a:gridCol>
                <a:gridCol w="1410446">
                  <a:extLst>
                    <a:ext uri="{9D8B030D-6E8A-4147-A177-3AD203B41FA5}">
                      <a16:colId xmlns:a16="http://schemas.microsoft.com/office/drawing/2014/main" val="2150190353"/>
                    </a:ext>
                  </a:extLst>
                </a:gridCol>
              </a:tblGrid>
              <a:tr h="479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rPr>
                        <a:t>CSV</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endParaRP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n-US" altLang="zh-TW"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rPr>
                        <a:t>Input</a:t>
                      </a:r>
                      <a:endParaRPr lang="zh-TW" altLang="en-US" sz="1800" b="1" i="0" u="none" strike="noStrike" kern="1200" cap="none" dirty="0">
                        <a:solidFill>
                          <a:srgbClr val="F8CB90"/>
                        </a:solidFill>
                        <a:latin typeface="Microsoft JhengHei" panose="020B0604030504040204" pitchFamily="34" charset="-120"/>
                        <a:ea typeface="Microsoft JhengHei" panose="020B0604030504040204" pitchFamily="34" charset="-120"/>
                        <a:cs typeface="Calibri"/>
                        <a:sym typeface="Arial"/>
                      </a:endParaRP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CF4E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kern="1200" cap="none" dirty="0">
                          <a:solidFill>
                            <a:schemeClr val="bg1"/>
                          </a:solidFill>
                          <a:latin typeface="Microsoft JhengHei" panose="020B0604030504040204" pitchFamily="34" charset="-120"/>
                          <a:ea typeface="Microsoft JhengHei" panose="020B0604030504040204" pitchFamily="34" charset="-120"/>
                          <a:cs typeface="Calibri"/>
                          <a:sym typeface="Microsoft JhengHei"/>
                        </a:rPr>
                        <a:t>Repository</a:t>
                      </a:r>
                    </a:p>
                  </a:txBody>
                  <a:tcPr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rgbClr val="F8CB90"/>
                    </a:solidFill>
                  </a:tcPr>
                </a:tc>
                <a:extLst>
                  <a:ext uri="{0D108BD9-81ED-4DB2-BD59-A6C34878D82A}">
                    <a16:rowId xmlns:a16="http://schemas.microsoft.com/office/drawing/2014/main" val="1378344336"/>
                  </a:ext>
                </a:extLst>
              </a:tr>
            </a:tbl>
          </a:graphicData>
        </a:graphic>
      </p:graphicFrame>
      <p:pic>
        <p:nvPicPr>
          <p:cNvPr id="8" name="Google Shape;872;g1042cd2e501_4_151">
            <a:extLst>
              <a:ext uri="{FF2B5EF4-FFF2-40B4-BE49-F238E27FC236}">
                <a16:creationId xmlns:a16="http://schemas.microsoft.com/office/drawing/2014/main" id="{98420ACB-4507-437B-9D43-DFD64A95D57C}"/>
              </a:ext>
            </a:extLst>
          </p:cNvPr>
          <p:cNvPicPr preferRelativeResize="0">
            <a:picLocks noChangeAspect="1"/>
          </p:cNvPicPr>
          <p:nvPr/>
        </p:nvPicPr>
        <p:blipFill rotWithShape="1">
          <a:blip r:embed="rId3">
            <a:alphaModFix/>
          </a:blip>
          <a:srcRect l="2253" t="1362" r="2104" b="5474"/>
          <a:stretch/>
        </p:blipFill>
        <p:spPr>
          <a:xfrm>
            <a:off x="3422072" y="2343727"/>
            <a:ext cx="5347855" cy="2170546"/>
          </a:xfrm>
          <a:prstGeom prst="rect">
            <a:avLst/>
          </a:prstGeom>
          <a:noFill/>
          <a:ln w="6350">
            <a:solidFill>
              <a:schemeClr val="tx1"/>
            </a:solidFill>
          </a:ln>
        </p:spPr>
      </p:pic>
    </p:spTree>
    <p:extLst>
      <p:ext uri="{BB962C8B-B14F-4D97-AF65-F5344CB8AC3E}">
        <p14:creationId xmlns:p14="http://schemas.microsoft.com/office/powerpoint/2010/main" val="385903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視覺化資料探索</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散點圖 </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 </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投籃進球數 </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(FGM) </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與出手數 </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(FGA)</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的關係</a:t>
            </a:r>
          </a:p>
        </p:txBody>
      </p:sp>
      <p:pic>
        <p:nvPicPr>
          <p:cNvPr id="6" name="Google Shape;880;g1042cd2e501_19_0">
            <a:extLst>
              <a:ext uri="{FF2B5EF4-FFF2-40B4-BE49-F238E27FC236}">
                <a16:creationId xmlns:a16="http://schemas.microsoft.com/office/drawing/2014/main" id="{EE996800-DF5C-4EC5-A006-B67320A48BE1}"/>
              </a:ext>
            </a:extLst>
          </p:cNvPr>
          <p:cNvPicPr preferRelativeResize="0"/>
          <p:nvPr/>
        </p:nvPicPr>
        <p:blipFill rotWithShape="1">
          <a:blip r:embed="rId3">
            <a:alphaModFix/>
          </a:blip>
          <a:srcRect l="216" t="8775" r="82240" b="48661"/>
          <a:stretch/>
        </p:blipFill>
        <p:spPr>
          <a:xfrm>
            <a:off x="1551576" y="2509804"/>
            <a:ext cx="2506135" cy="3417455"/>
          </a:xfrm>
          <a:prstGeom prst="rect">
            <a:avLst/>
          </a:prstGeom>
          <a:noFill/>
          <a:ln w="6350">
            <a:solidFill>
              <a:schemeClr val="tx1"/>
            </a:solidFill>
          </a:ln>
        </p:spPr>
      </p:pic>
      <p:sp>
        <p:nvSpPr>
          <p:cNvPr id="7" name="矩形: 圓角 6">
            <a:extLst>
              <a:ext uri="{FF2B5EF4-FFF2-40B4-BE49-F238E27FC236}">
                <a16:creationId xmlns:a16="http://schemas.microsoft.com/office/drawing/2014/main" id="{2ACCAFDC-8F37-40E5-B2BB-CC3A477ECD98}"/>
              </a:ext>
            </a:extLst>
          </p:cNvPr>
          <p:cNvSpPr/>
          <p:nvPr/>
        </p:nvSpPr>
        <p:spPr>
          <a:xfrm>
            <a:off x="1499350" y="4126920"/>
            <a:ext cx="974788" cy="873288"/>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圓角 8">
            <a:extLst>
              <a:ext uri="{FF2B5EF4-FFF2-40B4-BE49-F238E27FC236}">
                <a16:creationId xmlns:a16="http://schemas.microsoft.com/office/drawing/2014/main" id="{197CB9E4-A3D6-445C-9FD5-000CBBFACB57}"/>
              </a:ext>
            </a:extLst>
          </p:cNvPr>
          <p:cNvSpPr/>
          <p:nvPr/>
        </p:nvSpPr>
        <p:spPr>
          <a:xfrm>
            <a:off x="2521975" y="3191747"/>
            <a:ext cx="1562262" cy="50290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圓角 9">
            <a:extLst>
              <a:ext uri="{FF2B5EF4-FFF2-40B4-BE49-F238E27FC236}">
                <a16:creationId xmlns:a16="http://schemas.microsoft.com/office/drawing/2014/main" id="{E5B19982-A923-47A0-9DCB-338800968FD6}"/>
              </a:ext>
            </a:extLst>
          </p:cNvPr>
          <p:cNvSpPr/>
          <p:nvPr/>
        </p:nvSpPr>
        <p:spPr>
          <a:xfrm>
            <a:off x="2521975" y="3668591"/>
            <a:ext cx="1562262" cy="50290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圓角 10">
            <a:extLst>
              <a:ext uri="{FF2B5EF4-FFF2-40B4-BE49-F238E27FC236}">
                <a16:creationId xmlns:a16="http://schemas.microsoft.com/office/drawing/2014/main" id="{A1FEDBA7-3757-4111-AD0B-F61C0809EACC}"/>
              </a:ext>
            </a:extLst>
          </p:cNvPr>
          <p:cNvSpPr/>
          <p:nvPr/>
        </p:nvSpPr>
        <p:spPr>
          <a:xfrm>
            <a:off x="2521975" y="4182047"/>
            <a:ext cx="1562262" cy="50290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6" name="Google Shape;880;g1042cd2e501_19_0">
            <a:extLst>
              <a:ext uri="{FF2B5EF4-FFF2-40B4-BE49-F238E27FC236}">
                <a16:creationId xmlns:a16="http://schemas.microsoft.com/office/drawing/2014/main" id="{7F62BBFD-C07C-4C9A-9805-66B92322CCCA}"/>
              </a:ext>
            </a:extLst>
          </p:cNvPr>
          <p:cNvPicPr preferRelativeResize="0"/>
          <p:nvPr/>
        </p:nvPicPr>
        <p:blipFill rotWithShape="1">
          <a:blip r:embed="rId3">
            <a:alphaModFix/>
          </a:blip>
          <a:srcRect l="19429" t="9282" r="1054" b="3195"/>
          <a:stretch/>
        </p:blipFill>
        <p:spPr>
          <a:xfrm>
            <a:off x="4193442" y="2224306"/>
            <a:ext cx="6446982" cy="3988453"/>
          </a:xfrm>
          <a:prstGeom prst="rect">
            <a:avLst/>
          </a:prstGeom>
          <a:noFill/>
          <a:ln w="6350">
            <a:solidFill>
              <a:schemeClr val="tx1"/>
            </a:solidFill>
          </a:ln>
        </p:spPr>
      </p:pic>
    </p:spTree>
    <p:extLst>
      <p:ext uri="{BB962C8B-B14F-4D97-AF65-F5344CB8AC3E}">
        <p14:creationId xmlns:p14="http://schemas.microsoft.com/office/powerpoint/2010/main" val="411195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920DF6-2DDE-4F70-B3EF-D3AF397C9E35}"/>
              </a:ext>
            </a:extLst>
          </p:cNvPr>
          <p:cNvSpPr>
            <a:spLocks noGrp="1"/>
          </p:cNvSpPr>
          <p:nvPr>
            <p:ph type="title"/>
          </p:nvPr>
        </p:nvSpPr>
        <p:spPr/>
        <p:txBody>
          <a:bodyPr/>
          <a:lstStyle/>
          <a:p>
            <a:r>
              <a:rPr lang="en-US" altLang="zh-TW" dirty="0">
                <a:cs typeface="Microsoft JhengHei" panose="020B0604030504040204" pitchFamily="34" charset="-120"/>
                <a:sym typeface="+mn-ea"/>
              </a:rPr>
              <a:t>RapidMiner </a:t>
            </a:r>
            <a:r>
              <a:rPr lang="zh-TW" altLang="en-US" dirty="0">
                <a:cs typeface="Microsoft JhengHei" panose="020B0604030504040204" pitchFamily="34" charset="-120"/>
                <a:sym typeface="+mn-ea"/>
              </a:rPr>
              <a:t>安裝</a:t>
            </a:r>
            <a:endParaRPr lang="zh-TW" altLang="en-US" dirty="0"/>
          </a:p>
        </p:txBody>
      </p:sp>
      <p:sp>
        <p:nvSpPr>
          <p:cNvPr id="3" name="內容版面配置區 2">
            <a:extLst>
              <a:ext uri="{FF2B5EF4-FFF2-40B4-BE49-F238E27FC236}">
                <a16:creationId xmlns:a16="http://schemas.microsoft.com/office/drawing/2014/main" id="{9989069C-D91D-4954-9413-6869B814AAE4}"/>
              </a:ext>
            </a:extLst>
          </p:cNvPr>
          <p:cNvSpPr>
            <a:spLocks noGrp="1"/>
          </p:cNvSpPr>
          <p:nvPr>
            <p:ph idx="1"/>
          </p:nvPr>
        </p:nvSpPr>
        <p:spPr/>
        <p:txBody>
          <a:bodyPr/>
          <a:lstStyle/>
          <a:p>
            <a:r>
              <a:rPr lang="zh-TW" altLang="en-US" dirty="0"/>
              <a:t>驗證電子信箱後即可完成安裝步驟</a:t>
            </a:r>
          </a:p>
        </p:txBody>
      </p:sp>
      <p:sp>
        <p:nvSpPr>
          <p:cNvPr id="4" name="內容版面配置區 3">
            <a:extLst>
              <a:ext uri="{FF2B5EF4-FFF2-40B4-BE49-F238E27FC236}">
                <a16:creationId xmlns:a16="http://schemas.microsoft.com/office/drawing/2014/main" id="{1DCE4493-90F1-4D84-8D1A-513DA6E6DA26}"/>
              </a:ext>
            </a:extLst>
          </p:cNvPr>
          <p:cNvSpPr>
            <a:spLocks noGrp="1"/>
          </p:cNvSpPr>
          <p:nvPr>
            <p:ph idx="10"/>
          </p:nvPr>
        </p:nvSpPr>
        <p:spPr/>
        <p:txBody>
          <a:bodyPr/>
          <a:lstStyle/>
          <a:p>
            <a:pPr marL="0" indent="0">
              <a:buNone/>
            </a:pPr>
            <a:r>
              <a:rPr lang="en-US" altLang="zh-TW" dirty="0"/>
              <a:t>3.</a:t>
            </a:r>
            <a:r>
              <a:rPr lang="zh-TW" altLang="en-US" dirty="0"/>
              <a:t> 電子信箱驗證帳戶資訊</a:t>
            </a:r>
            <a:endParaRPr lang="en-US" altLang="zh-TW" dirty="0"/>
          </a:p>
          <a:p>
            <a:pPr marL="360000" indent="0">
              <a:buNone/>
            </a:pPr>
            <a:r>
              <a:rPr lang="zh-TW" altLang="en-US" sz="1800" dirty="0"/>
              <a:t>建立帳號後，需至填寫的電子信箱收取驗證信件</a:t>
            </a:r>
          </a:p>
        </p:txBody>
      </p:sp>
      <p:sp>
        <p:nvSpPr>
          <p:cNvPr id="6" name="內容版面配置區 5">
            <a:extLst>
              <a:ext uri="{FF2B5EF4-FFF2-40B4-BE49-F238E27FC236}">
                <a16:creationId xmlns:a16="http://schemas.microsoft.com/office/drawing/2014/main" id="{81DE541F-4724-42DB-9918-629B56A0B683}"/>
              </a:ext>
            </a:extLst>
          </p:cNvPr>
          <p:cNvSpPr>
            <a:spLocks noGrp="1"/>
          </p:cNvSpPr>
          <p:nvPr>
            <p:ph idx="12"/>
          </p:nvPr>
        </p:nvSpPr>
        <p:spPr/>
        <p:txBody>
          <a:bodyPr/>
          <a:lstStyle/>
          <a:p>
            <a:endParaRPr lang="zh-TW" altLang="en-US"/>
          </a:p>
        </p:txBody>
      </p:sp>
      <p:pic>
        <p:nvPicPr>
          <p:cNvPr id="7" name="图片占位符 6" descr="创建账户，发送邮件验证">
            <a:extLst>
              <a:ext uri="{FF2B5EF4-FFF2-40B4-BE49-F238E27FC236}">
                <a16:creationId xmlns:a16="http://schemas.microsoft.com/office/drawing/2014/main" id="{EA65A87E-E40E-4E09-A6E8-C2CB57CE9A1A}"/>
              </a:ext>
            </a:extLst>
          </p:cNvPr>
          <p:cNvPicPr>
            <a:picLocks noGrp="1" noChangeAspect="1"/>
          </p:cNvPicPr>
          <p:nvPr>
            <p:ph type="pic" sz="quarter" idx="11"/>
          </p:nvPr>
        </p:nvPicPr>
        <p:blipFill>
          <a:blip r:embed="rId3"/>
          <a:stretch>
            <a:fillRect/>
          </a:stretch>
        </p:blipFill>
        <p:spPr>
          <a:xfrm>
            <a:off x="416560" y="1610360"/>
            <a:ext cx="5387975" cy="4335780"/>
          </a:xfrm>
          <a:prstGeom prst="rect">
            <a:avLst/>
          </a:prstGeom>
        </p:spPr>
      </p:pic>
    </p:spTree>
    <p:extLst>
      <p:ext uri="{BB962C8B-B14F-4D97-AF65-F5344CB8AC3E}">
        <p14:creationId xmlns:p14="http://schemas.microsoft.com/office/powerpoint/2010/main" val="33561945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視覺化資料探索</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曲線圖 </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 </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平均上場時間 </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(MIN) </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與每場得分數 </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(PTS)</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的關係</a:t>
            </a:r>
          </a:p>
        </p:txBody>
      </p:sp>
      <p:pic>
        <p:nvPicPr>
          <p:cNvPr id="15" name="Google Shape;888;g108b7a2359c_0_0">
            <a:extLst>
              <a:ext uri="{FF2B5EF4-FFF2-40B4-BE49-F238E27FC236}">
                <a16:creationId xmlns:a16="http://schemas.microsoft.com/office/drawing/2014/main" id="{DF375EFC-5AD0-4292-A65A-BDD2174460C0}"/>
              </a:ext>
            </a:extLst>
          </p:cNvPr>
          <p:cNvPicPr preferRelativeResize="0"/>
          <p:nvPr/>
        </p:nvPicPr>
        <p:blipFill rotWithShape="1">
          <a:blip r:embed="rId3">
            <a:alphaModFix/>
          </a:blip>
          <a:srcRect l="651" t="9532" r="81410" b="44409"/>
          <a:stretch/>
        </p:blipFill>
        <p:spPr>
          <a:xfrm>
            <a:off x="1561406" y="2383647"/>
            <a:ext cx="2474885" cy="3571355"/>
          </a:xfrm>
          <a:prstGeom prst="rect">
            <a:avLst/>
          </a:prstGeom>
          <a:noFill/>
          <a:ln w="6350">
            <a:solidFill>
              <a:schemeClr val="tx1"/>
            </a:solidFill>
          </a:ln>
        </p:spPr>
      </p:pic>
      <p:pic>
        <p:nvPicPr>
          <p:cNvPr id="12" name="Google Shape;888;g108b7a2359c_0_0">
            <a:extLst>
              <a:ext uri="{FF2B5EF4-FFF2-40B4-BE49-F238E27FC236}">
                <a16:creationId xmlns:a16="http://schemas.microsoft.com/office/drawing/2014/main" id="{492FB5D1-1FE1-4900-BB13-D59AD7060F1D}"/>
              </a:ext>
            </a:extLst>
          </p:cNvPr>
          <p:cNvPicPr preferRelativeResize="0"/>
          <p:nvPr/>
        </p:nvPicPr>
        <p:blipFill rotWithShape="1">
          <a:blip r:embed="rId3">
            <a:alphaModFix/>
          </a:blip>
          <a:srcRect l="19542" t="9026" r="1097" b="3604"/>
          <a:stretch/>
        </p:blipFill>
        <p:spPr>
          <a:xfrm>
            <a:off x="4171374" y="2160866"/>
            <a:ext cx="6456219" cy="3994728"/>
          </a:xfrm>
          <a:prstGeom prst="rect">
            <a:avLst/>
          </a:prstGeom>
          <a:noFill/>
          <a:ln w="6350">
            <a:solidFill>
              <a:schemeClr val="tx1"/>
            </a:solidFill>
          </a:ln>
        </p:spPr>
      </p:pic>
      <p:sp>
        <p:nvSpPr>
          <p:cNvPr id="13" name="矩形: 圓角 12">
            <a:extLst>
              <a:ext uri="{FF2B5EF4-FFF2-40B4-BE49-F238E27FC236}">
                <a16:creationId xmlns:a16="http://schemas.microsoft.com/office/drawing/2014/main" id="{387DB78D-C223-4C25-A1C9-8E73A2F3EE71}"/>
              </a:ext>
            </a:extLst>
          </p:cNvPr>
          <p:cNvSpPr/>
          <p:nvPr/>
        </p:nvSpPr>
        <p:spPr>
          <a:xfrm>
            <a:off x="1533235" y="3875470"/>
            <a:ext cx="857775" cy="873288"/>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圓角 13">
            <a:extLst>
              <a:ext uri="{FF2B5EF4-FFF2-40B4-BE49-F238E27FC236}">
                <a16:creationId xmlns:a16="http://schemas.microsoft.com/office/drawing/2014/main" id="{C93D993C-1460-40E4-B735-7D6D08BDB4BB}"/>
              </a:ext>
            </a:extLst>
          </p:cNvPr>
          <p:cNvSpPr/>
          <p:nvPr/>
        </p:nvSpPr>
        <p:spPr>
          <a:xfrm>
            <a:off x="2401903" y="2940297"/>
            <a:ext cx="1562262" cy="50290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圓角 15">
            <a:extLst>
              <a:ext uri="{FF2B5EF4-FFF2-40B4-BE49-F238E27FC236}">
                <a16:creationId xmlns:a16="http://schemas.microsoft.com/office/drawing/2014/main" id="{EF432FF2-BEB4-446C-A2A7-497D1D67C24D}"/>
              </a:ext>
            </a:extLst>
          </p:cNvPr>
          <p:cNvSpPr/>
          <p:nvPr/>
        </p:nvSpPr>
        <p:spPr>
          <a:xfrm>
            <a:off x="2401903" y="3417141"/>
            <a:ext cx="1562262" cy="50290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矩形: 圓角 16">
            <a:extLst>
              <a:ext uri="{FF2B5EF4-FFF2-40B4-BE49-F238E27FC236}">
                <a16:creationId xmlns:a16="http://schemas.microsoft.com/office/drawing/2014/main" id="{E90D6209-C7E3-4BE4-8B3F-CB42ABBE4265}"/>
              </a:ext>
            </a:extLst>
          </p:cNvPr>
          <p:cNvSpPr/>
          <p:nvPr/>
        </p:nvSpPr>
        <p:spPr>
          <a:xfrm>
            <a:off x="2401903" y="3930597"/>
            <a:ext cx="1562262" cy="50290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564140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視覺化資料探索</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a:xfrm>
            <a:off x="838200" y="1455828"/>
            <a:ext cx="10374745" cy="4699766"/>
          </a:xfrm>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箱型圖 </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 </a:t>
            </a:r>
            <a:r>
              <a:rPr lang="en-US" altLang="zh-TW" dirty="0" err="1"/>
              <a:t>球員</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職涯有超過五場賽季與沒有超過五場賽季的得分數 </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(PTS) </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比較</a:t>
            </a:r>
          </a:p>
        </p:txBody>
      </p:sp>
      <p:pic>
        <p:nvPicPr>
          <p:cNvPr id="14" name="Google Shape;896;g108b7a2359c_0_7">
            <a:extLst>
              <a:ext uri="{FF2B5EF4-FFF2-40B4-BE49-F238E27FC236}">
                <a16:creationId xmlns:a16="http://schemas.microsoft.com/office/drawing/2014/main" id="{2CA6682A-55BC-49BF-9757-2A23A7F7F82E}"/>
              </a:ext>
            </a:extLst>
          </p:cNvPr>
          <p:cNvPicPr preferRelativeResize="0"/>
          <p:nvPr/>
        </p:nvPicPr>
        <p:blipFill rotWithShape="1">
          <a:blip r:embed="rId3">
            <a:alphaModFix/>
          </a:blip>
          <a:srcRect l="19629" t="8825" r="942" b="2034"/>
          <a:stretch/>
        </p:blipFill>
        <p:spPr>
          <a:xfrm>
            <a:off x="4194108" y="2138495"/>
            <a:ext cx="6474691" cy="4077306"/>
          </a:xfrm>
          <a:prstGeom prst="rect">
            <a:avLst/>
          </a:prstGeom>
          <a:noFill/>
          <a:ln w="6350">
            <a:solidFill>
              <a:schemeClr val="tx1"/>
            </a:solidFill>
          </a:ln>
        </p:spPr>
      </p:pic>
      <p:pic>
        <p:nvPicPr>
          <p:cNvPr id="17" name="Google Shape;896;g108b7a2359c_0_7">
            <a:extLst>
              <a:ext uri="{FF2B5EF4-FFF2-40B4-BE49-F238E27FC236}">
                <a16:creationId xmlns:a16="http://schemas.microsoft.com/office/drawing/2014/main" id="{3F2F5D77-A902-4CB5-BF94-625EA3416849}"/>
              </a:ext>
            </a:extLst>
          </p:cNvPr>
          <p:cNvPicPr preferRelativeResize="0"/>
          <p:nvPr/>
        </p:nvPicPr>
        <p:blipFill rotWithShape="1">
          <a:blip r:embed="rId3">
            <a:alphaModFix/>
          </a:blip>
          <a:srcRect l="738" t="8443" r="81552" b="50430"/>
          <a:stretch/>
        </p:blipFill>
        <p:spPr>
          <a:xfrm>
            <a:off x="1522778" y="2845865"/>
            <a:ext cx="2515063" cy="3277203"/>
          </a:xfrm>
          <a:prstGeom prst="rect">
            <a:avLst/>
          </a:prstGeom>
          <a:noFill/>
          <a:ln w="6350">
            <a:solidFill>
              <a:schemeClr val="tx1"/>
            </a:solidFill>
          </a:ln>
        </p:spPr>
      </p:pic>
      <p:sp>
        <p:nvSpPr>
          <p:cNvPr id="7" name="矩形: 圓角 6">
            <a:extLst>
              <a:ext uri="{FF2B5EF4-FFF2-40B4-BE49-F238E27FC236}">
                <a16:creationId xmlns:a16="http://schemas.microsoft.com/office/drawing/2014/main" id="{2ACCAFDC-8F37-40E5-B2BB-CC3A477ECD98}"/>
              </a:ext>
            </a:extLst>
          </p:cNvPr>
          <p:cNvSpPr/>
          <p:nvPr/>
        </p:nvSpPr>
        <p:spPr>
          <a:xfrm>
            <a:off x="1422833" y="4466164"/>
            <a:ext cx="951687" cy="852593"/>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圓角 8">
            <a:extLst>
              <a:ext uri="{FF2B5EF4-FFF2-40B4-BE49-F238E27FC236}">
                <a16:creationId xmlns:a16="http://schemas.microsoft.com/office/drawing/2014/main" id="{197CB9E4-A3D6-445C-9FD5-000CBBFACB57}"/>
              </a:ext>
            </a:extLst>
          </p:cNvPr>
          <p:cNvSpPr/>
          <p:nvPr/>
        </p:nvSpPr>
        <p:spPr>
          <a:xfrm>
            <a:off x="2421655" y="3545559"/>
            <a:ext cx="1525240" cy="490982"/>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圓角 9">
            <a:extLst>
              <a:ext uri="{FF2B5EF4-FFF2-40B4-BE49-F238E27FC236}">
                <a16:creationId xmlns:a16="http://schemas.microsoft.com/office/drawing/2014/main" id="{E5B19982-A923-47A0-9DCB-338800968FD6}"/>
              </a:ext>
            </a:extLst>
          </p:cNvPr>
          <p:cNvSpPr/>
          <p:nvPr/>
        </p:nvSpPr>
        <p:spPr>
          <a:xfrm>
            <a:off x="2421655" y="4036541"/>
            <a:ext cx="1525240" cy="490982"/>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圓角 10">
            <a:extLst>
              <a:ext uri="{FF2B5EF4-FFF2-40B4-BE49-F238E27FC236}">
                <a16:creationId xmlns:a16="http://schemas.microsoft.com/office/drawing/2014/main" id="{A1FEDBA7-3757-4111-AD0B-F61C0809EACC}"/>
              </a:ext>
            </a:extLst>
          </p:cNvPr>
          <p:cNvSpPr/>
          <p:nvPr/>
        </p:nvSpPr>
        <p:spPr>
          <a:xfrm>
            <a:off x="2421655" y="4500083"/>
            <a:ext cx="1525240" cy="490982"/>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540169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視覺化資料探索</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a:xfrm>
            <a:off x="838200" y="1455828"/>
            <a:ext cx="10374745" cy="4699766"/>
          </a:xfrm>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熱點圖 </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 </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每個欄位與目標欄位的比較，顏色越偏向紅色代表跟目標欄位越相關，顏色越偏向藍色則反之</a:t>
            </a:r>
          </a:p>
        </p:txBody>
      </p:sp>
      <p:pic>
        <p:nvPicPr>
          <p:cNvPr id="12" name="Google Shape;905;g109cd12b853_1_13">
            <a:extLst>
              <a:ext uri="{FF2B5EF4-FFF2-40B4-BE49-F238E27FC236}">
                <a16:creationId xmlns:a16="http://schemas.microsoft.com/office/drawing/2014/main" id="{AAC512D9-17BB-421B-A78B-04EB349EE05F}"/>
              </a:ext>
            </a:extLst>
          </p:cNvPr>
          <p:cNvPicPr preferRelativeResize="0"/>
          <p:nvPr/>
        </p:nvPicPr>
        <p:blipFill rotWithShape="1">
          <a:blip r:embed="rId3">
            <a:alphaModFix/>
          </a:blip>
          <a:srcRect l="21980" t="10783" r="840" b="4328"/>
          <a:stretch/>
        </p:blipFill>
        <p:spPr>
          <a:xfrm>
            <a:off x="4845772" y="2774197"/>
            <a:ext cx="5485601" cy="3441604"/>
          </a:xfrm>
          <a:prstGeom prst="rect">
            <a:avLst/>
          </a:prstGeom>
          <a:noFill/>
          <a:ln w="6350">
            <a:solidFill>
              <a:schemeClr val="tx1"/>
            </a:solidFill>
          </a:ln>
        </p:spPr>
      </p:pic>
      <p:pic>
        <p:nvPicPr>
          <p:cNvPr id="13" name="Google Shape;905;g109cd12b853_1_13">
            <a:extLst>
              <a:ext uri="{FF2B5EF4-FFF2-40B4-BE49-F238E27FC236}">
                <a16:creationId xmlns:a16="http://schemas.microsoft.com/office/drawing/2014/main" id="{A09404B0-0951-46DD-8DCB-8681172448EE}"/>
              </a:ext>
            </a:extLst>
          </p:cNvPr>
          <p:cNvPicPr preferRelativeResize="0"/>
          <p:nvPr/>
        </p:nvPicPr>
        <p:blipFill rotWithShape="1">
          <a:blip r:embed="rId3">
            <a:alphaModFix/>
          </a:blip>
          <a:srcRect l="472" t="10303" r="80725" b="47038"/>
          <a:stretch/>
        </p:blipFill>
        <p:spPr>
          <a:xfrm>
            <a:off x="2155276" y="2894483"/>
            <a:ext cx="2481379" cy="3211200"/>
          </a:xfrm>
          <a:prstGeom prst="rect">
            <a:avLst/>
          </a:prstGeom>
          <a:noFill/>
          <a:ln w="6350">
            <a:solidFill>
              <a:schemeClr val="tx1"/>
            </a:solidFill>
          </a:ln>
        </p:spPr>
      </p:pic>
      <p:sp>
        <p:nvSpPr>
          <p:cNvPr id="7" name="矩形: 圓角 6">
            <a:extLst>
              <a:ext uri="{FF2B5EF4-FFF2-40B4-BE49-F238E27FC236}">
                <a16:creationId xmlns:a16="http://schemas.microsoft.com/office/drawing/2014/main" id="{2ACCAFDC-8F37-40E5-B2BB-CC3A477ECD98}"/>
              </a:ext>
            </a:extLst>
          </p:cNvPr>
          <p:cNvSpPr/>
          <p:nvPr/>
        </p:nvSpPr>
        <p:spPr>
          <a:xfrm>
            <a:off x="2105660" y="4523255"/>
            <a:ext cx="951687" cy="852593"/>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圓角 8">
            <a:extLst>
              <a:ext uri="{FF2B5EF4-FFF2-40B4-BE49-F238E27FC236}">
                <a16:creationId xmlns:a16="http://schemas.microsoft.com/office/drawing/2014/main" id="{197CB9E4-A3D6-445C-9FD5-000CBBFACB57}"/>
              </a:ext>
            </a:extLst>
          </p:cNvPr>
          <p:cNvSpPr/>
          <p:nvPr/>
        </p:nvSpPr>
        <p:spPr>
          <a:xfrm>
            <a:off x="3111415" y="3514040"/>
            <a:ext cx="1525240" cy="490982"/>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65491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 </a:t>
            </a:r>
            <a:r>
              <a:rPr lang="zh-TW" altLang="en-US" dirty="0"/>
              <a:t>發現缺漏值欄位</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發現有缺漏值</a:t>
            </a:r>
          </a:p>
        </p:txBody>
      </p:sp>
      <p:pic>
        <p:nvPicPr>
          <p:cNvPr id="11" name="Google Shape;910;g1042cd2e501_4_162">
            <a:extLst>
              <a:ext uri="{FF2B5EF4-FFF2-40B4-BE49-F238E27FC236}">
                <a16:creationId xmlns:a16="http://schemas.microsoft.com/office/drawing/2014/main" id="{E491733D-BE80-43EA-99BB-A9E0EDDCA35B}"/>
              </a:ext>
            </a:extLst>
          </p:cNvPr>
          <p:cNvPicPr preferRelativeResize="0"/>
          <p:nvPr/>
        </p:nvPicPr>
        <p:blipFill rotWithShape="1">
          <a:blip r:embed="rId3">
            <a:alphaModFix/>
          </a:blip>
          <a:srcRect t="828" r="2309" b="21768"/>
          <a:stretch/>
        </p:blipFill>
        <p:spPr>
          <a:xfrm>
            <a:off x="2223625" y="2231682"/>
            <a:ext cx="7782921" cy="3725772"/>
          </a:xfrm>
          <a:prstGeom prst="rect">
            <a:avLst/>
          </a:prstGeom>
          <a:noFill/>
          <a:ln w="6350">
            <a:solidFill>
              <a:schemeClr val="tx1"/>
            </a:solidFill>
          </a:ln>
        </p:spPr>
      </p:pic>
      <p:sp>
        <p:nvSpPr>
          <p:cNvPr id="20" name="矩形: 圓角 19">
            <a:extLst>
              <a:ext uri="{FF2B5EF4-FFF2-40B4-BE49-F238E27FC236}">
                <a16:creationId xmlns:a16="http://schemas.microsoft.com/office/drawing/2014/main" id="{C781FAFB-2F80-4E8C-8A57-AACF4E5FCCC7}"/>
              </a:ext>
            </a:extLst>
          </p:cNvPr>
          <p:cNvSpPr/>
          <p:nvPr/>
        </p:nvSpPr>
        <p:spPr>
          <a:xfrm>
            <a:off x="2164643" y="2895139"/>
            <a:ext cx="628304" cy="562882"/>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圓角 20">
            <a:extLst>
              <a:ext uri="{FF2B5EF4-FFF2-40B4-BE49-F238E27FC236}">
                <a16:creationId xmlns:a16="http://schemas.microsoft.com/office/drawing/2014/main" id="{F1A39D98-A867-4F36-9A68-EAF2886E06F3}"/>
              </a:ext>
            </a:extLst>
          </p:cNvPr>
          <p:cNvSpPr/>
          <p:nvPr/>
        </p:nvSpPr>
        <p:spPr>
          <a:xfrm>
            <a:off x="4736971" y="5374464"/>
            <a:ext cx="522085" cy="467723"/>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20526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a:t>
            </a:r>
            <a:r>
              <a:rPr lang="zh-TW" altLang="en-US" dirty="0"/>
              <a:t> 過濾出缺漏值</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在右上方的過濾器中選擇「</a:t>
            </a:r>
            <a:r>
              <a:rPr lang="en-US" altLang="zh-TW" dirty="0" err="1">
                <a:latin typeface="Microsoft JhengHei" panose="020B0604030504040204" pitchFamily="34" charset="-120"/>
                <a:ea typeface="Microsoft JhengHei" panose="020B0604030504040204" pitchFamily="34" charset="-120"/>
                <a:cs typeface="Microsoft JhengHei"/>
                <a:sym typeface="Microsoft JhengHei"/>
              </a:rPr>
              <a:t>missing_attributes</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」，顯示有缺漏值的資料</a:t>
            </a:r>
          </a:p>
        </p:txBody>
      </p:sp>
      <p:pic>
        <p:nvPicPr>
          <p:cNvPr id="8" name="Google Shape;919;g1042cd2e501_4_168">
            <a:extLst>
              <a:ext uri="{FF2B5EF4-FFF2-40B4-BE49-F238E27FC236}">
                <a16:creationId xmlns:a16="http://schemas.microsoft.com/office/drawing/2014/main" id="{06CEB4CF-D081-4267-ACDF-86B567568E85}"/>
              </a:ext>
            </a:extLst>
          </p:cNvPr>
          <p:cNvPicPr preferRelativeResize="0"/>
          <p:nvPr/>
        </p:nvPicPr>
        <p:blipFill rotWithShape="1">
          <a:blip r:embed="rId3">
            <a:alphaModFix/>
          </a:blip>
          <a:srcRect l="233" t="11715" r="1230" b="34338"/>
          <a:stretch/>
        </p:blipFill>
        <p:spPr>
          <a:xfrm>
            <a:off x="1487055" y="3000716"/>
            <a:ext cx="9125527" cy="2401455"/>
          </a:xfrm>
          <a:prstGeom prst="rect">
            <a:avLst/>
          </a:prstGeom>
          <a:noFill/>
          <a:ln w="6350">
            <a:solidFill>
              <a:schemeClr val="tx1"/>
            </a:solidFill>
          </a:ln>
        </p:spPr>
      </p:pic>
      <p:sp>
        <p:nvSpPr>
          <p:cNvPr id="10" name="矩形: 圓角 9">
            <a:extLst>
              <a:ext uri="{FF2B5EF4-FFF2-40B4-BE49-F238E27FC236}">
                <a16:creationId xmlns:a16="http://schemas.microsoft.com/office/drawing/2014/main" id="{D315FB67-6995-489D-9566-BE7D560973C0}"/>
              </a:ext>
            </a:extLst>
          </p:cNvPr>
          <p:cNvSpPr/>
          <p:nvPr/>
        </p:nvSpPr>
        <p:spPr>
          <a:xfrm>
            <a:off x="9664570" y="3176580"/>
            <a:ext cx="948011" cy="342475"/>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74357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 </a:t>
            </a:r>
            <a:r>
              <a:rPr lang="zh-TW" altLang="en-US" dirty="0"/>
              <a:t>處理缺漏值</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以</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0</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取代三分球命中率的缺漏值 </a:t>
            </a:r>
            <a:r>
              <a:rPr lang="en-US" altLang="zh-TW" dirty="0"/>
              <a:t>(Replace Missing Values)</a:t>
            </a:r>
            <a:endParaRPr lang="zh-TW" altLang="en-US" dirty="0">
              <a:latin typeface="Microsoft JhengHei" panose="020B0604030504040204" pitchFamily="34" charset="-120"/>
              <a:ea typeface="Microsoft JhengHei" panose="020B0604030504040204" pitchFamily="34" charset="-120"/>
              <a:cs typeface="Microsoft JhengHei"/>
              <a:sym typeface="Microsoft JhengHei"/>
            </a:endParaRPr>
          </a:p>
        </p:txBody>
      </p:sp>
      <p:pic>
        <p:nvPicPr>
          <p:cNvPr id="6" name="圖片 5">
            <a:extLst>
              <a:ext uri="{FF2B5EF4-FFF2-40B4-BE49-F238E27FC236}">
                <a16:creationId xmlns:a16="http://schemas.microsoft.com/office/drawing/2014/main" id="{7C5F6475-2E92-4A81-A6B3-A9B1D085CB19}"/>
              </a:ext>
            </a:extLst>
          </p:cNvPr>
          <p:cNvPicPr>
            <a:picLocks noChangeAspect="1"/>
          </p:cNvPicPr>
          <p:nvPr/>
        </p:nvPicPr>
        <p:blipFill rotWithShape="1">
          <a:blip r:embed="rId3"/>
          <a:srcRect l="2123" t="12796" r="57" b="924"/>
          <a:stretch/>
        </p:blipFill>
        <p:spPr>
          <a:xfrm>
            <a:off x="1066800" y="2363165"/>
            <a:ext cx="10058400" cy="3389746"/>
          </a:xfrm>
          <a:prstGeom prst="rect">
            <a:avLst/>
          </a:prstGeom>
          <a:ln w="6350">
            <a:solidFill>
              <a:schemeClr val="tx1"/>
            </a:solidFill>
          </a:ln>
        </p:spPr>
      </p:pic>
      <p:sp>
        <p:nvSpPr>
          <p:cNvPr id="10" name="矩形: 圓角 9">
            <a:extLst>
              <a:ext uri="{FF2B5EF4-FFF2-40B4-BE49-F238E27FC236}">
                <a16:creationId xmlns:a16="http://schemas.microsoft.com/office/drawing/2014/main" id="{D315FB67-6995-489D-9566-BE7D560973C0}"/>
              </a:ext>
            </a:extLst>
          </p:cNvPr>
          <p:cNvSpPr/>
          <p:nvPr/>
        </p:nvSpPr>
        <p:spPr>
          <a:xfrm>
            <a:off x="10177190" y="3340289"/>
            <a:ext cx="814084" cy="342475"/>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圓角 6">
            <a:extLst>
              <a:ext uri="{FF2B5EF4-FFF2-40B4-BE49-F238E27FC236}">
                <a16:creationId xmlns:a16="http://schemas.microsoft.com/office/drawing/2014/main" id="{1CDFA727-DA39-48CF-92A0-15704DD68E6A}"/>
              </a:ext>
            </a:extLst>
          </p:cNvPr>
          <p:cNvSpPr/>
          <p:nvPr/>
        </p:nvSpPr>
        <p:spPr>
          <a:xfrm>
            <a:off x="10177190" y="4984361"/>
            <a:ext cx="814084" cy="342475"/>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矩形: 圓角 11">
            <a:extLst>
              <a:ext uri="{FF2B5EF4-FFF2-40B4-BE49-F238E27FC236}">
                <a16:creationId xmlns:a16="http://schemas.microsoft.com/office/drawing/2014/main" id="{038ADBD0-37AF-46EF-9E84-5339D08F1CE0}"/>
              </a:ext>
            </a:extLst>
          </p:cNvPr>
          <p:cNvSpPr/>
          <p:nvPr/>
        </p:nvSpPr>
        <p:spPr>
          <a:xfrm>
            <a:off x="3693263" y="3257762"/>
            <a:ext cx="1451392" cy="1147983"/>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1848263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 </a:t>
            </a:r>
            <a:r>
              <a:rPr lang="zh-TW" altLang="en-US" dirty="0"/>
              <a:t>處理缺漏值</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直接過濾掉具有缺漏值的資料 </a:t>
            </a:r>
            <a:r>
              <a:rPr lang="en-US" altLang="zh-TW" dirty="0"/>
              <a:t>(Filter Examples)</a:t>
            </a:r>
            <a:endParaRPr lang="zh-TW" altLang="en-US" dirty="0">
              <a:latin typeface="Microsoft JhengHei" panose="020B0604030504040204" pitchFamily="34" charset="-120"/>
              <a:ea typeface="Microsoft JhengHei" panose="020B0604030504040204" pitchFamily="34" charset="-120"/>
              <a:cs typeface="Microsoft JhengHei"/>
              <a:sym typeface="Microsoft JhengHei"/>
            </a:endParaRPr>
          </a:p>
        </p:txBody>
      </p:sp>
      <p:pic>
        <p:nvPicPr>
          <p:cNvPr id="8" name="Google Shape;938;g109cd12b853_1_0">
            <a:extLst>
              <a:ext uri="{FF2B5EF4-FFF2-40B4-BE49-F238E27FC236}">
                <a16:creationId xmlns:a16="http://schemas.microsoft.com/office/drawing/2014/main" id="{762BC44B-837B-4B7E-8EBB-9CAB38D92BA0}"/>
              </a:ext>
            </a:extLst>
          </p:cNvPr>
          <p:cNvPicPr preferRelativeResize="0"/>
          <p:nvPr/>
        </p:nvPicPr>
        <p:blipFill rotWithShape="1">
          <a:blip r:embed="rId3">
            <a:alphaModFix/>
          </a:blip>
          <a:srcRect l="440" t="553" r="440" b="50944"/>
          <a:stretch/>
        </p:blipFill>
        <p:spPr>
          <a:xfrm>
            <a:off x="406400" y="2512291"/>
            <a:ext cx="11379200" cy="2265048"/>
          </a:xfrm>
          <a:prstGeom prst="rect">
            <a:avLst/>
          </a:prstGeom>
          <a:noFill/>
          <a:ln w="6350">
            <a:solidFill>
              <a:schemeClr val="tx1"/>
            </a:solidFill>
          </a:ln>
        </p:spPr>
      </p:pic>
      <p:sp>
        <p:nvSpPr>
          <p:cNvPr id="9" name="矩形: 圓角 8">
            <a:extLst>
              <a:ext uri="{FF2B5EF4-FFF2-40B4-BE49-F238E27FC236}">
                <a16:creationId xmlns:a16="http://schemas.microsoft.com/office/drawing/2014/main" id="{5FB5919F-4D30-4EEA-A38A-4283E03357B1}"/>
              </a:ext>
            </a:extLst>
          </p:cNvPr>
          <p:cNvSpPr/>
          <p:nvPr/>
        </p:nvSpPr>
        <p:spPr>
          <a:xfrm>
            <a:off x="8266545" y="2939473"/>
            <a:ext cx="3519055" cy="570345"/>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圓角 10">
            <a:extLst>
              <a:ext uri="{FF2B5EF4-FFF2-40B4-BE49-F238E27FC236}">
                <a16:creationId xmlns:a16="http://schemas.microsoft.com/office/drawing/2014/main" id="{75F7F66D-E77C-4677-98EA-63E14BA4E939}"/>
              </a:ext>
            </a:extLst>
          </p:cNvPr>
          <p:cNvSpPr/>
          <p:nvPr/>
        </p:nvSpPr>
        <p:spPr>
          <a:xfrm>
            <a:off x="2115127" y="3543214"/>
            <a:ext cx="979055" cy="99184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46396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B631CA-9B99-41C0-AC6E-27FDDCE2B081}"/>
              </a:ext>
            </a:extLst>
          </p:cNvPr>
          <p:cNvSpPr>
            <a:spLocks noGrp="1"/>
          </p:cNvSpPr>
          <p:nvPr>
            <p:ph type="title"/>
          </p:nvPr>
        </p:nvSpPr>
        <p:spPr/>
        <p:txBody>
          <a:bodyPr/>
          <a:lstStyle/>
          <a:p>
            <a:r>
              <a:rPr lang="zh-TW" altLang="en-US" dirty="0"/>
              <a:t>資料前處理 </a:t>
            </a:r>
            <a:r>
              <a:rPr lang="en-US" altLang="zh-TW" dirty="0"/>
              <a:t>- </a:t>
            </a:r>
            <a:r>
              <a:rPr lang="zh-TW" altLang="en-US" dirty="0"/>
              <a:t>處理缺漏值</a:t>
            </a:r>
          </a:p>
        </p:txBody>
      </p:sp>
      <p:sp>
        <p:nvSpPr>
          <p:cNvPr id="3" name="內容版面配置區 2">
            <a:extLst>
              <a:ext uri="{FF2B5EF4-FFF2-40B4-BE49-F238E27FC236}">
                <a16:creationId xmlns:a16="http://schemas.microsoft.com/office/drawing/2014/main" id="{B26ADCC7-392F-41B8-AE8A-3150DCF01641}"/>
              </a:ext>
            </a:extLst>
          </p:cNvPr>
          <p:cNvSpPr>
            <a:spLocks noGrp="1"/>
          </p:cNvSpPr>
          <p:nvPr>
            <p:ph idx="1"/>
          </p:nvPr>
        </p:nvSpPr>
        <p:spPr/>
        <p:txBody>
          <a:bodyPr/>
          <a:lstStyle/>
          <a:p>
            <a:r>
              <a:rPr lang="en-US" altLang="zh-TW" dirty="0"/>
              <a:t>3P%</a:t>
            </a:r>
            <a:r>
              <a:rPr lang="zh-TW" altLang="en-US" dirty="0"/>
              <a:t>（三分命中率）是由命中球數和出手次數衍生出來的欄位，而這些球員沒有嘗試三分球出手，自然沒有三分球命中率，若是有在打籃球的同學，應該可以推論出球員投三分球是他們在場上最不擅長做的事，因此我們打算可以將這些缺漏值用</a:t>
            </a:r>
            <a:r>
              <a:rPr lang="en-US" altLang="zh-TW" dirty="0"/>
              <a:t>[zero 0]</a:t>
            </a:r>
            <a:r>
              <a:rPr lang="zh-TW" altLang="en-US" dirty="0"/>
              <a:t>代替</a:t>
            </a:r>
          </a:p>
          <a:p>
            <a:pPr marL="0" indent="0">
              <a:buNone/>
            </a:pPr>
            <a:endParaRPr lang="zh-TW" altLang="en-US" dirty="0"/>
          </a:p>
        </p:txBody>
      </p:sp>
    </p:spTree>
    <p:extLst>
      <p:ext uri="{BB962C8B-B14F-4D97-AF65-F5344CB8AC3E}">
        <p14:creationId xmlns:p14="http://schemas.microsoft.com/office/powerpoint/2010/main" val="2497975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 </a:t>
            </a:r>
            <a:r>
              <a:rPr lang="zh-TW" altLang="en-US" dirty="0"/>
              <a:t>處理缺漏值</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完成缺漏值處理</a:t>
            </a:r>
          </a:p>
        </p:txBody>
      </p:sp>
      <p:pic>
        <p:nvPicPr>
          <p:cNvPr id="7" name="Google Shape;952;g1042cd2e501_4_179">
            <a:extLst>
              <a:ext uri="{FF2B5EF4-FFF2-40B4-BE49-F238E27FC236}">
                <a16:creationId xmlns:a16="http://schemas.microsoft.com/office/drawing/2014/main" id="{5161D2E5-9286-41F7-9DB2-2E358A982A2F}"/>
              </a:ext>
            </a:extLst>
          </p:cNvPr>
          <p:cNvPicPr preferRelativeResize="0"/>
          <p:nvPr/>
        </p:nvPicPr>
        <p:blipFill rotWithShape="1">
          <a:blip r:embed="rId3"/>
          <a:srcRect l="476" t="6135" r="1845" b="20651"/>
          <a:stretch/>
        </p:blipFill>
        <p:spPr>
          <a:xfrm>
            <a:off x="2087418" y="2262909"/>
            <a:ext cx="7906327" cy="3703781"/>
          </a:xfrm>
          <a:prstGeom prst="rect">
            <a:avLst/>
          </a:prstGeom>
          <a:noFill/>
          <a:ln w="6350">
            <a:solidFill>
              <a:schemeClr val="tx1"/>
            </a:solidFill>
          </a:ln>
        </p:spPr>
      </p:pic>
      <p:sp>
        <p:nvSpPr>
          <p:cNvPr id="9" name="矩形: 圓角 8">
            <a:extLst>
              <a:ext uri="{FF2B5EF4-FFF2-40B4-BE49-F238E27FC236}">
                <a16:creationId xmlns:a16="http://schemas.microsoft.com/office/drawing/2014/main" id="{5FB5919F-4D30-4EEA-A38A-4283E03357B1}"/>
              </a:ext>
            </a:extLst>
          </p:cNvPr>
          <p:cNvSpPr/>
          <p:nvPr/>
        </p:nvSpPr>
        <p:spPr>
          <a:xfrm>
            <a:off x="4802909" y="2877127"/>
            <a:ext cx="489528" cy="484909"/>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487158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 </a:t>
            </a:r>
            <a:r>
              <a:rPr lang="zh-TW" altLang="en-US" dirty="0"/>
              <a:t>屬性選擇</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在流程中加入</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Select Attributes</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工具</a:t>
            </a:r>
          </a:p>
        </p:txBody>
      </p:sp>
      <p:pic>
        <p:nvPicPr>
          <p:cNvPr id="6" name="Google Shape;706;g1042cd2e501_26_79">
            <a:extLst>
              <a:ext uri="{FF2B5EF4-FFF2-40B4-BE49-F238E27FC236}">
                <a16:creationId xmlns:a16="http://schemas.microsoft.com/office/drawing/2014/main" id="{B442DDBE-610A-4AFF-99D6-9439990B03F9}"/>
              </a:ext>
            </a:extLst>
          </p:cNvPr>
          <p:cNvPicPr preferRelativeResize="0"/>
          <p:nvPr/>
        </p:nvPicPr>
        <p:blipFill rotWithShape="1">
          <a:blip r:embed="rId3"/>
          <a:srcRect l="563" t="4818" r="4266" b="9691"/>
          <a:stretch/>
        </p:blipFill>
        <p:spPr>
          <a:xfrm>
            <a:off x="4096326" y="2309091"/>
            <a:ext cx="3999347" cy="3722256"/>
          </a:xfrm>
          <a:prstGeom prst="rect">
            <a:avLst/>
          </a:prstGeom>
          <a:noFill/>
          <a:ln w="6350">
            <a:solidFill>
              <a:schemeClr val="tx1"/>
            </a:solidFill>
          </a:ln>
        </p:spPr>
      </p:pic>
      <p:sp>
        <p:nvSpPr>
          <p:cNvPr id="8" name="矩形: 圓角 7">
            <a:extLst>
              <a:ext uri="{FF2B5EF4-FFF2-40B4-BE49-F238E27FC236}">
                <a16:creationId xmlns:a16="http://schemas.microsoft.com/office/drawing/2014/main" id="{6939FB84-2EBD-4FB9-897C-3487ACD71B88}"/>
              </a:ext>
            </a:extLst>
          </p:cNvPr>
          <p:cNvSpPr/>
          <p:nvPr/>
        </p:nvSpPr>
        <p:spPr>
          <a:xfrm>
            <a:off x="5043055" y="4954207"/>
            <a:ext cx="1874980" cy="402883"/>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Google Shape;674;g1098fc8e051_10_79">
            <a:extLst>
              <a:ext uri="{FF2B5EF4-FFF2-40B4-BE49-F238E27FC236}">
                <a16:creationId xmlns:a16="http://schemas.microsoft.com/office/drawing/2014/main" id="{F6A2B304-F856-4593-8435-6B4BE8AFC9A5}"/>
              </a:ext>
            </a:extLst>
          </p:cNvPr>
          <p:cNvSpPr txBox="1"/>
          <p:nvPr/>
        </p:nvSpPr>
        <p:spPr>
          <a:xfrm>
            <a:off x="2951902" y="5402172"/>
            <a:ext cx="1773925" cy="1158390"/>
          </a:xfrm>
          <a:prstGeom prst="wedgeRoundRectCallout">
            <a:avLst>
              <a:gd name="adj1" fmla="val 63554"/>
              <a:gd name="adj2" fmla="val -50676"/>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endParaRPr lang="zh-TW" altLang="en-US" dirty="0">
              <a:latin typeface="Microsoft JhengHei" panose="020B0604030504040204" pitchFamily="34" charset="-120"/>
              <a:ea typeface="Microsoft JhengHei" panose="020B0604030504040204" pitchFamily="34" charset="-120"/>
              <a:cs typeface="Calibri"/>
              <a:sym typeface="Calibri"/>
            </a:endParaRPr>
          </a:p>
        </p:txBody>
      </p:sp>
      <p:pic>
        <p:nvPicPr>
          <p:cNvPr id="11" name="Google Shape;705;g1042cd2e501_26_79">
            <a:extLst>
              <a:ext uri="{FF2B5EF4-FFF2-40B4-BE49-F238E27FC236}">
                <a16:creationId xmlns:a16="http://schemas.microsoft.com/office/drawing/2014/main" id="{4C92F626-755A-4EAA-A326-AC2A65830B79}"/>
              </a:ext>
            </a:extLst>
          </p:cNvPr>
          <p:cNvPicPr preferRelativeResize="0"/>
          <p:nvPr/>
        </p:nvPicPr>
        <p:blipFill rotWithShape="1">
          <a:blip r:embed="rId4"/>
          <a:srcRect l="325" r="325"/>
          <a:stretch/>
        </p:blipFill>
        <p:spPr>
          <a:xfrm>
            <a:off x="3128314" y="5475224"/>
            <a:ext cx="1421100" cy="1012285"/>
          </a:xfrm>
          <a:prstGeom prst="rect">
            <a:avLst/>
          </a:prstGeom>
          <a:noFill/>
          <a:ln>
            <a:noFill/>
          </a:ln>
        </p:spPr>
      </p:pic>
    </p:spTree>
    <p:extLst>
      <p:ext uri="{BB962C8B-B14F-4D97-AF65-F5344CB8AC3E}">
        <p14:creationId xmlns:p14="http://schemas.microsoft.com/office/powerpoint/2010/main" val="3310678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4E9181-4BAD-40D1-90C5-B07684888BF1}"/>
              </a:ext>
            </a:extLst>
          </p:cNvPr>
          <p:cNvSpPr>
            <a:spLocks noGrp="1"/>
          </p:cNvSpPr>
          <p:nvPr>
            <p:ph type="title"/>
          </p:nvPr>
        </p:nvSpPr>
        <p:spPr/>
        <p:txBody>
          <a:bodyPr/>
          <a:lstStyle/>
          <a:p>
            <a:r>
              <a:rPr lang="en-US" altLang="zh-TW" dirty="0">
                <a:cs typeface="Microsoft JhengHei" panose="020B0604030504040204" pitchFamily="34" charset="-120"/>
                <a:sym typeface="+mn-ea"/>
              </a:rPr>
              <a:t>RapidMiner </a:t>
            </a:r>
            <a:r>
              <a:rPr lang="zh-TW" altLang="en-US" dirty="0">
                <a:cs typeface="Microsoft JhengHei" panose="020B0604030504040204" pitchFamily="34" charset="-120"/>
                <a:sym typeface="+mn-ea"/>
              </a:rPr>
              <a:t>安裝</a:t>
            </a:r>
            <a:endParaRPr lang="zh-TW" altLang="en-US" dirty="0"/>
          </a:p>
        </p:txBody>
      </p:sp>
      <p:sp>
        <p:nvSpPr>
          <p:cNvPr id="3" name="內容版面配置區 2">
            <a:extLst>
              <a:ext uri="{FF2B5EF4-FFF2-40B4-BE49-F238E27FC236}">
                <a16:creationId xmlns:a16="http://schemas.microsoft.com/office/drawing/2014/main" id="{3B438C58-23F3-460D-A2A3-9765A6E4934B}"/>
              </a:ext>
            </a:extLst>
          </p:cNvPr>
          <p:cNvSpPr>
            <a:spLocks noGrp="1"/>
          </p:cNvSpPr>
          <p:nvPr>
            <p:ph idx="1"/>
          </p:nvPr>
        </p:nvSpPr>
        <p:spPr/>
        <p:txBody>
          <a:bodyPr/>
          <a:lstStyle/>
          <a:p>
            <a:r>
              <a:rPr lang="en-US" altLang="zh-TW" dirty="0"/>
              <a:t>Email</a:t>
            </a:r>
            <a:r>
              <a:rPr lang="zh-TW" altLang="en-US" dirty="0"/>
              <a:t>驗證成功，完成安裝步驟</a:t>
            </a:r>
          </a:p>
        </p:txBody>
      </p:sp>
      <p:sp>
        <p:nvSpPr>
          <p:cNvPr id="4" name="內容版面配置區 3">
            <a:extLst>
              <a:ext uri="{FF2B5EF4-FFF2-40B4-BE49-F238E27FC236}">
                <a16:creationId xmlns:a16="http://schemas.microsoft.com/office/drawing/2014/main" id="{C872B6EE-6395-48BE-B2E3-3EC7764AD5E6}"/>
              </a:ext>
            </a:extLst>
          </p:cNvPr>
          <p:cNvSpPr>
            <a:spLocks noGrp="1"/>
          </p:cNvSpPr>
          <p:nvPr>
            <p:ph idx="10"/>
          </p:nvPr>
        </p:nvSpPr>
        <p:spPr/>
        <p:txBody>
          <a:bodyPr/>
          <a:lstStyle/>
          <a:p>
            <a:pPr marL="0" lvl="0" indent="0">
              <a:buNone/>
            </a:pPr>
            <a:r>
              <a:rPr lang="en-US" altLang="zh-TW" dirty="0">
                <a:solidFill>
                  <a:prstClr val="black"/>
                </a:solidFill>
              </a:rPr>
              <a:t>4.</a:t>
            </a:r>
            <a:r>
              <a:rPr lang="zh-TW" altLang="en-US" dirty="0">
                <a:solidFill>
                  <a:prstClr val="black"/>
                </a:solidFill>
              </a:rPr>
              <a:t> 信箱驗證通過，成功建立帳號</a:t>
            </a:r>
            <a:endParaRPr lang="en-US" altLang="zh-TW" dirty="0">
              <a:solidFill>
                <a:prstClr val="black"/>
              </a:solidFill>
            </a:endParaRPr>
          </a:p>
          <a:p>
            <a:pPr marL="360000" lvl="0" indent="0">
              <a:buNone/>
            </a:pPr>
            <a:r>
              <a:rPr lang="zh-TW" altLang="en-US" sz="1800" dirty="0">
                <a:solidFill>
                  <a:prstClr val="black"/>
                </a:solidFill>
              </a:rPr>
              <a:t>建立帳號後，需至填寫的電子信箱收取驗證信件</a:t>
            </a:r>
          </a:p>
          <a:p>
            <a:endParaRPr lang="zh-TW" altLang="en-US" dirty="0"/>
          </a:p>
        </p:txBody>
      </p:sp>
      <p:sp>
        <p:nvSpPr>
          <p:cNvPr id="6" name="內容版面配置區 5">
            <a:extLst>
              <a:ext uri="{FF2B5EF4-FFF2-40B4-BE49-F238E27FC236}">
                <a16:creationId xmlns:a16="http://schemas.microsoft.com/office/drawing/2014/main" id="{39F216CC-A49D-4E5E-808B-F685DB390894}"/>
              </a:ext>
            </a:extLst>
          </p:cNvPr>
          <p:cNvSpPr>
            <a:spLocks noGrp="1"/>
          </p:cNvSpPr>
          <p:nvPr>
            <p:ph idx="12"/>
          </p:nvPr>
        </p:nvSpPr>
        <p:spPr/>
        <p:txBody>
          <a:bodyPr/>
          <a:lstStyle/>
          <a:p>
            <a:endParaRPr lang="zh-TW" altLang="en-US"/>
          </a:p>
        </p:txBody>
      </p:sp>
      <p:pic>
        <p:nvPicPr>
          <p:cNvPr id="7" name="图片占位符 5" descr="邮箱验证成功">
            <a:extLst>
              <a:ext uri="{FF2B5EF4-FFF2-40B4-BE49-F238E27FC236}">
                <a16:creationId xmlns:a16="http://schemas.microsoft.com/office/drawing/2014/main" id="{BCFEB95A-FC07-4365-BC14-75464A04CAB1}"/>
              </a:ext>
            </a:extLst>
          </p:cNvPr>
          <p:cNvPicPr>
            <a:picLocks noGrp="1" noChangeAspect="1"/>
          </p:cNvPicPr>
          <p:nvPr>
            <p:ph type="pic" sz="quarter" idx="11"/>
          </p:nvPr>
        </p:nvPicPr>
        <p:blipFill>
          <a:blip r:embed="rId3"/>
          <a:stretch>
            <a:fillRect/>
          </a:stretch>
        </p:blipFill>
        <p:spPr>
          <a:xfrm>
            <a:off x="1574773" y="1527175"/>
            <a:ext cx="3070860" cy="609600"/>
          </a:xfrm>
          <a:prstGeom prst="rect">
            <a:avLst/>
          </a:prstGeom>
        </p:spPr>
      </p:pic>
      <p:pic>
        <p:nvPicPr>
          <p:cNvPr id="8" name="图片 7" descr="邮箱验证成功，账户可以使用">
            <a:extLst>
              <a:ext uri="{FF2B5EF4-FFF2-40B4-BE49-F238E27FC236}">
                <a16:creationId xmlns:a16="http://schemas.microsoft.com/office/drawing/2014/main" id="{816F27A9-E4D6-419B-8FAC-62AE6C7A5519}"/>
              </a:ext>
            </a:extLst>
          </p:cNvPr>
          <p:cNvPicPr>
            <a:picLocks noChangeAspect="1"/>
          </p:cNvPicPr>
          <p:nvPr/>
        </p:nvPicPr>
        <p:blipFill>
          <a:blip r:embed="rId4"/>
          <a:stretch>
            <a:fillRect/>
          </a:stretch>
        </p:blipFill>
        <p:spPr>
          <a:xfrm>
            <a:off x="628650" y="2075815"/>
            <a:ext cx="4963160" cy="3994785"/>
          </a:xfrm>
          <a:prstGeom prst="rect">
            <a:avLst/>
          </a:prstGeom>
        </p:spPr>
      </p:pic>
    </p:spTree>
    <p:extLst>
      <p:ext uri="{BB962C8B-B14F-4D97-AF65-F5344CB8AC3E}">
        <p14:creationId xmlns:p14="http://schemas.microsoft.com/office/powerpoint/2010/main" val="1843156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 </a:t>
            </a:r>
            <a:r>
              <a:rPr lang="zh-TW" altLang="en-US" dirty="0"/>
              <a:t>屬性選擇</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選擇</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subset</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並按下</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Select Attributes</a:t>
            </a:r>
          </a:p>
        </p:txBody>
      </p:sp>
      <p:pic>
        <p:nvPicPr>
          <p:cNvPr id="12" name="圖片 11">
            <a:extLst>
              <a:ext uri="{FF2B5EF4-FFF2-40B4-BE49-F238E27FC236}">
                <a16:creationId xmlns:a16="http://schemas.microsoft.com/office/drawing/2014/main" id="{7C4E9581-BDA6-4EDD-90F5-B7190F5C5210}"/>
              </a:ext>
            </a:extLst>
          </p:cNvPr>
          <p:cNvPicPr>
            <a:picLocks noChangeAspect="1"/>
          </p:cNvPicPr>
          <p:nvPr/>
        </p:nvPicPr>
        <p:blipFill rotWithShape="1">
          <a:blip r:embed="rId3"/>
          <a:srcRect l="2852" t="3227" r="1348" b="9721"/>
          <a:stretch/>
        </p:blipFill>
        <p:spPr>
          <a:xfrm>
            <a:off x="3449781" y="2669309"/>
            <a:ext cx="5292438" cy="2918692"/>
          </a:xfrm>
          <a:prstGeom prst="rect">
            <a:avLst/>
          </a:prstGeom>
          <a:ln w="6350">
            <a:solidFill>
              <a:schemeClr val="tx1"/>
            </a:solidFill>
          </a:ln>
        </p:spPr>
      </p:pic>
      <p:sp>
        <p:nvSpPr>
          <p:cNvPr id="14" name="矩形: 圓角 13">
            <a:extLst>
              <a:ext uri="{FF2B5EF4-FFF2-40B4-BE49-F238E27FC236}">
                <a16:creationId xmlns:a16="http://schemas.microsoft.com/office/drawing/2014/main" id="{2184A222-CB63-4B62-8E51-01D24981410C}"/>
              </a:ext>
            </a:extLst>
          </p:cNvPr>
          <p:cNvSpPr/>
          <p:nvPr/>
        </p:nvSpPr>
        <p:spPr>
          <a:xfrm>
            <a:off x="5324761" y="3392056"/>
            <a:ext cx="3237348" cy="1124525"/>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638529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 </a:t>
            </a:r>
            <a:r>
              <a:rPr lang="zh-TW" altLang="en-US" dirty="0"/>
              <a:t>屬性選擇</a:t>
            </a:r>
          </a:p>
        </p:txBody>
      </p:sp>
      <p:sp>
        <p:nvSpPr>
          <p:cNvPr id="3" name="內容版面配置區 2">
            <a:extLst>
              <a:ext uri="{FF2B5EF4-FFF2-40B4-BE49-F238E27FC236}">
                <a16:creationId xmlns:a16="http://schemas.microsoft.com/office/drawing/2014/main" id="{46C03709-58C8-48A0-A1BF-E802BED5CA6B}"/>
              </a:ext>
            </a:extLst>
          </p:cNvPr>
          <p:cNvSpPr>
            <a:spLocks noGrp="1"/>
          </p:cNvSpPr>
          <p:nvPr>
            <p:ph idx="1"/>
          </p:nvPr>
        </p:nvSpPr>
        <p:spPr/>
        <p:txBody>
          <a:bodyPr/>
          <a:lstStyle/>
          <a:p>
            <a:r>
              <a:rPr lang="zh-TW" altLang="en-US" dirty="0">
                <a:latin typeface="Microsoft JhengHei" panose="020B0604030504040204" pitchFamily="34" charset="-120"/>
                <a:ea typeface="Microsoft JhengHei" panose="020B0604030504040204" pitchFamily="34" charset="-120"/>
                <a:cs typeface="Microsoft JhengHei"/>
                <a:sym typeface="Microsoft JhengHei"/>
              </a:rPr>
              <a:t>選擇建立模型要使用的變數</a:t>
            </a:r>
          </a:p>
        </p:txBody>
      </p:sp>
      <p:pic>
        <p:nvPicPr>
          <p:cNvPr id="7" name="Google Shape;961;g1042cd2e501_4_184" descr="https://lh5.googleusercontent.com/x8JAGTAog2VQPIkx0hw7ElzBI1OxoJsRraT95iVdtdkCkXCuqcLH0dqY-aRaoKuyf7xjG3vu96ml2I16PM9QOzovQr4zqYOCUgOjhtpW4AbJUhq8J5pq-lOYklnrMeIo4Q">
            <a:extLst>
              <a:ext uri="{FF2B5EF4-FFF2-40B4-BE49-F238E27FC236}">
                <a16:creationId xmlns:a16="http://schemas.microsoft.com/office/drawing/2014/main" id="{85F6913A-436B-4AAB-9E09-1C02B88588C3}"/>
              </a:ext>
            </a:extLst>
          </p:cNvPr>
          <p:cNvPicPr preferRelativeResize="0"/>
          <p:nvPr/>
        </p:nvPicPr>
        <p:blipFill rotWithShape="1">
          <a:blip r:embed="rId3">
            <a:alphaModFix/>
          </a:blip>
          <a:srcRect l="726" t="1089" r="878" b="1"/>
          <a:stretch/>
        </p:blipFill>
        <p:spPr>
          <a:xfrm>
            <a:off x="3537527" y="2225964"/>
            <a:ext cx="5116945" cy="3852399"/>
          </a:xfrm>
          <a:prstGeom prst="rect">
            <a:avLst/>
          </a:prstGeom>
          <a:noFill/>
          <a:ln>
            <a:solidFill>
              <a:schemeClr val="tx1"/>
            </a:solidFill>
          </a:ln>
        </p:spPr>
      </p:pic>
      <p:sp>
        <p:nvSpPr>
          <p:cNvPr id="8" name="Google Shape;674;g1098fc8e051_10_79">
            <a:extLst>
              <a:ext uri="{FF2B5EF4-FFF2-40B4-BE49-F238E27FC236}">
                <a16:creationId xmlns:a16="http://schemas.microsoft.com/office/drawing/2014/main" id="{9B4A92A2-7BC0-4F36-AEBE-D0F5026A4A2A}"/>
              </a:ext>
            </a:extLst>
          </p:cNvPr>
          <p:cNvSpPr txBox="1"/>
          <p:nvPr/>
        </p:nvSpPr>
        <p:spPr>
          <a:xfrm>
            <a:off x="1366981" y="4965884"/>
            <a:ext cx="4341091" cy="408578"/>
          </a:xfrm>
          <a:prstGeom prst="wedgeRoundRectCallout">
            <a:avLst>
              <a:gd name="adj1" fmla="val 58136"/>
              <a:gd name="adj2" fmla="val -50375"/>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r>
              <a:rPr lang="zh-TW" altLang="en-US" dirty="0">
                <a:latin typeface="Microsoft JhengHei" panose="020B0604030504040204" pitchFamily="34" charset="-120"/>
                <a:ea typeface="Microsoft JhengHei" panose="020B0604030504040204" pitchFamily="34" charset="-120"/>
                <a:cs typeface="Microsoft JhengHei"/>
                <a:sym typeface="Microsoft JhengHei"/>
              </a:rPr>
              <a:t>除了</a:t>
            </a:r>
            <a:r>
              <a:rPr lang="en-US" altLang="zh-TW" dirty="0">
                <a:latin typeface="Microsoft JhengHei" panose="020B0604030504040204" pitchFamily="34" charset="-120"/>
                <a:ea typeface="Microsoft JhengHei" panose="020B0604030504040204" pitchFamily="34" charset="-120"/>
                <a:cs typeface="Microsoft JhengHei"/>
                <a:sym typeface="Microsoft JhengHei"/>
              </a:rPr>
              <a:t>Name</a:t>
            </a:r>
            <a:r>
              <a:rPr lang="zh-TW" altLang="en-US" dirty="0">
                <a:latin typeface="Microsoft JhengHei" panose="020B0604030504040204" pitchFamily="34" charset="-120"/>
                <a:ea typeface="Microsoft JhengHei" panose="020B0604030504040204" pitchFamily="34" charset="-120"/>
                <a:cs typeface="Microsoft JhengHei"/>
                <a:sym typeface="Microsoft JhengHei"/>
              </a:rPr>
              <a:t>以外，將所有變數都移到右邊</a:t>
            </a:r>
          </a:p>
        </p:txBody>
      </p:sp>
    </p:spTree>
    <p:extLst>
      <p:ext uri="{BB962C8B-B14F-4D97-AF65-F5344CB8AC3E}">
        <p14:creationId xmlns:p14="http://schemas.microsoft.com/office/powerpoint/2010/main" val="3268483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5D843-8B14-4B61-8DC1-ACECB1B5D28B}"/>
              </a:ext>
            </a:extLst>
          </p:cNvPr>
          <p:cNvSpPr>
            <a:spLocks noGrp="1"/>
          </p:cNvSpPr>
          <p:nvPr>
            <p:ph type="title"/>
          </p:nvPr>
        </p:nvSpPr>
        <p:spPr/>
        <p:txBody>
          <a:bodyPr/>
          <a:lstStyle/>
          <a:p>
            <a:r>
              <a:rPr lang="zh-TW" altLang="en-US" dirty="0"/>
              <a:t>資料前處理 </a:t>
            </a:r>
            <a:r>
              <a:rPr lang="en-US" altLang="zh-TW" dirty="0"/>
              <a:t>- Set Role</a:t>
            </a:r>
            <a:endParaRPr lang="zh-TW" altLang="en-US" dirty="0"/>
          </a:p>
        </p:txBody>
      </p:sp>
      <p:graphicFrame>
        <p:nvGraphicFramePr>
          <p:cNvPr id="6" name="Google Shape;975;p22">
            <a:extLst>
              <a:ext uri="{FF2B5EF4-FFF2-40B4-BE49-F238E27FC236}">
                <a16:creationId xmlns:a16="http://schemas.microsoft.com/office/drawing/2014/main" id="{7B6C61F0-0868-48BA-91E4-8889061FD0BB}"/>
              </a:ext>
            </a:extLst>
          </p:cNvPr>
          <p:cNvGraphicFramePr/>
          <p:nvPr/>
        </p:nvGraphicFramePr>
        <p:xfrm>
          <a:off x="1193306" y="1455828"/>
          <a:ext cx="9805387" cy="4291484"/>
        </p:xfrm>
        <a:graphic>
          <a:graphicData uri="http://schemas.openxmlformats.org/drawingml/2006/table">
            <a:tbl>
              <a:tblPr firstRow="1" bandRow="1">
                <a:noFill/>
              </a:tblPr>
              <a:tblGrid>
                <a:gridCol w="2493982">
                  <a:extLst>
                    <a:ext uri="{9D8B030D-6E8A-4147-A177-3AD203B41FA5}">
                      <a16:colId xmlns:a16="http://schemas.microsoft.com/office/drawing/2014/main" val="20000"/>
                    </a:ext>
                  </a:extLst>
                </a:gridCol>
                <a:gridCol w="7311405">
                  <a:extLst>
                    <a:ext uri="{9D8B030D-6E8A-4147-A177-3AD203B41FA5}">
                      <a16:colId xmlns:a16="http://schemas.microsoft.com/office/drawing/2014/main" val="20001"/>
                    </a:ext>
                  </a:extLst>
                </a:gridCol>
              </a:tblGrid>
              <a:tr h="502457">
                <a:tc>
                  <a:txBody>
                    <a:bodyPr/>
                    <a:lstStyle/>
                    <a:p>
                      <a:pPr marL="0" marR="0" lvl="0" indent="0" algn="ctr" rtl="0">
                        <a:spcBef>
                          <a:spcPts val="0"/>
                        </a:spcBef>
                        <a:spcAft>
                          <a:spcPts val="0"/>
                        </a:spcAft>
                        <a:buNone/>
                      </a:pPr>
                      <a:r>
                        <a:rPr lang="en-US" altLang="zh-TW" sz="1800" b="0" i="0" dirty="0">
                          <a:latin typeface="Microsoft JhengHei" panose="020B0604030504040204" pitchFamily="34" charset="-120"/>
                          <a:ea typeface="Microsoft JhengHei" panose="020B0604030504040204" pitchFamily="34" charset="-120"/>
                          <a:cs typeface="Microsoft JhengHei"/>
                          <a:sym typeface="Microsoft JhengHei"/>
                        </a:rPr>
                        <a:t>Target </a:t>
                      </a:r>
                      <a:r>
                        <a:rPr lang="en-US" sz="1800" b="0" i="0" dirty="0">
                          <a:latin typeface="Microsoft JhengHei" panose="020B0604030504040204" pitchFamily="34" charset="-120"/>
                          <a:ea typeface="Microsoft JhengHei" panose="020B0604030504040204" pitchFamily="34" charset="-120"/>
                          <a:cs typeface="Microsoft JhengHei"/>
                          <a:sym typeface="Microsoft JhengHei"/>
                        </a:rPr>
                        <a:t>Role</a:t>
                      </a:r>
                      <a:endParaRPr sz="1800" b="0" i="0"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solidFill>
                      <a:srgbClr val="F3E6E0"/>
                    </a:solidFill>
                  </a:tcPr>
                </a:tc>
                <a:tc>
                  <a:txBody>
                    <a:bodyPr/>
                    <a:lstStyle/>
                    <a:p>
                      <a:pPr marL="0" marR="0" lvl="0" indent="0" algn="ctr" rtl="0">
                        <a:spcBef>
                          <a:spcPts val="0"/>
                        </a:spcBef>
                        <a:spcAft>
                          <a:spcPts val="0"/>
                        </a:spcAft>
                        <a:buNone/>
                      </a:pPr>
                      <a:r>
                        <a:rPr lang="zh-TW" altLang="en-US" sz="1800" b="0" i="0" dirty="0">
                          <a:latin typeface="Microsoft JhengHei" panose="020B0604030504040204" pitchFamily="34" charset="-120"/>
                          <a:ea typeface="Microsoft JhengHei" panose="020B0604030504040204" pitchFamily="34" charset="-120"/>
                          <a:cs typeface="Microsoft JhengHei"/>
                          <a:sym typeface="Microsoft JhengHei"/>
                        </a:rPr>
                        <a:t>意義</a:t>
                      </a:r>
                      <a:endParaRPr sz="1800" b="0" i="0"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solidFill>
                      <a:srgbClr val="F3E6E0"/>
                    </a:solidFill>
                  </a:tcPr>
                </a:tc>
                <a:extLst>
                  <a:ext uri="{0D108BD9-81ED-4DB2-BD59-A6C34878D82A}">
                    <a16:rowId xmlns:a16="http://schemas.microsoft.com/office/drawing/2014/main" val="10000"/>
                  </a:ext>
                </a:extLst>
              </a:tr>
              <a:tr h="525547">
                <a:tc>
                  <a:txBody>
                    <a:bodyPr/>
                    <a:lstStyle/>
                    <a:p>
                      <a:pPr marL="0" marR="0" lvl="0" indent="0" algn="ctr" rtl="0">
                        <a:spcBef>
                          <a:spcPts val="0"/>
                        </a:spcBef>
                        <a:spcAft>
                          <a:spcPts val="0"/>
                        </a:spcAft>
                        <a:buNone/>
                      </a:pPr>
                      <a:r>
                        <a:rPr lang="en-US" sz="1800" b="0" i="0" dirty="0">
                          <a:latin typeface="Microsoft JhengHei" panose="020B0604030504040204" pitchFamily="34" charset="-120"/>
                          <a:ea typeface="Microsoft JhengHei" panose="020B0604030504040204" pitchFamily="34" charset="-120"/>
                          <a:cs typeface="Microsoft JhengHei"/>
                          <a:sym typeface="Microsoft JhengHei"/>
                        </a:rPr>
                        <a:t>Regular</a:t>
                      </a:r>
                      <a:endParaRPr sz="1800" b="0" i="0"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marL="0" marR="0" lvl="0" indent="0" algn="ctr" rtl="0">
                        <a:lnSpc>
                          <a:spcPct val="150000"/>
                        </a:lnSpc>
                        <a:spcBef>
                          <a:spcPts val="0"/>
                        </a:spcBef>
                        <a:spcAft>
                          <a:spcPts val="0"/>
                        </a:spcAft>
                        <a:buNone/>
                      </a:pPr>
                      <a:r>
                        <a:rPr lang="zh-TW" altLang="en-US" sz="1800" b="0" i="0" dirty="0">
                          <a:latin typeface="Microsoft JhengHei" panose="020B0604030504040204" pitchFamily="34" charset="-120"/>
                          <a:ea typeface="Microsoft JhengHei" panose="020B0604030504040204" pitchFamily="34" charset="-120"/>
                          <a:cs typeface="Microsoft JhengHei"/>
                          <a:sym typeface="Microsoft JhengHei"/>
                        </a:rPr>
                        <a:t>一般的欄位，用來當作輸入變數</a:t>
                      </a:r>
                      <a:endParaRPr sz="1800" b="0" i="0"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extLst>
                  <a:ext uri="{0D108BD9-81ED-4DB2-BD59-A6C34878D82A}">
                    <a16:rowId xmlns:a16="http://schemas.microsoft.com/office/drawing/2014/main" val="10001"/>
                  </a:ext>
                </a:extLst>
              </a:tr>
              <a:tr h="1003441">
                <a:tc>
                  <a:txBody>
                    <a:bodyPr/>
                    <a:lstStyle/>
                    <a:p>
                      <a:pPr marL="0" marR="0" lvl="0" indent="0" algn="ctr" rtl="0">
                        <a:spcBef>
                          <a:spcPts val="0"/>
                        </a:spcBef>
                        <a:spcAft>
                          <a:spcPts val="0"/>
                        </a:spcAft>
                        <a:buNone/>
                      </a:pPr>
                      <a:r>
                        <a:rPr lang="en-US" sz="1800" b="0" i="0" dirty="0">
                          <a:latin typeface="Microsoft JhengHei" panose="020B0604030504040204" pitchFamily="34" charset="-120"/>
                          <a:ea typeface="Microsoft JhengHei" panose="020B0604030504040204" pitchFamily="34" charset="-120"/>
                          <a:cs typeface="Microsoft JhengHei"/>
                          <a:sym typeface="Microsoft JhengHei"/>
                        </a:rPr>
                        <a:t>Id</a:t>
                      </a:r>
                      <a:endParaRPr sz="1800" b="0" i="0"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marL="0" marR="0" lvl="0" indent="0" algn="ctr" rtl="0">
                        <a:lnSpc>
                          <a:spcPct val="150000"/>
                        </a:lnSpc>
                        <a:spcBef>
                          <a:spcPts val="0"/>
                        </a:spcBef>
                        <a:spcAft>
                          <a:spcPts val="0"/>
                        </a:spcAft>
                        <a:buNone/>
                      </a:pPr>
                      <a:r>
                        <a:rPr lang="zh-TW" altLang="en-US" sz="1800" b="0" i="0" dirty="0">
                          <a:latin typeface="Microsoft JhengHei" panose="020B0604030504040204" pitchFamily="34" charset="-120"/>
                          <a:ea typeface="Microsoft JhengHei" panose="020B0604030504040204" pitchFamily="34" charset="-120"/>
                          <a:cs typeface="Microsoft JhengHei"/>
                          <a:sym typeface="Microsoft JhengHei"/>
                        </a:rPr>
                        <a:t>描述這個欄位值都是「唯一</a:t>
                      </a:r>
                      <a:r>
                        <a:rPr lang="en-US" altLang="zh-TW" sz="1800" b="0" i="0" dirty="0">
                          <a:latin typeface="Microsoft JhengHei" panose="020B0604030504040204" pitchFamily="34" charset="-120"/>
                          <a:ea typeface="Microsoft JhengHei" panose="020B0604030504040204" pitchFamily="34" charset="-120"/>
                          <a:cs typeface="Microsoft JhengHei"/>
                          <a:sym typeface="Microsoft JhengHei"/>
                        </a:rPr>
                        <a:t>(unique)</a:t>
                      </a:r>
                      <a:r>
                        <a:rPr lang="zh-TW" altLang="en-US" sz="1800" b="0" i="0" dirty="0">
                          <a:latin typeface="Microsoft JhengHei" panose="020B0604030504040204" pitchFamily="34" charset="-120"/>
                          <a:ea typeface="Microsoft JhengHei" panose="020B0604030504040204" pitchFamily="34" charset="-120"/>
                          <a:cs typeface="Microsoft JhengHei"/>
                          <a:sym typeface="Microsoft JhengHei"/>
                        </a:rPr>
                        <a:t>」的，</a:t>
                      </a:r>
                      <a:endParaRPr lang="en-US" altLang="zh-TW" sz="1800" b="0" i="0" dirty="0">
                        <a:latin typeface="Microsoft JhengHei" panose="020B0604030504040204" pitchFamily="34" charset="-120"/>
                        <a:ea typeface="Microsoft JhengHei" panose="020B0604030504040204" pitchFamily="34" charset="-120"/>
                        <a:cs typeface="Microsoft JhengHei"/>
                        <a:sym typeface="Microsoft JhengHei"/>
                      </a:endParaRPr>
                    </a:p>
                    <a:p>
                      <a:pPr marL="0" marR="0" lvl="0" indent="0" algn="ctr" rtl="0">
                        <a:lnSpc>
                          <a:spcPct val="150000"/>
                        </a:lnSpc>
                        <a:spcBef>
                          <a:spcPts val="0"/>
                        </a:spcBef>
                        <a:spcAft>
                          <a:spcPts val="0"/>
                        </a:spcAft>
                        <a:buNone/>
                      </a:pPr>
                      <a:r>
                        <a:rPr lang="zh-TW" altLang="en-US" sz="1800" b="0" i="0" dirty="0">
                          <a:latin typeface="Microsoft JhengHei" panose="020B0604030504040204" pitchFamily="34" charset="-120"/>
                          <a:ea typeface="Microsoft JhengHei" panose="020B0604030504040204" pitchFamily="34" charset="-120"/>
                          <a:cs typeface="Microsoft JhengHei"/>
                          <a:sym typeface="Microsoft JhengHei"/>
                        </a:rPr>
                        <a:t>資料間可以通過這個特殊欄位進行合併</a:t>
                      </a:r>
                      <a:endParaRPr sz="1800" b="0" i="0"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extLst>
                  <a:ext uri="{0D108BD9-81ED-4DB2-BD59-A6C34878D82A}">
                    <a16:rowId xmlns:a16="http://schemas.microsoft.com/office/drawing/2014/main" val="10002"/>
                  </a:ext>
                </a:extLst>
              </a:tr>
              <a:tr h="525547">
                <a:tc>
                  <a:txBody>
                    <a:bodyPr/>
                    <a:lstStyle/>
                    <a:p>
                      <a:pPr marL="0" marR="0" lvl="0" indent="0" algn="ctr" rtl="0">
                        <a:spcBef>
                          <a:spcPts val="0"/>
                        </a:spcBef>
                        <a:spcAft>
                          <a:spcPts val="0"/>
                        </a:spcAft>
                        <a:buNone/>
                      </a:pPr>
                      <a:r>
                        <a:rPr lang="en-US" sz="1800" b="0" i="0" dirty="0">
                          <a:latin typeface="Microsoft JhengHei" panose="020B0604030504040204" pitchFamily="34" charset="-120"/>
                          <a:ea typeface="Microsoft JhengHei" panose="020B0604030504040204" pitchFamily="34" charset="-120"/>
                          <a:cs typeface="Microsoft JhengHei"/>
                          <a:sym typeface="Microsoft JhengHei"/>
                        </a:rPr>
                        <a:t>Label</a:t>
                      </a:r>
                      <a:endParaRPr sz="1800" b="0" i="0"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marL="0" marR="0" lvl="0" indent="0" algn="ctr" rtl="0">
                        <a:lnSpc>
                          <a:spcPct val="150000"/>
                        </a:lnSpc>
                        <a:spcBef>
                          <a:spcPts val="0"/>
                        </a:spcBef>
                        <a:spcAft>
                          <a:spcPts val="0"/>
                        </a:spcAft>
                        <a:buNone/>
                      </a:pPr>
                      <a:r>
                        <a:rPr lang="zh-TW" altLang="en-US" sz="1800" b="0" i="0" dirty="0">
                          <a:latin typeface="Microsoft JhengHei" panose="020B0604030504040204" pitchFamily="34" charset="-120"/>
                          <a:ea typeface="Microsoft JhengHei" panose="020B0604030504040204" pitchFamily="34" charset="-120"/>
                          <a:cs typeface="Microsoft JhengHei"/>
                          <a:sym typeface="Microsoft JhengHei"/>
                        </a:rPr>
                        <a:t>代表目標變數</a:t>
                      </a:r>
                    </a:p>
                  </a:txBody>
                  <a:tcPr marL="91450" marR="91450" marT="45725" marB="45725" anchor="ctr"/>
                </a:tc>
                <a:extLst>
                  <a:ext uri="{0D108BD9-81ED-4DB2-BD59-A6C34878D82A}">
                    <a16:rowId xmlns:a16="http://schemas.microsoft.com/office/drawing/2014/main" val="10003"/>
                  </a:ext>
                </a:extLst>
              </a:tr>
              <a:tr h="867246">
                <a:tc>
                  <a:txBody>
                    <a:bodyPr/>
                    <a:lstStyle/>
                    <a:p>
                      <a:pPr marL="0" marR="0" lvl="0" indent="0" algn="ctr" rtl="0">
                        <a:spcBef>
                          <a:spcPts val="0"/>
                        </a:spcBef>
                        <a:spcAft>
                          <a:spcPts val="0"/>
                        </a:spcAft>
                        <a:buNone/>
                      </a:pPr>
                      <a:r>
                        <a:rPr lang="en-US" sz="1800" b="0" i="0" dirty="0">
                          <a:latin typeface="Microsoft JhengHei" panose="020B0604030504040204" pitchFamily="34" charset="-120"/>
                          <a:ea typeface="Microsoft JhengHei" panose="020B0604030504040204" pitchFamily="34" charset="-120"/>
                          <a:cs typeface="Microsoft JhengHei"/>
                          <a:sym typeface="Microsoft JhengHei"/>
                        </a:rPr>
                        <a:t>Prediction</a:t>
                      </a:r>
                      <a:endParaRPr sz="1800" b="0" i="0"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marL="0" marR="0" lvl="0" indent="0" algn="ctr" rtl="0">
                        <a:lnSpc>
                          <a:spcPct val="150000"/>
                        </a:lnSpc>
                        <a:spcBef>
                          <a:spcPts val="0"/>
                        </a:spcBef>
                        <a:spcAft>
                          <a:spcPts val="0"/>
                        </a:spcAft>
                        <a:buNone/>
                      </a:pPr>
                      <a:r>
                        <a:rPr lang="zh-TW" altLang="en-US" sz="1800" b="0" i="0" dirty="0">
                          <a:latin typeface="Microsoft JhengHei" panose="020B0604030504040204" pitchFamily="34" charset="-120"/>
                          <a:ea typeface="Microsoft JhengHei" panose="020B0604030504040204" pitchFamily="34" charset="-120"/>
                          <a:cs typeface="Microsoft JhengHei"/>
                          <a:sym typeface="Microsoft JhengHei"/>
                        </a:rPr>
                        <a:t>代表欄位的值（預測值），也就是通過演算法預測出來的結果</a:t>
                      </a:r>
                      <a:endParaRPr sz="1800" b="0" i="0"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extLst>
                  <a:ext uri="{0D108BD9-81ED-4DB2-BD59-A6C34878D82A}">
                    <a16:rowId xmlns:a16="http://schemas.microsoft.com/office/drawing/2014/main" val="10004"/>
                  </a:ext>
                </a:extLst>
              </a:tr>
              <a:tr h="867246">
                <a:tc>
                  <a:txBody>
                    <a:bodyPr/>
                    <a:lstStyle/>
                    <a:p>
                      <a:pPr marL="0" marR="0" lvl="0" indent="0" algn="ctr" rtl="0">
                        <a:spcBef>
                          <a:spcPts val="0"/>
                        </a:spcBef>
                        <a:spcAft>
                          <a:spcPts val="0"/>
                        </a:spcAft>
                        <a:buNone/>
                      </a:pPr>
                      <a:r>
                        <a:rPr lang="en-US" sz="1800" b="0" i="0" dirty="0">
                          <a:latin typeface="Microsoft JhengHei" panose="020B0604030504040204" pitchFamily="34" charset="-120"/>
                          <a:ea typeface="Microsoft JhengHei" panose="020B0604030504040204" pitchFamily="34" charset="-120"/>
                          <a:cs typeface="Microsoft JhengHei"/>
                          <a:sym typeface="Microsoft JhengHei"/>
                        </a:rPr>
                        <a:t>Cluster</a:t>
                      </a:r>
                      <a:endParaRPr sz="1800" b="0" i="0" dirty="0">
                        <a:latin typeface="Microsoft JhengHei" panose="020B0604030504040204" pitchFamily="34" charset="-120"/>
                        <a:ea typeface="Microsoft JhengHei" panose="020B0604030504040204" pitchFamily="34" charset="-120"/>
                        <a:cs typeface="Microsoft JhengHei"/>
                        <a:sym typeface="Microsoft JhengHei"/>
                      </a:endParaRPr>
                    </a:p>
                  </a:txBody>
                  <a:tcPr marL="91450" marR="91450" marT="45725" marB="45725" anchor="ctr"/>
                </a:tc>
                <a:tc>
                  <a:txBody>
                    <a:bodyPr/>
                    <a:lstStyle/>
                    <a:p>
                      <a:pPr marL="0" marR="0" lvl="0" indent="0" algn="ctr" rtl="0">
                        <a:lnSpc>
                          <a:spcPct val="150000"/>
                        </a:lnSpc>
                        <a:spcBef>
                          <a:spcPts val="0"/>
                        </a:spcBef>
                        <a:spcAft>
                          <a:spcPts val="0"/>
                        </a:spcAft>
                        <a:buNone/>
                      </a:pPr>
                      <a:r>
                        <a:rPr lang="zh-TW" altLang="en-US" sz="1800" b="0" i="0" dirty="0">
                          <a:latin typeface="Microsoft JhengHei" panose="020B0604030504040204" pitchFamily="34" charset="-120"/>
                          <a:ea typeface="Microsoft JhengHei" panose="020B0604030504040204" pitchFamily="34" charset="-120"/>
                          <a:cs typeface="Microsoft JhengHei"/>
                          <a:sym typeface="Microsoft JhengHei"/>
                        </a:rPr>
                        <a:t>描述資料屬於</a:t>
                      </a:r>
                      <a:r>
                        <a:rPr lang="en-US" altLang="zh-TW" sz="1800" b="0" i="0" dirty="0">
                          <a:latin typeface="Microsoft JhengHei" panose="020B0604030504040204" pitchFamily="34" charset="-120"/>
                          <a:ea typeface="Microsoft JhengHei" panose="020B0604030504040204" pitchFamily="34" charset="-120"/>
                          <a:cs typeface="Microsoft JhengHei"/>
                          <a:sym typeface="Microsoft JhengHei"/>
                        </a:rPr>
                        <a:t>N</a:t>
                      </a:r>
                      <a:r>
                        <a:rPr lang="zh-TW" altLang="en-US" sz="1800" b="0" i="0" dirty="0">
                          <a:latin typeface="Microsoft JhengHei" panose="020B0604030504040204" pitchFamily="34" charset="-120"/>
                          <a:ea typeface="Microsoft JhengHei" panose="020B0604030504040204" pitchFamily="34" charset="-120"/>
                          <a:cs typeface="Microsoft JhengHei"/>
                          <a:sym typeface="Microsoft JhengHei"/>
                        </a:rPr>
                        <a:t>個群體，使用「分群」演算法時會用到</a:t>
                      </a:r>
                    </a:p>
                  </a:txBody>
                  <a:tcPr marL="91450" marR="91450" marT="45725" marB="457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803190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0E7F87-41CF-40F1-BE95-63D86B08EB02}"/>
              </a:ext>
            </a:extLst>
          </p:cNvPr>
          <p:cNvSpPr>
            <a:spLocks noGrp="1"/>
          </p:cNvSpPr>
          <p:nvPr>
            <p:ph type="title"/>
          </p:nvPr>
        </p:nvSpPr>
        <p:spPr/>
        <p:txBody>
          <a:bodyPr/>
          <a:lstStyle/>
          <a:p>
            <a:r>
              <a:rPr lang="zh-TW" altLang="en-US" dirty="0"/>
              <a:t>資料前處理 </a:t>
            </a:r>
            <a:r>
              <a:rPr lang="en-US" altLang="zh-TW" dirty="0"/>
              <a:t>- Set Role</a:t>
            </a:r>
            <a:endParaRPr lang="zh-TW" altLang="en-US" dirty="0"/>
          </a:p>
        </p:txBody>
      </p:sp>
      <p:sp>
        <p:nvSpPr>
          <p:cNvPr id="3" name="內容版面配置區 2">
            <a:extLst>
              <a:ext uri="{FF2B5EF4-FFF2-40B4-BE49-F238E27FC236}">
                <a16:creationId xmlns:a16="http://schemas.microsoft.com/office/drawing/2014/main" id="{387FAFC2-B9D1-4A17-AC02-7C41C50BB7FE}"/>
              </a:ext>
            </a:extLst>
          </p:cNvPr>
          <p:cNvSpPr>
            <a:spLocks noGrp="1"/>
          </p:cNvSpPr>
          <p:nvPr>
            <p:ph idx="1"/>
          </p:nvPr>
        </p:nvSpPr>
        <p:spPr/>
        <p:txBody>
          <a:bodyPr/>
          <a:lstStyle/>
          <a:p>
            <a:r>
              <a:rPr lang="zh-TW" altLang="en-US" dirty="0"/>
              <a:t>在流程中加入</a:t>
            </a:r>
            <a:r>
              <a:rPr lang="en-US" altLang="zh-TW" dirty="0"/>
              <a:t>Set Role</a:t>
            </a:r>
            <a:r>
              <a:rPr lang="zh-TW" altLang="en-US" dirty="0"/>
              <a:t>工具</a:t>
            </a:r>
          </a:p>
        </p:txBody>
      </p:sp>
      <p:pic>
        <p:nvPicPr>
          <p:cNvPr id="4" name="Google Shape;706;g1042cd2e501_26_79">
            <a:extLst>
              <a:ext uri="{FF2B5EF4-FFF2-40B4-BE49-F238E27FC236}">
                <a16:creationId xmlns:a16="http://schemas.microsoft.com/office/drawing/2014/main" id="{D3A56222-36DB-4207-A13D-CF445F503EF7}"/>
              </a:ext>
            </a:extLst>
          </p:cNvPr>
          <p:cNvPicPr preferRelativeResize="0"/>
          <p:nvPr/>
        </p:nvPicPr>
        <p:blipFill rotWithShape="1">
          <a:blip r:embed="rId3"/>
          <a:srcRect t="4009" r="1628"/>
          <a:stretch/>
        </p:blipFill>
        <p:spPr>
          <a:xfrm>
            <a:off x="4029061" y="2530763"/>
            <a:ext cx="4133877" cy="3296279"/>
          </a:xfrm>
          <a:prstGeom prst="rect">
            <a:avLst/>
          </a:prstGeom>
          <a:noFill/>
          <a:ln w="6350">
            <a:solidFill>
              <a:schemeClr val="tx1"/>
            </a:solidFill>
          </a:ln>
        </p:spPr>
      </p:pic>
      <p:sp>
        <p:nvSpPr>
          <p:cNvPr id="5" name="矩形: 圓角 4">
            <a:extLst>
              <a:ext uri="{FF2B5EF4-FFF2-40B4-BE49-F238E27FC236}">
                <a16:creationId xmlns:a16="http://schemas.microsoft.com/office/drawing/2014/main" id="{6BFABD02-4884-407D-8C1C-1C68218F1F47}"/>
              </a:ext>
            </a:extLst>
          </p:cNvPr>
          <p:cNvSpPr/>
          <p:nvPr/>
        </p:nvSpPr>
        <p:spPr>
          <a:xfrm>
            <a:off x="5043055" y="5270986"/>
            <a:ext cx="1173018" cy="402883"/>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Google Shape;674;g1098fc8e051_10_79">
            <a:extLst>
              <a:ext uri="{FF2B5EF4-FFF2-40B4-BE49-F238E27FC236}">
                <a16:creationId xmlns:a16="http://schemas.microsoft.com/office/drawing/2014/main" id="{A4B98FC4-0834-4F6D-9A6F-4B0D9096B4B4}"/>
              </a:ext>
            </a:extLst>
          </p:cNvPr>
          <p:cNvSpPr txBox="1"/>
          <p:nvPr/>
        </p:nvSpPr>
        <p:spPr>
          <a:xfrm>
            <a:off x="2967768" y="5381956"/>
            <a:ext cx="1773925" cy="1158390"/>
          </a:xfrm>
          <a:prstGeom prst="wedgeRoundRectCallout">
            <a:avLst>
              <a:gd name="adj1" fmla="val 60950"/>
              <a:gd name="adj2" fmla="val -43500"/>
              <a:gd name="adj3" fmla="val 16667"/>
            </a:avLst>
          </a:prstGeom>
          <a:ln w="28575">
            <a:solidFill>
              <a:srgbClr val="F8CB9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lvl="0" algn="ctr">
              <a:buClr>
                <a:srgbClr val="000000"/>
              </a:buClr>
              <a:buSzPts val="1600"/>
            </a:pPr>
            <a:endParaRPr lang="zh-TW" altLang="en-US" dirty="0">
              <a:latin typeface="Microsoft JhengHei" panose="020B0604030504040204" pitchFamily="34" charset="-120"/>
              <a:ea typeface="Microsoft JhengHei" panose="020B0604030504040204" pitchFamily="34" charset="-120"/>
              <a:cs typeface="Calibri"/>
              <a:sym typeface="Calibri"/>
            </a:endParaRPr>
          </a:p>
        </p:txBody>
      </p:sp>
      <p:pic>
        <p:nvPicPr>
          <p:cNvPr id="8" name="Google Shape;705;g1042cd2e501_26_79">
            <a:extLst>
              <a:ext uri="{FF2B5EF4-FFF2-40B4-BE49-F238E27FC236}">
                <a16:creationId xmlns:a16="http://schemas.microsoft.com/office/drawing/2014/main" id="{90EA0F43-E9FB-4A26-993F-F87A61C76453}"/>
              </a:ext>
            </a:extLst>
          </p:cNvPr>
          <p:cNvPicPr preferRelativeResize="0"/>
          <p:nvPr/>
        </p:nvPicPr>
        <p:blipFill rotWithShape="1">
          <a:blip r:embed="rId4"/>
          <a:srcRect t="4103" b="4103"/>
          <a:stretch/>
        </p:blipFill>
        <p:spPr>
          <a:xfrm>
            <a:off x="3144180" y="5472427"/>
            <a:ext cx="1421100" cy="1012285"/>
          </a:xfrm>
          <a:prstGeom prst="rect">
            <a:avLst/>
          </a:prstGeom>
          <a:noFill/>
          <a:ln>
            <a:noFill/>
          </a:ln>
        </p:spPr>
      </p:pic>
    </p:spTree>
    <p:extLst>
      <p:ext uri="{BB962C8B-B14F-4D97-AF65-F5344CB8AC3E}">
        <p14:creationId xmlns:p14="http://schemas.microsoft.com/office/powerpoint/2010/main" val="3069979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0E7F87-41CF-40F1-BE95-63D86B08EB02}"/>
              </a:ext>
            </a:extLst>
          </p:cNvPr>
          <p:cNvSpPr>
            <a:spLocks noGrp="1"/>
          </p:cNvSpPr>
          <p:nvPr>
            <p:ph type="title"/>
          </p:nvPr>
        </p:nvSpPr>
        <p:spPr/>
        <p:txBody>
          <a:bodyPr/>
          <a:lstStyle/>
          <a:p>
            <a:r>
              <a:rPr lang="zh-TW" altLang="en-US" dirty="0"/>
              <a:t>資料前處理 </a:t>
            </a:r>
            <a:r>
              <a:rPr lang="en-US" altLang="zh-TW" dirty="0"/>
              <a:t>- Set Role</a:t>
            </a:r>
            <a:endParaRPr lang="zh-TW" altLang="en-US" dirty="0"/>
          </a:p>
        </p:txBody>
      </p:sp>
      <p:sp>
        <p:nvSpPr>
          <p:cNvPr id="3" name="內容版面配置區 2">
            <a:extLst>
              <a:ext uri="{FF2B5EF4-FFF2-40B4-BE49-F238E27FC236}">
                <a16:creationId xmlns:a16="http://schemas.microsoft.com/office/drawing/2014/main" id="{387FAFC2-B9D1-4A17-AC02-7C41C50BB7FE}"/>
              </a:ext>
            </a:extLst>
          </p:cNvPr>
          <p:cNvSpPr>
            <a:spLocks noGrp="1"/>
          </p:cNvSpPr>
          <p:nvPr>
            <p:ph idx="1"/>
          </p:nvPr>
        </p:nvSpPr>
        <p:spPr>
          <a:xfrm>
            <a:off x="838200" y="1455828"/>
            <a:ext cx="10515600" cy="4699766"/>
          </a:xfrm>
        </p:spPr>
        <p:txBody>
          <a:bodyPr/>
          <a:lstStyle/>
          <a:p>
            <a:r>
              <a:rPr lang="zh-TW" altLang="en-US" dirty="0"/>
              <a:t>設定</a:t>
            </a:r>
            <a:r>
              <a:rPr lang="en-US" altLang="zh-TW" dirty="0"/>
              <a:t>TARGET_5Yrs</a:t>
            </a:r>
            <a:r>
              <a:rPr lang="zh-TW" altLang="en-US" dirty="0"/>
              <a:t>為目標變數</a:t>
            </a:r>
            <a:r>
              <a:rPr lang="en-US" altLang="zh-TW" dirty="0"/>
              <a:t>(label)</a:t>
            </a:r>
            <a:endParaRPr lang="zh-TW" altLang="en-US" dirty="0"/>
          </a:p>
        </p:txBody>
      </p:sp>
      <p:pic>
        <p:nvPicPr>
          <p:cNvPr id="9" name="Google Shape;982;g1042cd2e501_4_191">
            <a:extLst>
              <a:ext uri="{FF2B5EF4-FFF2-40B4-BE49-F238E27FC236}">
                <a16:creationId xmlns:a16="http://schemas.microsoft.com/office/drawing/2014/main" id="{B0DDA653-E245-4360-9DFB-6462D3653E54}"/>
              </a:ext>
            </a:extLst>
          </p:cNvPr>
          <p:cNvPicPr preferRelativeResize="0"/>
          <p:nvPr/>
        </p:nvPicPr>
        <p:blipFill rotWithShape="1">
          <a:blip r:embed="rId3">
            <a:alphaModFix/>
          </a:blip>
          <a:srcRect t="466" b="60936"/>
          <a:stretch/>
        </p:blipFill>
        <p:spPr>
          <a:xfrm>
            <a:off x="4267868" y="2798619"/>
            <a:ext cx="3656264" cy="2493818"/>
          </a:xfrm>
          <a:prstGeom prst="rect">
            <a:avLst/>
          </a:prstGeom>
          <a:noFill/>
          <a:ln w="6350">
            <a:solidFill>
              <a:schemeClr val="tx1"/>
            </a:solidFill>
          </a:ln>
        </p:spPr>
      </p:pic>
    </p:spTree>
    <p:extLst>
      <p:ext uri="{BB962C8B-B14F-4D97-AF65-F5344CB8AC3E}">
        <p14:creationId xmlns:p14="http://schemas.microsoft.com/office/powerpoint/2010/main" val="26902595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7EB2A4-83EA-479F-B57E-C5F1C65AA4AA}"/>
              </a:ext>
            </a:extLst>
          </p:cNvPr>
          <p:cNvSpPr>
            <a:spLocks noGrp="1"/>
          </p:cNvSpPr>
          <p:nvPr>
            <p:ph type="title"/>
          </p:nvPr>
        </p:nvSpPr>
        <p:spPr/>
        <p:txBody>
          <a:bodyPr/>
          <a:lstStyle/>
          <a:p>
            <a:r>
              <a:rPr lang="zh-TW" altLang="en-US" dirty="0"/>
              <a:t>資料前處理 </a:t>
            </a:r>
            <a:r>
              <a:rPr lang="en-US" altLang="zh-TW" dirty="0"/>
              <a:t>-</a:t>
            </a:r>
            <a:r>
              <a:rPr lang="zh-TW" altLang="en-US" dirty="0"/>
              <a:t> 總流程圖</a:t>
            </a:r>
          </a:p>
        </p:txBody>
      </p:sp>
      <p:pic>
        <p:nvPicPr>
          <p:cNvPr id="4" name="圖片 3">
            <a:extLst>
              <a:ext uri="{FF2B5EF4-FFF2-40B4-BE49-F238E27FC236}">
                <a16:creationId xmlns:a16="http://schemas.microsoft.com/office/drawing/2014/main" id="{A4DDB5D0-37F7-4707-8394-CC09467CB561}"/>
              </a:ext>
            </a:extLst>
          </p:cNvPr>
          <p:cNvPicPr>
            <a:picLocks noChangeAspect="1"/>
          </p:cNvPicPr>
          <p:nvPr/>
        </p:nvPicPr>
        <p:blipFill>
          <a:blip r:embed="rId3"/>
          <a:stretch>
            <a:fillRect/>
          </a:stretch>
        </p:blipFill>
        <p:spPr>
          <a:xfrm>
            <a:off x="838200" y="1741795"/>
            <a:ext cx="10515600" cy="3374409"/>
          </a:xfrm>
          <a:prstGeom prst="rect">
            <a:avLst/>
          </a:prstGeom>
        </p:spPr>
      </p:pic>
      <p:sp>
        <p:nvSpPr>
          <p:cNvPr id="5" name="矩形: 圓角 4">
            <a:extLst>
              <a:ext uri="{FF2B5EF4-FFF2-40B4-BE49-F238E27FC236}">
                <a16:creationId xmlns:a16="http://schemas.microsoft.com/office/drawing/2014/main" id="{65085C2F-237D-4BF2-BB5B-12BA8FCCE274}"/>
              </a:ext>
            </a:extLst>
          </p:cNvPr>
          <p:cNvSpPr/>
          <p:nvPr/>
        </p:nvSpPr>
        <p:spPr>
          <a:xfrm>
            <a:off x="4633034" y="3693111"/>
            <a:ext cx="1773974" cy="1405790"/>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圓角矩形圖說文字 8">
            <a:extLst>
              <a:ext uri="{FF2B5EF4-FFF2-40B4-BE49-F238E27FC236}">
                <a16:creationId xmlns:a16="http://schemas.microsoft.com/office/drawing/2014/main" id="{B60145C6-EC49-45AF-91F8-09D609D6FE93}"/>
              </a:ext>
            </a:extLst>
          </p:cNvPr>
          <p:cNvSpPr/>
          <p:nvPr/>
        </p:nvSpPr>
        <p:spPr>
          <a:xfrm>
            <a:off x="6738281" y="5191201"/>
            <a:ext cx="1408853" cy="554495"/>
          </a:xfrm>
          <a:prstGeom prst="wedgeRoundRectCallout">
            <a:avLst>
              <a:gd name="adj1" fmla="val -61322"/>
              <a:gd name="adj2" fmla="val -40536"/>
              <a:gd name="adj3" fmla="val 16667"/>
            </a:avLst>
          </a:prstGeom>
          <a:ln w="38100">
            <a:solidFill>
              <a:srgbClr val="F8CB9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TW" altLang="en-US" dirty="0">
                <a:latin typeface="微軟正黑體" panose="020B0604030504040204" pitchFamily="34" charset="-120"/>
                <a:ea typeface="微軟正黑體" panose="020B0604030504040204" pitchFamily="34" charset="-120"/>
              </a:rPr>
              <a:t>子流程</a:t>
            </a:r>
          </a:p>
        </p:txBody>
      </p:sp>
    </p:spTree>
    <p:extLst>
      <p:ext uri="{BB962C8B-B14F-4D97-AF65-F5344CB8AC3E}">
        <p14:creationId xmlns:p14="http://schemas.microsoft.com/office/powerpoint/2010/main" val="21775286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B00276-3A34-4485-B313-39BFFDA7D3AB}"/>
              </a:ext>
            </a:extLst>
          </p:cNvPr>
          <p:cNvSpPr>
            <a:spLocks noGrp="1"/>
          </p:cNvSpPr>
          <p:nvPr>
            <p:ph type="title"/>
          </p:nvPr>
        </p:nvSpPr>
        <p:spPr/>
        <p:txBody>
          <a:bodyPr/>
          <a:lstStyle/>
          <a:p>
            <a:r>
              <a:rPr lang="zh-TW" altLang="en-US" dirty="0"/>
              <a:t>資料前處理 </a:t>
            </a:r>
            <a:r>
              <a:rPr lang="en-US" altLang="zh-TW" dirty="0"/>
              <a:t>- </a:t>
            </a:r>
            <a:r>
              <a:rPr lang="zh-TW" altLang="en-US" dirty="0"/>
              <a:t>子流程</a:t>
            </a:r>
          </a:p>
        </p:txBody>
      </p:sp>
      <p:pic>
        <p:nvPicPr>
          <p:cNvPr id="4" name="圖片 3">
            <a:extLst>
              <a:ext uri="{FF2B5EF4-FFF2-40B4-BE49-F238E27FC236}">
                <a16:creationId xmlns:a16="http://schemas.microsoft.com/office/drawing/2014/main" id="{B72C5883-4F91-4C85-8F0C-FF51549A1A7D}"/>
              </a:ext>
            </a:extLst>
          </p:cNvPr>
          <p:cNvPicPr>
            <a:picLocks noChangeAspect="1"/>
          </p:cNvPicPr>
          <p:nvPr/>
        </p:nvPicPr>
        <p:blipFill>
          <a:blip r:embed="rId3"/>
          <a:stretch>
            <a:fillRect/>
          </a:stretch>
        </p:blipFill>
        <p:spPr>
          <a:xfrm>
            <a:off x="5617861" y="3991587"/>
            <a:ext cx="5876637" cy="1034559"/>
          </a:xfrm>
          <a:prstGeom prst="rect">
            <a:avLst/>
          </a:prstGeom>
        </p:spPr>
      </p:pic>
      <p:pic>
        <p:nvPicPr>
          <p:cNvPr id="5" name="圖片 4">
            <a:extLst>
              <a:ext uri="{FF2B5EF4-FFF2-40B4-BE49-F238E27FC236}">
                <a16:creationId xmlns:a16="http://schemas.microsoft.com/office/drawing/2014/main" id="{BA40A7FD-6D83-40B5-A62B-C761B6F61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946" y="3794509"/>
            <a:ext cx="3076585" cy="2590286"/>
          </a:xfrm>
          <a:prstGeom prst="rect">
            <a:avLst/>
          </a:prstGeom>
        </p:spPr>
      </p:pic>
      <p:sp>
        <p:nvSpPr>
          <p:cNvPr id="6" name="內容版面配置區 2">
            <a:extLst>
              <a:ext uri="{FF2B5EF4-FFF2-40B4-BE49-F238E27FC236}">
                <a16:creationId xmlns:a16="http://schemas.microsoft.com/office/drawing/2014/main" id="{0188E4D9-2A76-4DBE-B3B1-8FCD4B2C3E00}"/>
              </a:ext>
            </a:extLst>
          </p:cNvPr>
          <p:cNvSpPr>
            <a:spLocks noGrp="1"/>
          </p:cNvSpPr>
          <p:nvPr>
            <p:ph idx="1"/>
          </p:nvPr>
        </p:nvSpPr>
        <p:spPr>
          <a:xfrm>
            <a:off x="838200" y="1455828"/>
            <a:ext cx="10515600" cy="4699766"/>
          </a:xfrm>
        </p:spPr>
        <p:txBody>
          <a:bodyPr/>
          <a:lstStyle/>
          <a:p>
            <a:r>
              <a:rPr lang="zh-TW" altLang="en-US" dirty="0"/>
              <a:t>點選多項欲放置於子流程資料夾的工具後，右鍵點選</a:t>
            </a:r>
            <a:endParaRPr lang="en-US" altLang="zh-TW" dirty="0"/>
          </a:p>
          <a:p>
            <a:pPr marL="230400" indent="0">
              <a:buNone/>
            </a:pPr>
            <a:r>
              <a:rPr lang="zh-TW" altLang="en-US" dirty="0"/>
              <a:t>「</a:t>
            </a:r>
            <a:r>
              <a:rPr lang="en-US" altLang="zh-TW" dirty="0"/>
              <a:t>Move into new subprocess</a:t>
            </a:r>
            <a:r>
              <a:rPr lang="zh-TW" altLang="en-US" dirty="0"/>
              <a:t>」可有效整理 </a:t>
            </a:r>
            <a:r>
              <a:rPr lang="en-US" altLang="zh-TW" dirty="0"/>
              <a:t>Process</a:t>
            </a:r>
            <a:r>
              <a:rPr lang="zh-TW" altLang="en-US" dirty="0"/>
              <a:t>區塊，</a:t>
            </a:r>
            <a:endParaRPr lang="en-US" altLang="zh-TW" dirty="0"/>
          </a:p>
          <a:p>
            <a:pPr marL="230400" indent="0">
              <a:buNone/>
            </a:pPr>
            <a:r>
              <a:rPr lang="zh-TW" altLang="en-US" dirty="0"/>
              <a:t>並讓他人更容易理解分析流程。</a:t>
            </a:r>
          </a:p>
        </p:txBody>
      </p:sp>
      <p:pic>
        <p:nvPicPr>
          <p:cNvPr id="7" name="圖片 6">
            <a:extLst>
              <a:ext uri="{FF2B5EF4-FFF2-40B4-BE49-F238E27FC236}">
                <a16:creationId xmlns:a16="http://schemas.microsoft.com/office/drawing/2014/main" id="{12486214-B1C0-4521-8272-AA22A135A785}"/>
              </a:ext>
            </a:extLst>
          </p:cNvPr>
          <p:cNvPicPr>
            <a:picLocks noChangeAspect="1"/>
          </p:cNvPicPr>
          <p:nvPr/>
        </p:nvPicPr>
        <p:blipFill>
          <a:blip r:embed="rId5"/>
          <a:stretch>
            <a:fillRect/>
          </a:stretch>
        </p:blipFill>
        <p:spPr>
          <a:xfrm>
            <a:off x="4397229" y="4762252"/>
            <a:ext cx="790546" cy="790546"/>
          </a:xfrm>
          <a:prstGeom prst="rect">
            <a:avLst/>
          </a:prstGeom>
          <a:ln w="38100">
            <a:solidFill>
              <a:srgbClr val="E9B77A"/>
            </a:solidFill>
          </a:ln>
        </p:spPr>
      </p:pic>
      <p:sp>
        <p:nvSpPr>
          <p:cNvPr id="8" name="矩形: 圓角 7">
            <a:extLst>
              <a:ext uri="{FF2B5EF4-FFF2-40B4-BE49-F238E27FC236}">
                <a16:creationId xmlns:a16="http://schemas.microsoft.com/office/drawing/2014/main" id="{C4E2389B-8A32-45EC-BF2C-9CFED4FB0F3C}"/>
              </a:ext>
            </a:extLst>
          </p:cNvPr>
          <p:cNvSpPr/>
          <p:nvPr/>
        </p:nvSpPr>
        <p:spPr>
          <a:xfrm>
            <a:off x="1819563" y="4307426"/>
            <a:ext cx="2455440" cy="402883"/>
          </a:xfrm>
          <a:prstGeom prst="roundRect">
            <a:avLst/>
          </a:prstGeom>
          <a:noFill/>
          <a:ln w="38100">
            <a:solidFill>
              <a:srgbClr val="F8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9" name="圖形 8" descr="箭號 (順時針曲線)">
            <a:extLst>
              <a:ext uri="{FF2B5EF4-FFF2-40B4-BE49-F238E27FC236}">
                <a16:creationId xmlns:a16="http://schemas.microsoft.com/office/drawing/2014/main" id="{5361DC95-6E87-45D1-8154-50031026DF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181732">
            <a:off x="4761651" y="3879803"/>
            <a:ext cx="488404" cy="1106863"/>
          </a:xfrm>
          <a:prstGeom prst="rect">
            <a:avLst/>
          </a:prstGeom>
        </p:spPr>
      </p:pic>
    </p:spTree>
    <p:extLst>
      <p:ext uri="{BB962C8B-B14F-4D97-AF65-F5344CB8AC3E}">
        <p14:creationId xmlns:p14="http://schemas.microsoft.com/office/powerpoint/2010/main" val="3621264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F8E9329C-61DC-4614-BA01-9EEB69F75AA3}"/>
              </a:ext>
            </a:extLst>
          </p:cNvPr>
          <p:cNvSpPr>
            <a:spLocks noGrp="1"/>
          </p:cNvSpPr>
          <p:nvPr>
            <p:ph type="subTitle" idx="1"/>
          </p:nvPr>
        </p:nvSpPr>
        <p:spPr/>
        <p:txBody>
          <a:bodyPr/>
          <a:lstStyle/>
          <a:p>
            <a:r>
              <a:rPr kumimoji="1" lang="zh-TW" altLang="en-US" dirty="0"/>
              <a:t>監督式學習 </a:t>
            </a:r>
            <a:r>
              <a:rPr kumimoji="1" lang="en-US" altLang="zh-TW" dirty="0"/>
              <a:t>/</a:t>
            </a:r>
            <a:r>
              <a:rPr kumimoji="1" lang="zh-TW" altLang="en-US" dirty="0"/>
              <a:t> 非監督式學習</a:t>
            </a:r>
            <a:endParaRPr kumimoji="1" lang="en-US" altLang="zh-TW" dirty="0"/>
          </a:p>
          <a:p>
            <a:r>
              <a:rPr kumimoji="1" lang="zh-TW" altLang="en-US" dirty="0"/>
              <a:t>決策樹 </a:t>
            </a:r>
            <a:r>
              <a:rPr kumimoji="1" lang="en-US" altLang="zh-TW" dirty="0"/>
              <a:t>/ </a:t>
            </a:r>
            <a:r>
              <a:rPr kumimoji="1" lang="zh-TW" altLang="en-US" dirty="0"/>
              <a:t>迴歸</a:t>
            </a:r>
            <a:endParaRPr kumimoji="1" lang="en-US" altLang="zh-TW" dirty="0"/>
          </a:p>
          <a:p>
            <a:r>
              <a:rPr kumimoji="1" lang="zh-TW" altLang="en-US" dirty="0"/>
              <a:t>正確率評估</a:t>
            </a:r>
            <a:endParaRPr lang="zh-TW" altLang="en-US" dirty="0"/>
          </a:p>
        </p:txBody>
      </p:sp>
      <p:sp>
        <p:nvSpPr>
          <p:cNvPr id="3" name="標題 2">
            <a:extLst>
              <a:ext uri="{FF2B5EF4-FFF2-40B4-BE49-F238E27FC236}">
                <a16:creationId xmlns:a16="http://schemas.microsoft.com/office/drawing/2014/main" id="{C34F23BE-4744-420A-8E95-0530F1063716}"/>
              </a:ext>
            </a:extLst>
          </p:cNvPr>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講到大數據，</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一定要分類分析呀！</a:t>
            </a:r>
            <a:endParaRPr lang="zh-TW" altLang="en-US" dirty="0"/>
          </a:p>
        </p:txBody>
      </p:sp>
      <p:sp>
        <p:nvSpPr>
          <p:cNvPr id="4" name="文字版面配置區 3">
            <a:extLst>
              <a:ext uri="{FF2B5EF4-FFF2-40B4-BE49-F238E27FC236}">
                <a16:creationId xmlns:a16="http://schemas.microsoft.com/office/drawing/2014/main" id="{0F9DE38F-6134-4070-813A-F754E3CFB6F5}"/>
              </a:ext>
            </a:extLst>
          </p:cNvPr>
          <p:cNvSpPr>
            <a:spLocks noGrp="1"/>
          </p:cNvSpPr>
          <p:nvPr>
            <p:ph type="body" sz="quarter" idx="11"/>
          </p:nvPr>
        </p:nvSpPr>
        <p:spPr/>
        <p:txBody>
          <a:bodyPr/>
          <a:lstStyle/>
          <a:p>
            <a:r>
              <a:rPr lang="zh-TW" altLang="en-US" dirty="0"/>
              <a:t>主題 </a:t>
            </a:r>
            <a:r>
              <a:rPr lang="en-US" altLang="zh-TW" dirty="0"/>
              <a:t>3</a:t>
            </a:r>
            <a:endParaRPr lang="zh-TW" altLang="en-US" dirty="0"/>
          </a:p>
        </p:txBody>
      </p:sp>
    </p:spTree>
    <p:extLst>
      <p:ext uri="{BB962C8B-B14F-4D97-AF65-F5344CB8AC3E}">
        <p14:creationId xmlns:p14="http://schemas.microsoft.com/office/powerpoint/2010/main" val="41730575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FB2C8-0CF6-4C54-9915-9F9DC599A8D7}"/>
              </a:ext>
            </a:extLst>
          </p:cNvPr>
          <p:cNvSpPr>
            <a:spLocks noGrp="1"/>
          </p:cNvSpPr>
          <p:nvPr>
            <p:ph type="title"/>
          </p:nvPr>
        </p:nvSpPr>
        <p:spPr/>
        <p:txBody>
          <a:bodyPr/>
          <a:lstStyle/>
          <a:p>
            <a:r>
              <a:rPr lang="zh-TW" altLang="en-US" dirty="0"/>
              <a:t>監督式學習／非監督式學習</a:t>
            </a:r>
          </a:p>
        </p:txBody>
      </p:sp>
      <p:graphicFrame>
        <p:nvGraphicFramePr>
          <p:cNvPr id="9" name="內容版面配置區 8">
            <a:extLst>
              <a:ext uri="{FF2B5EF4-FFF2-40B4-BE49-F238E27FC236}">
                <a16:creationId xmlns:a16="http://schemas.microsoft.com/office/drawing/2014/main" id="{7259F5D8-1706-49E5-B82E-28410115F783}"/>
              </a:ext>
            </a:extLst>
          </p:cNvPr>
          <p:cNvGraphicFramePr>
            <a:graphicFrameLocks noGrp="1"/>
          </p:cNvGraphicFramePr>
          <p:nvPr>
            <p:ph idx="1"/>
          </p:nvPr>
        </p:nvGraphicFramePr>
        <p:xfrm>
          <a:off x="1331324" y="1844284"/>
          <a:ext cx="3565824" cy="1683770"/>
        </p:xfrm>
        <a:graphic>
          <a:graphicData uri="http://schemas.openxmlformats.org/drawingml/2006/table">
            <a:tbl>
              <a:tblPr firstRow="1" bandRow="1">
                <a:tableStyleId>{5C22544A-7EE6-4342-B048-85BDC9FD1C3A}</a:tableStyleId>
              </a:tblPr>
              <a:tblGrid>
                <a:gridCol w="3565824">
                  <a:extLst>
                    <a:ext uri="{9D8B030D-6E8A-4147-A177-3AD203B41FA5}">
                      <a16:colId xmlns:a16="http://schemas.microsoft.com/office/drawing/2014/main" val="77611436"/>
                    </a:ext>
                  </a:extLst>
                </a:gridCol>
              </a:tblGrid>
              <a:tr h="377933">
                <a:tc>
                  <a:txBody>
                    <a:bodyPr/>
                    <a:lstStyle/>
                    <a:p>
                      <a:r>
                        <a:rPr lang="zh-TW" altLang="en-US" dirty="0">
                          <a:latin typeface="微軟正黑體" panose="020B0604030504040204" pitchFamily="34" charset="-120"/>
                          <a:ea typeface="微軟正黑體" panose="020B0604030504040204" pitchFamily="34" charset="-120"/>
                        </a:rPr>
                        <a:t>監督式學習</a:t>
                      </a:r>
                    </a:p>
                  </a:txBody>
                  <a:tcPr>
                    <a:solidFill>
                      <a:srgbClr val="E9B77A"/>
                    </a:solidFill>
                  </a:tcPr>
                </a:tc>
                <a:extLst>
                  <a:ext uri="{0D108BD9-81ED-4DB2-BD59-A6C34878D82A}">
                    <a16:rowId xmlns:a16="http://schemas.microsoft.com/office/drawing/2014/main" val="1013285217"/>
                  </a:ext>
                </a:extLst>
              </a:tr>
              <a:tr h="1305837">
                <a:tc>
                  <a:txBody>
                    <a:bodyPr/>
                    <a:lstStyle/>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需要有標記</a:t>
                      </a:r>
                      <a:r>
                        <a:rPr lang="en-US" altLang="zh-TW" dirty="0">
                          <a:latin typeface="微軟正黑體" panose="020B0604030504040204" pitchFamily="34" charset="-120"/>
                          <a:ea typeface="微軟正黑體" panose="020B0604030504040204" pitchFamily="34" charset="-120"/>
                        </a:rPr>
                        <a:t>(Labeled)</a:t>
                      </a:r>
                      <a:r>
                        <a:rPr lang="zh-TW" altLang="en-US" dirty="0">
                          <a:latin typeface="微軟正黑體" panose="020B0604030504040204" pitchFamily="34" charset="-120"/>
                          <a:ea typeface="微軟正黑體" panose="020B0604030504040204" pitchFamily="34" charset="-120"/>
                        </a:rPr>
                        <a:t>的數據</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可用於迴歸分析</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數值的預測</a:t>
                      </a:r>
                      <a:r>
                        <a:rPr lang="en-US" altLang="zh-TW" dirty="0">
                          <a:latin typeface="微軟正黑體" panose="020B0604030504040204" pitchFamily="34" charset="-120"/>
                          <a:ea typeface="微軟正黑體" panose="020B0604030504040204" pitchFamily="34" charset="-120"/>
                        </a:rPr>
                        <a:t>)</a:t>
                      </a:r>
                    </a:p>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可用於分類分析</a:t>
                      </a:r>
                    </a:p>
                  </a:txBody>
                  <a:tcPr>
                    <a:solidFill>
                      <a:srgbClr val="E3D0BE"/>
                    </a:solidFill>
                  </a:tcPr>
                </a:tc>
                <a:extLst>
                  <a:ext uri="{0D108BD9-81ED-4DB2-BD59-A6C34878D82A}">
                    <a16:rowId xmlns:a16="http://schemas.microsoft.com/office/drawing/2014/main" val="3488716380"/>
                  </a:ext>
                </a:extLst>
              </a:tr>
            </a:tbl>
          </a:graphicData>
        </a:graphic>
      </p:graphicFrame>
      <p:sp>
        <p:nvSpPr>
          <p:cNvPr id="4" name="內容版面配置區 3">
            <a:extLst>
              <a:ext uri="{FF2B5EF4-FFF2-40B4-BE49-F238E27FC236}">
                <a16:creationId xmlns:a16="http://schemas.microsoft.com/office/drawing/2014/main" id="{F72716DD-112E-490C-A0D9-4CBAF4E11340}"/>
              </a:ext>
            </a:extLst>
          </p:cNvPr>
          <p:cNvSpPr>
            <a:spLocks noGrp="1"/>
          </p:cNvSpPr>
          <p:nvPr>
            <p:ph idx="10"/>
          </p:nvPr>
        </p:nvSpPr>
        <p:spPr/>
        <p:txBody>
          <a:bodyPr/>
          <a:lstStyle/>
          <a:p>
            <a:r>
              <a:rPr lang="zh-TW" altLang="en-US" dirty="0"/>
              <a:t>監督式學習：線性迴歸、貝氏、決策樹</a:t>
            </a:r>
            <a:endParaRPr lang="en-US" altLang="zh-TW" dirty="0"/>
          </a:p>
          <a:p>
            <a:r>
              <a:rPr lang="zh-TW" altLang="en-US" dirty="0"/>
              <a:t>非監督式學習：集群分析、關聯分析</a:t>
            </a:r>
            <a:endParaRPr lang="en-US" altLang="zh-TW" dirty="0"/>
          </a:p>
        </p:txBody>
      </p:sp>
      <p:sp>
        <p:nvSpPr>
          <p:cNvPr id="6" name="內容版面配置區 5">
            <a:extLst>
              <a:ext uri="{FF2B5EF4-FFF2-40B4-BE49-F238E27FC236}">
                <a16:creationId xmlns:a16="http://schemas.microsoft.com/office/drawing/2014/main" id="{0CEAA47E-781C-46F8-8B15-B2C9DD62F392}"/>
              </a:ext>
            </a:extLst>
          </p:cNvPr>
          <p:cNvSpPr>
            <a:spLocks noGrp="1"/>
          </p:cNvSpPr>
          <p:nvPr>
            <p:ph idx="12"/>
          </p:nvPr>
        </p:nvSpPr>
        <p:spPr/>
        <p:txBody>
          <a:bodyPr>
            <a:normAutofit/>
          </a:bodyPr>
          <a:lstStyle/>
          <a:p>
            <a:r>
              <a:rPr lang="zh-TW" altLang="en-US" sz="1800" dirty="0"/>
              <a:t>資料來源：</a:t>
            </a:r>
            <a:r>
              <a:rPr lang="zh-TW" altLang="en-US" sz="1800" dirty="0">
                <a:hlinkClick r:id="rId3"/>
              </a:rPr>
              <a:t>監督式學習與非監督式學習的差異、應用、以及案例 ｜</a:t>
            </a:r>
            <a:r>
              <a:rPr lang="en-US" altLang="zh-TW" sz="1800" dirty="0">
                <a:hlinkClick r:id="rId3"/>
              </a:rPr>
              <a:t>OOSGA</a:t>
            </a:r>
            <a:endParaRPr lang="zh-TW" altLang="en-US" sz="1800" dirty="0"/>
          </a:p>
        </p:txBody>
      </p:sp>
      <p:graphicFrame>
        <p:nvGraphicFramePr>
          <p:cNvPr id="11" name="內容版面配置區 8">
            <a:extLst>
              <a:ext uri="{FF2B5EF4-FFF2-40B4-BE49-F238E27FC236}">
                <a16:creationId xmlns:a16="http://schemas.microsoft.com/office/drawing/2014/main" id="{3D8663C5-CDB6-4C1D-8AA7-85514D157367}"/>
              </a:ext>
            </a:extLst>
          </p:cNvPr>
          <p:cNvGraphicFramePr>
            <a:graphicFrameLocks/>
          </p:cNvGraphicFramePr>
          <p:nvPr/>
        </p:nvGraphicFramePr>
        <p:xfrm>
          <a:off x="1331324" y="3747106"/>
          <a:ext cx="3565824" cy="2064874"/>
        </p:xfrm>
        <a:graphic>
          <a:graphicData uri="http://schemas.openxmlformats.org/drawingml/2006/table">
            <a:tbl>
              <a:tblPr firstRow="1" bandRow="1">
                <a:tableStyleId>{5C22544A-7EE6-4342-B048-85BDC9FD1C3A}</a:tableStyleId>
              </a:tblPr>
              <a:tblGrid>
                <a:gridCol w="3565824">
                  <a:extLst>
                    <a:ext uri="{9D8B030D-6E8A-4147-A177-3AD203B41FA5}">
                      <a16:colId xmlns:a16="http://schemas.microsoft.com/office/drawing/2014/main" val="77611436"/>
                    </a:ext>
                  </a:extLst>
                </a:gridCol>
              </a:tblGrid>
              <a:tr h="377933">
                <a:tc>
                  <a:txBody>
                    <a:bodyPr/>
                    <a:lstStyle/>
                    <a:p>
                      <a:r>
                        <a:rPr lang="zh-TW" altLang="en-US" dirty="0">
                          <a:latin typeface="微軟正黑體" panose="020B0604030504040204" pitchFamily="34" charset="-120"/>
                          <a:ea typeface="微軟正黑體" panose="020B0604030504040204" pitchFamily="34" charset="-120"/>
                        </a:rPr>
                        <a:t>非監督式學習</a:t>
                      </a:r>
                    </a:p>
                  </a:txBody>
                  <a:tcPr>
                    <a:solidFill>
                      <a:srgbClr val="E9B77A"/>
                    </a:solidFill>
                  </a:tcPr>
                </a:tc>
                <a:extLst>
                  <a:ext uri="{0D108BD9-81ED-4DB2-BD59-A6C34878D82A}">
                    <a16:rowId xmlns:a16="http://schemas.microsoft.com/office/drawing/2014/main" val="1013285217"/>
                  </a:ext>
                </a:extLst>
              </a:tr>
              <a:tr h="1305837">
                <a:tc>
                  <a:txBody>
                    <a:bodyPr/>
                    <a:lstStyle/>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需要無標記</a:t>
                      </a:r>
                      <a:r>
                        <a:rPr lang="en-US" altLang="zh-TW" dirty="0">
                          <a:latin typeface="微軟正黑體" panose="020B0604030504040204" pitchFamily="34" charset="-120"/>
                          <a:ea typeface="微軟正黑體" panose="020B0604030504040204" pitchFamily="34" charset="-120"/>
                        </a:rPr>
                        <a:t>(Unlabeled)</a:t>
                      </a:r>
                      <a:r>
                        <a:rPr lang="zh-TW" altLang="en-US" dirty="0">
                          <a:latin typeface="微軟正黑體" panose="020B0604030504040204" pitchFamily="34" charset="-120"/>
                          <a:ea typeface="微軟正黑體" panose="020B0604030504040204" pitchFamily="34" charset="-120"/>
                        </a:rPr>
                        <a:t>的數據</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可用於分群分析</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用於在數據中的尋找既定模式的情況</a:t>
                      </a:r>
                    </a:p>
                  </a:txBody>
                  <a:tcPr>
                    <a:solidFill>
                      <a:srgbClr val="E3D0BE"/>
                    </a:solidFill>
                  </a:tcPr>
                </a:tc>
                <a:extLst>
                  <a:ext uri="{0D108BD9-81ED-4DB2-BD59-A6C34878D82A}">
                    <a16:rowId xmlns:a16="http://schemas.microsoft.com/office/drawing/2014/main" val="3488716380"/>
                  </a:ext>
                </a:extLst>
              </a:tr>
            </a:tbl>
          </a:graphicData>
        </a:graphic>
      </p:graphicFrame>
    </p:spTree>
    <p:extLst>
      <p:ext uri="{BB962C8B-B14F-4D97-AF65-F5344CB8AC3E}">
        <p14:creationId xmlns:p14="http://schemas.microsoft.com/office/powerpoint/2010/main" val="2302086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1C970F3-846A-4490-B65E-29F1C0E4830C}"/>
              </a:ext>
            </a:extLst>
          </p:cNvPr>
          <p:cNvSpPr>
            <a:spLocks noGrp="1"/>
          </p:cNvSpPr>
          <p:nvPr>
            <p:ph idx="1"/>
          </p:nvPr>
        </p:nvSpPr>
        <p:spPr/>
        <p:txBody>
          <a:bodyPr/>
          <a:lstStyle/>
          <a:p>
            <a:r>
              <a:rPr lang="zh-TW" altLang="en-US" dirty="0"/>
              <a:t>決策樹流程圖</a:t>
            </a:r>
          </a:p>
        </p:txBody>
      </p:sp>
      <p:sp>
        <p:nvSpPr>
          <p:cNvPr id="4" name="內容版面配置區 3">
            <a:extLst>
              <a:ext uri="{FF2B5EF4-FFF2-40B4-BE49-F238E27FC236}">
                <a16:creationId xmlns:a16="http://schemas.microsoft.com/office/drawing/2014/main" id="{4634E7CE-2573-4D7A-A412-1D2EDABCF33A}"/>
              </a:ext>
            </a:extLst>
          </p:cNvPr>
          <p:cNvSpPr>
            <a:spLocks noGrp="1"/>
          </p:cNvSpPr>
          <p:nvPr>
            <p:ph idx="12"/>
          </p:nvPr>
        </p:nvSpPr>
        <p:spPr/>
        <p:txBody>
          <a:bodyPr/>
          <a:lstStyle/>
          <a:p>
            <a:endParaRPr lang="zh-TW" altLang="en-US" dirty="0"/>
          </a:p>
        </p:txBody>
      </p:sp>
      <p:pic>
        <p:nvPicPr>
          <p:cNvPr id="8" name="圖片 7">
            <a:extLst>
              <a:ext uri="{FF2B5EF4-FFF2-40B4-BE49-F238E27FC236}">
                <a16:creationId xmlns:a16="http://schemas.microsoft.com/office/drawing/2014/main" id="{AE78AB8B-997B-4754-A3F4-358A915153DD}"/>
              </a:ext>
            </a:extLst>
          </p:cNvPr>
          <p:cNvPicPr>
            <a:picLocks noChangeAspect="1"/>
          </p:cNvPicPr>
          <p:nvPr/>
        </p:nvPicPr>
        <p:blipFill>
          <a:blip r:embed="rId3"/>
          <a:stretch>
            <a:fillRect/>
          </a:stretch>
        </p:blipFill>
        <p:spPr>
          <a:xfrm>
            <a:off x="579516" y="1443500"/>
            <a:ext cx="11009868" cy="2924314"/>
          </a:xfrm>
          <a:prstGeom prst="rect">
            <a:avLst/>
          </a:prstGeom>
        </p:spPr>
      </p:pic>
    </p:spTree>
    <p:extLst>
      <p:ext uri="{BB962C8B-B14F-4D97-AF65-F5344CB8AC3E}">
        <p14:creationId xmlns:p14="http://schemas.microsoft.com/office/powerpoint/2010/main" val="166605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0531BF-E008-411C-968E-69B247F5D903}"/>
              </a:ext>
            </a:extLst>
          </p:cNvPr>
          <p:cNvSpPr>
            <a:spLocks noGrp="1"/>
          </p:cNvSpPr>
          <p:nvPr>
            <p:ph type="title"/>
          </p:nvPr>
        </p:nvSpPr>
        <p:spPr/>
        <p:txBody>
          <a:bodyPr/>
          <a:lstStyle/>
          <a:p>
            <a:r>
              <a:rPr lang="en-US" altLang="zh-TW" dirty="0">
                <a:cs typeface="Microsoft JhengHei" panose="020B0604030504040204" pitchFamily="34" charset="-120"/>
                <a:sym typeface="+mn-ea"/>
              </a:rPr>
              <a:t>RapidMiner </a:t>
            </a:r>
            <a:r>
              <a:rPr lang="zh-TW" altLang="en-US" dirty="0">
                <a:cs typeface="Microsoft JhengHei" panose="020B0604030504040204" pitchFamily="34" charset="-120"/>
                <a:sym typeface="+mn-ea"/>
              </a:rPr>
              <a:t>安裝</a:t>
            </a:r>
            <a:endParaRPr lang="zh-TW" altLang="en-US" dirty="0"/>
          </a:p>
        </p:txBody>
      </p:sp>
      <p:sp>
        <p:nvSpPr>
          <p:cNvPr id="3" name="內容版面配置區 2">
            <a:extLst>
              <a:ext uri="{FF2B5EF4-FFF2-40B4-BE49-F238E27FC236}">
                <a16:creationId xmlns:a16="http://schemas.microsoft.com/office/drawing/2014/main" id="{CD24DA94-C562-4711-8AF4-47E522AADF93}"/>
              </a:ext>
            </a:extLst>
          </p:cNvPr>
          <p:cNvSpPr>
            <a:spLocks noGrp="1"/>
          </p:cNvSpPr>
          <p:nvPr>
            <p:ph idx="1"/>
          </p:nvPr>
        </p:nvSpPr>
        <p:spPr/>
        <p:txBody>
          <a:bodyPr>
            <a:normAutofit/>
          </a:bodyPr>
          <a:lstStyle/>
          <a:p>
            <a:r>
              <a:rPr lang="zh-TW" altLang="en-US" dirty="0">
                <a:cs typeface="Microsoft JhengHei" panose="020B0604030504040204" pitchFamily="34" charset="-120"/>
                <a:sym typeface="+mn-ea"/>
              </a:rPr>
              <a:t>登錄帳戶和密碼</a:t>
            </a:r>
            <a:r>
              <a:rPr lang="en-US" altLang="zh-CN" dirty="0">
                <a:cs typeface="Microsoft JhengHei" panose="020B0604030504040204" pitchFamily="34" charset="-120"/>
                <a:sym typeface="+mn-ea"/>
              </a:rPr>
              <a:t>，</a:t>
            </a:r>
            <a:r>
              <a:rPr lang="zh-TW" altLang="en-US" dirty="0">
                <a:cs typeface="Microsoft JhengHei" panose="020B0604030504040204" pitchFamily="34" charset="-120"/>
                <a:sym typeface="+mn-ea"/>
              </a:rPr>
              <a:t>進入</a:t>
            </a:r>
            <a:r>
              <a:rPr lang="en-US" altLang="zh-TW" dirty="0">
                <a:cs typeface="Microsoft JhengHei" panose="020B0604030504040204" pitchFamily="34" charset="-120"/>
                <a:sym typeface="+mn-ea"/>
              </a:rPr>
              <a:t>RapidMiner</a:t>
            </a:r>
            <a:r>
              <a:rPr lang="zh-TW" altLang="en-US" dirty="0">
                <a:cs typeface="Microsoft JhengHei" panose="020B0604030504040204" pitchFamily="34" charset="-120"/>
                <a:sym typeface="+mn-ea"/>
              </a:rPr>
              <a:t>介面</a:t>
            </a:r>
            <a:endParaRPr lang="zh-TW" altLang="en-US" dirty="0"/>
          </a:p>
        </p:txBody>
      </p:sp>
      <p:sp>
        <p:nvSpPr>
          <p:cNvPr id="4" name="內容版面配置區 3">
            <a:extLst>
              <a:ext uri="{FF2B5EF4-FFF2-40B4-BE49-F238E27FC236}">
                <a16:creationId xmlns:a16="http://schemas.microsoft.com/office/drawing/2014/main" id="{EBAFA3C3-3849-439F-B6DD-CF47C2BC2E6C}"/>
              </a:ext>
            </a:extLst>
          </p:cNvPr>
          <p:cNvSpPr>
            <a:spLocks noGrp="1"/>
          </p:cNvSpPr>
          <p:nvPr>
            <p:ph idx="10"/>
          </p:nvPr>
        </p:nvSpPr>
        <p:spPr>
          <a:xfrm>
            <a:off x="6365632" y="1455828"/>
            <a:ext cx="5426317" cy="3631729"/>
          </a:xfrm>
        </p:spPr>
        <p:txBody>
          <a:bodyPr/>
          <a:lstStyle/>
          <a:p>
            <a:pPr marL="0" indent="0">
              <a:buNone/>
            </a:pPr>
            <a:r>
              <a:rPr lang="en-US" altLang="zh-TW" dirty="0"/>
              <a:t>5.</a:t>
            </a:r>
            <a:r>
              <a:rPr lang="zh-TW" altLang="en-US" dirty="0"/>
              <a:t> </a:t>
            </a:r>
            <a:r>
              <a:rPr lang="zh-TW" altLang="en-US" dirty="0">
                <a:cs typeface="Microsoft JhengHei" panose="020B0604030504040204" pitchFamily="34" charset="-120"/>
                <a:sym typeface="+mn-ea"/>
              </a:rPr>
              <a:t>登錄帳戶和密碼</a:t>
            </a:r>
            <a:endParaRPr lang="en-US" altLang="zh-TW" dirty="0">
              <a:cs typeface="Microsoft JhengHei" panose="020B0604030504040204" pitchFamily="34" charset="-120"/>
              <a:sym typeface="+mn-ea"/>
            </a:endParaRPr>
          </a:p>
          <a:p>
            <a:pPr marL="0" indent="0">
              <a:buNone/>
            </a:pPr>
            <a:r>
              <a:rPr lang="zh-TW" altLang="en-US" dirty="0">
                <a:cs typeface="Microsoft JhengHei" panose="020B0604030504040204" pitchFamily="34" charset="-120"/>
                <a:sym typeface="+mn-ea"/>
              </a:rPr>
              <a:t>    </a:t>
            </a:r>
            <a:r>
              <a:rPr lang="zh-TW" altLang="en-US" sz="1100" dirty="0">
                <a:cs typeface="Microsoft JhengHei" panose="020B0604030504040204" pitchFamily="34" charset="-120"/>
                <a:sym typeface="+mn-ea"/>
              </a:rPr>
              <a:t> </a:t>
            </a:r>
            <a:r>
              <a:rPr lang="zh-TW" altLang="en-US" dirty="0">
                <a:cs typeface="Microsoft JhengHei" panose="020B0604030504040204" pitchFamily="34" charset="-120"/>
                <a:sym typeface="+mn-ea"/>
              </a:rPr>
              <a:t>進入</a:t>
            </a:r>
            <a:r>
              <a:rPr lang="en-US" altLang="zh-TW" dirty="0">
                <a:cs typeface="Microsoft JhengHei" panose="020B0604030504040204" pitchFamily="34" charset="-120"/>
                <a:sym typeface="+mn-ea"/>
              </a:rPr>
              <a:t>RapidMiner</a:t>
            </a:r>
            <a:r>
              <a:rPr lang="zh-TW" altLang="en-US" dirty="0">
                <a:cs typeface="Microsoft JhengHei" panose="020B0604030504040204" pitchFamily="34" charset="-120"/>
                <a:sym typeface="+mn-ea"/>
              </a:rPr>
              <a:t>介面</a:t>
            </a:r>
            <a:endParaRPr lang="zh-TW" altLang="en-US" dirty="0"/>
          </a:p>
        </p:txBody>
      </p:sp>
      <p:sp>
        <p:nvSpPr>
          <p:cNvPr id="6" name="內容版面配置區 5">
            <a:extLst>
              <a:ext uri="{FF2B5EF4-FFF2-40B4-BE49-F238E27FC236}">
                <a16:creationId xmlns:a16="http://schemas.microsoft.com/office/drawing/2014/main" id="{9F12D9DC-EF28-4EE5-B24E-C995FDF2EAD8}"/>
              </a:ext>
            </a:extLst>
          </p:cNvPr>
          <p:cNvSpPr>
            <a:spLocks noGrp="1"/>
          </p:cNvSpPr>
          <p:nvPr>
            <p:ph idx="12"/>
          </p:nvPr>
        </p:nvSpPr>
        <p:spPr/>
        <p:txBody>
          <a:bodyPr/>
          <a:lstStyle/>
          <a:p>
            <a:endParaRPr lang="zh-TW" altLang="en-US"/>
          </a:p>
        </p:txBody>
      </p:sp>
      <p:pic>
        <p:nvPicPr>
          <p:cNvPr id="7" name="图片占位符 6" descr="登录账户和密码，进入Rapidminer界面">
            <a:extLst>
              <a:ext uri="{FF2B5EF4-FFF2-40B4-BE49-F238E27FC236}">
                <a16:creationId xmlns:a16="http://schemas.microsoft.com/office/drawing/2014/main" id="{E95A5463-1F7B-40C2-A3EA-6086E15E2A8E}"/>
              </a:ext>
            </a:extLst>
          </p:cNvPr>
          <p:cNvPicPr>
            <a:picLocks noGrp="1" noChangeAspect="1"/>
          </p:cNvPicPr>
          <p:nvPr>
            <p:ph type="pic" sz="quarter" idx="11"/>
          </p:nvPr>
        </p:nvPicPr>
        <p:blipFill>
          <a:blip r:embed="rId3"/>
          <a:stretch>
            <a:fillRect/>
          </a:stretch>
        </p:blipFill>
        <p:spPr>
          <a:xfrm>
            <a:off x="309880" y="1946275"/>
            <a:ext cx="5600700" cy="3726180"/>
          </a:xfrm>
          <a:prstGeom prst="rect">
            <a:avLst/>
          </a:prstGeom>
        </p:spPr>
      </p:pic>
    </p:spTree>
    <p:extLst>
      <p:ext uri="{BB962C8B-B14F-4D97-AF65-F5344CB8AC3E}">
        <p14:creationId xmlns:p14="http://schemas.microsoft.com/office/powerpoint/2010/main" val="31116127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7C1F16-A811-4A69-9919-B85614A4A131}"/>
              </a:ext>
            </a:extLst>
          </p:cNvPr>
          <p:cNvSpPr>
            <a:spLocks noGrp="1"/>
          </p:cNvSpPr>
          <p:nvPr>
            <p:ph type="title"/>
          </p:nvPr>
        </p:nvSpPr>
        <p:spPr/>
        <p:txBody>
          <a:bodyPr/>
          <a:lstStyle/>
          <a:p>
            <a:r>
              <a:rPr kumimoji="1" lang="zh-TW" altLang="en-US" dirty="0"/>
              <a:t>敘述統計</a:t>
            </a:r>
            <a:endParaRPr lang="zh-TW" altLang="en-US" dirty="0"/>
          </a:p>
        </p:txBody>
      </p:sp>
      <p:sp>
        <p:nvSpPr>
          <p:cNvPr id="3" name="內容版面配置區 2">
            <a:extLst>
              <a:ext uri="{FF2B5EF4-FFF2-40B4-BE49-F238E27FC236}">
                <a16:creationId xmlns:a16="http://schemas.microsoft.com/office/drawing/2014/main" id="{412870BF-048A-4229-8388-53C7DCEB7263}"/>
              </a:ext>
            </a:extLst>
          </p:cNvPr>
          <p:cNvSpPr>
            <a:spLocks noGrp="1"/>
          </p:cNvSpPr>
          <p:nvPr>
            <p:ph idx="1"/>
          </p:nvPr>
        </p:nvSpPr>
        <p:spPr/>
        <p:txBody>
          <a:bodyPr/>
          <a:lstStyle/>
          <a:p>
            <a:r>
              <a:rPr lang="zh-TW" altLang="en-US" dirty="0"/>
              <a:t>欄位資料型態表</a:t>
            </a:r>
          </a:p>
        </p:txBody>
      </p:sp>
      <p:sp>
        <p:nvSpPr>
          <p:cNvPr id="4" name="內容版面配置區 3">
            <a:extLst>
              <a:ext uri="{FF2B5EF4-FFF2-40B4-BE49-F238E27FC236}">
                <a16:creationId xmlns:a16="http://schemas.microsoft.com/office/drawing/2014/main" id="{BFADDCF4-1284-44FD-A4A8-580025D17F26}"/>
              </a:ext>
            </a:extLst>
          </p:cNvPr>
          <p:cNvSpPr>
            <a:spLocks noGrp="1"/>
          </p:cNvSpPr>
          <p:nvPr>
            <p:ph idx="10"/>
          </p:nvPr>
        </p:nvSpPr>
        <p:spPr/>
        <p:txBody>
          <a:bodyPr/>
          <a:lstStyle/>
          <a:p>
            <a:r>
              <a:rPr lang="zh-TW" altLang="en-US" dirty="0"/>
              <a:t>資料來源：</a:t>
            </a:r>
            <a:r>
              <a:rPr lang="en-US" altLang="zh-TW" dirty="0"/>
              <a:t>Kaggle – </a:t>
            </a:r>
          </a:p>
          <a:p>
            <a:pPr marL="0" indent="0">
              <a:buNone/>
            </a:pPr>
            <a:r>
              <a:rPr lang="en-US" altLang="zh-TW" dirty="0"/>
              <a:t>		  Lung Cancer</a:t>
            </a:r>
          </a:p>
          <a:p>
            <a:r>
              <a:rPr lang="zh-TW" altLang="en-US" dirty="0"/>
              <a:t>資料筆數：</a:t>
            </a:r>
            <a:r>
              <a:rPr lang="en-US" altLang="zh-TW" dirty="0"/>
              <a:t>309</a:t>
            </a:r>
            <a:r>
              <a:rPr lang="zh-TW" altLang="en-US" dirty="0"/>
              <a:t>筆</a:t>
            </a:r>
            <a:endParaRPr lang="en-US" altLang="zh-TW" dirty="0"/>
          </a:p>
          <a:p>
            <a:r>
              <a:rPr lang="zh-TW" altLang="en-US" dirty="0"/>
              <a:t>欄位數量：</a:t>
            </a:r>
            <a:r>
              <a:rPr lang="en-US" altLang="zh-TW" dirty="0"/>
              <a:t>15</a:t>
            </a:r>
            <a:r>
              <a:rPr lang="zh-TW" altLang="en-US" dirty="0"/>
              <a:t>個</a:t>
            </a:r>
            <a:endParaRPr lang="en-US" altLang="zh-TW" dirty="0"/>
          </a:p>
          <a:p>
            <a:r>
              <a:rPr lang="zh-TW" altLang="en-US" dirty="0"/>
              <a:t>預測欄位：</a:t>
            </a:r>
            <a:r>
              <a:rPr lang="en-US" altLang="zh-TW" dirty="0"/>
              <a:t>LUNG_CANCER</a:t>
            </a:r>
          </a:p>
          <a:p>
            <a:endParaRPr lang="zh-TW" altLang="en-US" dirty="0"/>
          </a:p>
        </p:txBody>
      </p:sp>
      <p:sp>
        <p:nvSpPr>
          <p:cNvPr id="6" name="內容版面配置區 5">
            <a:extLst>
              <a:ext uri="{FF2B5EF4-FFF2-40B4-BE49-F238E27FC236}">
                <a16:creationId xmlns:a16="http://schemas.microsoft.com/office/drawing/2014/main" id="{E1314D77-2A58-4A43-BC11-7664A4612F77}"/>
              </a:ext>
            </a:extLst>
          </p:cNvPr>
          <p:cNvSpPr>
            <a:spLocks noGrp="1"/>
          </p:cNvSpPr>
          <p:nvPr>
            <p:ph idx="12"/>
          </p:nvPr>
        </p:nvSpPr>
        <p:spPr/>
        <p:txBody>
          <a:bodyPr/>
          <a:lstStyle/>
          <a:p>
            <a:r>
              <a:rPr lang="zh-TW" altLang="en-US" sz="1800" dirty="0"/>
              <a:t>資料來源：</a:t>
            </a:r>
            <a:r>
              <a:rPr lang="en-US" altLang="zh-TW" sz="1800" dirty="0">
                <a:hlinkClick r:id="rId3"/>
              </a:rPr>
              <a:t>https://www.kaggle.com/mysarahmadbhat/lung-cancer</a:t>
            </a:r>
            <a:endParaRPr lang="en-US" altLang="zh-TW" sz="1800" dirty="0"/>
          </a:p>
          <a:p>
            <a:pPr marL="0" indent="0">
              <a:buNone/>
            </a:pPr>
            <a:endParaRPr lang="zh-TW" altLang="en-US" dirty="0"/>
          </a:p>
        </p:txBody>
      </p:sp>
      <p:pic>
        <p:nvPicPr>
          <p:cNvPr id="9" name="圖片 8">
            <a:extLst>
              <a:ext uri="{FF2B5EF4-FFF2-40B4-BE49-F238E27FC236}">
                <a16:creationId xmlns:a16="http://schemas.microsoft.com/office/drawing/2014/main" id="{AE3DD910-4AB2-4BBF-99B8-A4ECDA6CBD00}"/>
              </a:ext>
            </a:extLst>
          </p:cNvPr>
          <p:cNvPicPr>
            <a:picLocks noChangeAspect="1"/>
          </p:cNvPicPr>
          <p:nvPr/>
        </p:nvPicPr>
        <p:blipFill>
          <a:blip r:embed="rId4"/>
          <a:stretch>
            <a:fillRect/>
          </a:stretch>
        </p:blipFill>
        <p:spPr>
          <a:xfrm>
            <a:off x="502725" y="1587500"/>
            <a:ext cx="5214955" cy="4534744"/>
          </a:xfrm>
          <a:prstGeom prst="rect">
            <a:avLst/>
          </a:prstGeom>
        </p:spPr>
      </p:pic>
    </p:spTree>
    <p:extLst>
      <p:ext uri="{BB962C8B-B14F-4D97-AF65-F5344CB8AC3E}">
        <p14:creationId xmlns:p14="http://schemas.microsoft.com/office/powerpoint/2010/main" val="1833576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設定目標欄位</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Set Role</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p:txBody>
          <a:bodyPr/>
          <a:lstStyle/>
          <a:p>
            <a:r>
              <a:rPr lang="en-US" altLang="zh-TW" dirty="0"/>
              <a:t>Label</a:t>
            </a:r>
            <a:r>
              <a:rPr lang="zh-TW" altLang="en-US" dirty="0"/>
              <a:t> 值為預測欄位</a:t>
            </a:r>
            <a:endParaRPr lang="en-US" altLang="zh-TW" dirty="0"/>
          </a:p>
          <a:p>
            <a:endParaRPr lang="en-US" altLang="zh-TW" dirty="0"/>
          </a:p>
          <a:p>
            <a:r>
              <a:rPr lang="zh-TW" altLang="en-US" dirty="0"/>
              <a:t>將「</a:t>
            </a:r>
            <a:r>
              <a:rPr lang="en-US" altLang="zh-TW" dirty="0"/>
              <a:t>LUNG_CANCER</a:t>
            </a:r>
            <a:r>
              <a:rPr lang="zh-TW" altLang="en-US" dirty="0"/>
              <a:t>」</a:t>
            </a:r>
            <a:endParaRPr lang="en-US" altLang="zh-TW" dirty="0"/>
          </a:p>
          <a:p>
            <a:pPr marL="0" indent="0">
              <a:buNone/>
            </a:pPr>
            <a:r>
              <a:rPr lang="zh-TW" altLang="en-US" dirty="0"/>
              <a:t>  </a:t>
            </a:r>
            <a:r>
              <a:rPr lang="zh-TW" altLang="en-US" sz="1400" dirty="0"/>
              <a:t> </a:t>
            </a:r>
            <a:r>
              <a:rPr lang="zh-TW" altLang="en-US" dirty="0"/>
              <a:t>設為 </a:t>
            </a:r>
            <a:r>
              <a:rPr lang="en-US" altLang="zh-TW" dirty="0"/>
              <a:t>label</a:t>
            </a:r>
            <a:r>
              <a:rPr lang="zh-TW" altLang="en-US" dirty="0"/>
              <a:t> 值</a:t>
            </a:r>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8" name="圖片 7">
            <a:extLst>
              <a:ext uri="{FF2B5EF4-FFF2-40B4-BE49-F238E27FC236}">
                <a16:creationId xmlns:a16="http://schemas.microsoft.com/office/drawing/2014/main" id="{86F34643-5BAF-4BA2-919D-C9E8D2FBB77C}"/>
              </a:ext>
            </a:extLst>
          </p:cNvPr>
          <p:cNvPicPr>
            <a:picLocks noChangeAspect="1"/>
          </p:cNvPicPr>
          <p:nvPr/>
        </p:nvPicPr>
        <p:blipFill>
          <a:blip r:embed="rId3"/>
          <a:stretch>
            <a:fillRect/>
          </a:stretch>
        </p:blipFill>
        <p:spPr>
          <a:xfrm>
            <a:off x="352715" y="1912945"/>
            <a:ext cx="5514975" cy="3876675"/>
          </a:xfrm>
          <a:prstGeom prst="rect">
            <a:avLst/>
          </a:prstGeom>
        </p:spPr>
      </p:pic>
      <p:pic>
        <p:nvPicPr>
          <p:cNvPr id="5" name="圖片 4">
            <a:extLst>
              <a:ext uri="{FF2B5EF4-FFF2-40B4-BE49-F238E27FC236}">
                <a16:creationId xmlns:a16="http://schemas.microsoft.com/office/drawing/2014/main" id="{F4B54861-4360-484D-9A57-45122BC72691}"/>
              </a:ext>
            </a:extLst>
          </p:cNvPr>
          <p:cNvPicPr>
            <a:picLocks noChangeAspect="1"/>
          </p:cNvPicPr>
          <p:nvPr/>
        </p:nvPicPr>
        <p:blipFill>
          <a:blip r:embed="rId4"/>
          <a:stretch>
            <a:fillRect/>
          </a:stretch>
        </p:blipFill>
        <p:spPr>
          <a:xfrm>
            <a:off x="6096000" y="173547"/>
            <a:ext cx="1362075" cy="1038225"/>
          </a:xfrm>
          <a:prstGeom prst="rect">
            <a:avLst/>
          </a:prstGeom>
        </p:spPr>
      </p:pic>
    </p:spTree>
    <p:extLst>
      <p:ext uri="{BB962C8B-B14F-4D97-AF65-F5344CB8AC3E}">
        <p14:creationId xmlns:p14="http://schemas.microsoft.com/office/powerpoint/2010/main" val="1968773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切割資料集</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Split Data</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p:txBody>
          <a:bodyPr>
            <a:normAutofit lnSpcReduction="10000"/>
          </a:bodyPr>
          <a:lstStyle/>
          <a:p>
            <a:r>
              <a:rPr lang="zh-TW" altLang="en-US" dirty="0"/>
              <a:t>訓練集用於建立模型</a:t>
            </a:r>
            <a:endParaRPr lang="en-US" altLang="zh-TW" dirty="0"/>
          </a:p>
          <a:p>
            <a:r>
              <a:rPr lang="zh-TW" altLang="en-US" dirty="0"/>
              <a:t>測試集使用模型做出預測，</a:t>
            </a:r>
            <a:endParaRPr lang="en-US" altLang="zh-TW" dirty="0"/>
          </a:p>
          <a:p>
            <a:pPr marL="0" indent="0">
              <a:buNone/>
            </a:pPr>
            <a:r>
              <a:rPr lang="zh-TW" altLang="en-US" dirty="0"/>
              <a:t>  </a:t>
            </a:r>
            <a:r>
              <a:rPr lang="zh-TW" altLang="en-US" sz="1600" dirty="0"/>
              <a:t> </a:t>
            </a:r>
            <a:r>
              <a:rPr lang="zh-TW" altLang="en-US" dirty="0"/>
              <a:t>以評估模型準確率</a:t>
            </a:r>
            <a:endParaRPr lang="en-US" altLang="zh-TW" dirty="0"/>
          </a:p>
          <a:p>
            <a:endParaRPr lang="en-US" altLang="zh-TW" dirty="0"/>
          </a:p>
          <a:p>
            <a:r>
              <a:rPr lang="zh-TW" altLang="en-US" dirty="0"/>
              <a:t>訓練集：</a:t>
            </a:r>
            <a:r>
              <a:rPr lang="en-US" altLang="zh-TW" dirty="0"/>
              <a:t>80%</a:t>
            </a:r>
          </a:p>
          <a:p>
            <a:r>
              <a:rPr lang="zh-TW" altLang="en-US" dirty="0"/>
              <a:t>測試集：</a:t>
            </a:r>
            <a:r>
              <a:rPr lang="en-US" altLang="zh-TW" dirty="0"/>
              <a:t>20%</a:t>
            </a:r>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5" name="圖片 4">
            <a:extLst>
              <a:ext uri="{FF2B5EF4-FFF2-40B4-BE49-F238E27FC236}">
                <a16:creationId xmlns:a16="http://schemas.microsoft.com/office/drawing/2014/main" id="{23155162-E823-4764-9709-F6E7359286C5}"/>
              </a:ext>
            </a:extLst>
          </p:cNvPr>
          <p:cNvPicPr>
            <a:picLocks noChangeAspect="1"/>
          </p:cNvPicPr>
          <p:nvPr/>
        </p:nvPicPr>
        <p:blipFill>
          <a:blip r:embed="rId3"/>
          <a:stretch>
            <a:fillRect/>
          </a:stretch>
        </p:blipFill>
        <p:spPr>
          <a:xfrm>
            <a:off x="351946" y="1988701"/>
            <a:ext cx="5516514" cy="3752041"/>
          </a:xfrm>
          <a:prstGeom prst="rect">
            <a:avLst/>
          </a:prstGeom>
        </p:spPr>
      </p:pic>
      <p:pic>
        <p:nvPicPr>
          <p:cNvPr id="7" name="圖片 6">
            <a:extLst>
              <a:ext uri="{FF2B5EF4-FFF2-40B4-BE49-F238E27FC236}">
                <a16:creationId xmlns:a16="http://schemas.microsoft.com/office/drawing/2014/main" id="{E5626732-8406-49BE-B91B-A93AF512032E}"/>
              </a:ext>
            </a:extLst>
          </p:cNvPr>
          <p:cNvPicPr>
            <a:picLocks noChangeAspect="1"/>
          </p:cNvPicPr>
          <p:nvPr/>
        </p:nvPicPr>
        <p:blipFill>
          <a:blip r:embed="rId4"/>
          <a:stretch>
            <a:fillRect/>
          </a:stretch>
        </p:blipFill>
        <p:spPr>
          <a:xfrm>
            <a:off x="6096000" y="97347"/>
            <a:ext cx="1333500" cy="1190625"/>
          </a:xfrm>
          <a:prstGeom prst="rect">
            <a:avLst/>
          </a:prstGeom>
        </p:spPr>
      </p:pic>
    </p:spTree>
    <p:extLst>
      <p:ext uri="{BB962C8B-B14F-4D97-AF65-F5344CB8AC3E}">
        <p14:creationId xmlns:p14="http://schemas.microsoft.com/office/powerpoint/2010/main" val="4010394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建立模型 </a:t>
            </a:r>
            <a:r>
              <a:rPr lang="en-US" altLang="zh-TW" dirty="0"/>
              <a:t>-</a:t>
            </a:r>
            <a:r>
              <a:rPr lang="zh-TW" altLang="en-US" dirty="0"/>
              <a:t> 決策樹</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Decision Tree</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p:txBody>
          <a:bodyPr>
            <a:normAutofit lnSpcReduction="10000"/>
          </a:bodyPr>
          <a:lstStyle/>
          <a:p>
            <a:r>
              <a:rPr lang="en-US" altLang="zh-TW" dirty="0"/>
              <a:t>Decision Tree</a:t>
            </a:r>
            <a:r>
              <a:rPr lang="zh-TW" altLang="en-US" dirty="0"/>
              <a:t> 參數設置</a:t>
            </a:r>
            <a:endParaRPr lang="en-US" altLang="zh-TW" dirty="0"/>
          </a:p>
          <a:p>
            <a:endParaRPr lang="en-US" altLang="zh-TW" dirty="0"/>
          </a:p>
          <a:p>
            <a:r>
              <a:rPr lang="zh-TW" altLang="en-US" dirty="0"/>
              <a:t>決策樹深度：</a:t>
            </a:r>
            <a:r>
              <a:rPr lang="en-US" altLang="zh-TW" dirty="0"/>
              <a:t>7</a:t>
            </a:r>
          </a:p>
          <a:p>
            <a:r>
              <a:rPr lang="en-US" altLang="zh-TW" dirty="0"/>
              <a:t>Confidence</a:t>
            </a:r>
            <a:r>
              <a:rPr lang="zh-TW" altLang="en-US" dirty="0"/>
              <a:t>：</a:t>
            </a:r>
            <a:r>
              <a:rPr lang="en-US" altLang="zh-TW" dirty="0"/>
              <a:t>0.1</a:t>
            </a:r>
          </a:p>
          <a:p>
            <a:r>
              <a:rPr lang="en-US" altLang="zh-TW" dirty="0"/>
              <a:t>Minimal leaf size</a:t>
            </a:r>
            <a:r>
              <a:rPr lang="zh-TW" altLang="en-US" dirty="0"/>
              <a:t>：２</a:t>
            </a:r>
            <a:endParaRPr lang="en-US" altLang="zh-TW" dirty="0"/>
          </a:p>
          <a:p>
            <a:pPr marL="0" indent="0">
              <a:buNone/>
            </a:pPr>
            <a:r>
              <a:rPr lang="zh-TW" altLang="en-US" dirty="0"/>
              <a:t>  </a:t>
            </a:r>
            <a:r>
              <a:rPr lang="zh-TW" altLang="en-US" sz="1400" dirty="0"/>
              <a:t> </a:t>
            </a:r>
            <a:endParaRPr lang="zh-TW" altLang="en-US"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8" name="圖片 7">
            <a:extLst>
              <a:ext uri="{FF2B5EF4-FFF2-40B4-BE49-F238E27FC236}">
                <a16:creationId xmlns:a16="http://schemas.microsoft.com/office/drawing/2014/main" id="{21E949FF-74CF-4588-8AA4-479C662E8D87}"/>
              </a:ext>
            </a:extLst>
          </p:cNvPr>
          <p:cNvPicPr>
            <a:picLocks noChangeAspect="1"/>
          </p:cNvPicPr>
          <p:nvPr/>
        </p:nvPicPr>
        <p:blipFill>
          <a:blip r:embed="rId3"/>
          <a:stretch>
            <a:fillRect/>
          </a:stretch>
        </p:blipFill>
        <p:spPr>
          <a:xfrm>
            <a:off x="6096000" y="97347"/>
            <a:ext cx="1381125" cy="1190625"/>
          </a:xfrm>
          <a:prstGeom prst="rect">
            <a:avLst/>
          </a:prstGeom>
        </p:spPr>
      </p:pic>
      <p:pic>
        <p:nvPicPr>
          <p:cNvPr id="10" name="圖片 9">
            <a:extLst>
              <a:ext uri="{FF2B5EF4-FFF2-40B4-BE49-F238E27FC236}">
                <a16:creationId xmlns:a16="http://schemas.microsoft.com/office/drawing/2014/main" id="{18E49C71-09F1-4BE0-B8A4-FC4E20868C0C}"/>
              </a:ext>
            </a:extLst>
          </p:cNvPr>
          <p:cNvPicPr>
            <a:picLocks noChangeAspect="1"/>
          </p:cNvPicPr>
          <p:nvPr/>
        </p:nvPicPr>
        <p:blipFill>
          <a:blip r:embed="rId4"/>
          <a:stretch>
            <a:fillRect/>
          </a:stretch>
        </p:blipFill>
        <p:spPr>
          <a:xfrm>
            <a:off x="1531774" y="1970930"/>
            <a:ext cx="3156857" cy="3770690"/>
          </a:xfrm>
          <a:prstGeom prst="rect">
            <a:avLst/>
          </a:prstGeom>
        </p:spPr>
      </p:pic>
    </p:spTree>
    <p:extLst>
      <p:ext uri="{BB962C8B-B14F-4D97-AF65-F5344CB8AC3E}">
        <p14:creationId xmlns:p14="http://schemas.microsoft.com/office/powerpoint/2010/main" val="26366271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應用模型</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Apply Model</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lstStyle/>
          <a:p>
            <a:r>
              <a:rPr lang="zh-TW" altLang="en-US" dirty="0"/>
              <a:t>資料集連接方式</a:t>
            </a:r>
            <a:endParaRPr lang="en-US" altLang="zh-TW" dirty="0"/>
          </a:p>
          <a:p>
            <a:endParaRPr lang="en-US" altLang="zh-TW" dirty="0"/>
          </a:p>
          <a:p>
            <a:r>
              <a:rPr lang="zh-TW" altLang="en-US" dirty="0"/>
              <a:t>訓練集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Decision Tree</a:t>
            </a:r>
          </a:p>
          <a:p>
            <a:r>
              <a:rPr lang="zh-TW" altLang="en-US" dirty="0">
                <a:sym typeface="Wingdings" panose="05000000000000000000" pitchFamily="2" charset="2"/>
              </a:rPr>
              <a:t>測試集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Apply Model</a:t>
            </a:r>
            <a:r>
              <a:rPr lang="zh-TW" altLang="en-US" dirty="0"/>
              <a:t>  </a:t>
            </a:r>
            <a:r>
              <a:rPr lang="zh-TW" altLang="en-US" sz="1400" dirty="0"/>
              <a:t> </a:t>
            </a:r>
            <a:endParaRPr lang="zh-TW" altLang="en-US"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10" name="圖片 9">
            <a:extLst>
              <a:ext uri="{FF2B5EF4-FFF2-40B4-BE49-F238E27FC236}">
                <a16:creationId xmlns:a16="http://schemas.microsoft.com/office/drawing/2014/main" id="{AA60F1E5-C5A8-4FB8-92A2-CE8ACBCF7AF0}"/>
              </a:ext>
            </a:extLst>
          </p:cNvPr>
          <p:cNvPicPr>
            <a:picLocks noChangeAspect="1"/>
          </p:cNvPicPr>
          <p:nvPr/>
        </p:nvPicPr>
        <p:blipFill>
          <a:blip r:embed="rId3"/>
          <a:stretch>
            <a:fillRect/>
          </a:stretch>
        </p:blipFill>
        <p:spPr>
          <a:xfrm>
            <a:off x="400051" y="2688500"/>
            <a:ext cx="5410200" cy="2066925"/>
          </a:xfrm>
          <a:prstGeom prst="rect">
            <a:avLst/>
          </a:prstGeom>
        </p:spPr>
      </p:pic>
    </p:spTree>
    <p:extLst>
      <p:ext uri="{BB962C8B-B14F-4D97-AF65-F5344CB8AC3E}">
        <p14:creationId xmlns:p14="http://schemas.microsoft.com/office/powerpoint/2010/main" val="3282579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評估模型</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Performance</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p:txBody>
          <a:bodyPr>
            <a:normAutofit/>
          </a:bodyPr>
          <a:lstStyle/>
          <a:p>
            <a:r>
              <a:rPr lang="zh-TW" altLang="en-US" dirty="0"/>
              <a:t>挑選評估指標</a:t>
            </a:r>
            <a:endParaRPr lang="en-US" altLang="zh-TW" dirty="0"/>
          </a:p>
          <a:p>
            <a:endParaRPr lang="en-US" altLang="zh-TW" dirty="0"/>
          </a:p>
          <a:p>
            <a:r>
              <a:rPr lang="en-US" altLang="zh-TW" dirty="0"/>
              <a:t>Accuracy</a:t>
            </a:r>
            <a:r>
              <a:rPr lang="zh-TW" altLang="en-US" dirty="0"/>
              <a:t> 準確率</a:t>
            </a:r>
            <a:endParaRPr lang="en-US" altLang="zh-TW" dirty="0"/>
          </a:p>
          <a:p>
            <a:r>
              <a:rPr lang="en-US" altLang="zh-TW" dirty="0"/>
              <a:t>Classification Error</a:t>
            </a:r>
            <a:r>
              <a:rPr lang="zh-TW" altLang="en-US" dirty="0"/>
              <a:t> 分類誤差</a:t>
            </a:r>
            <a:endParaRPr lang="en-US" altLang="zh-TW"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5" name="圖片 4">
            <a:extLst>
              <a:ext uri="{FF2B5EF4-FFF2-40B4-BE49-F238E27FC236}">
                <a16:creationId xmlns:a16="http://schemas.microsoft.com/office/drawing/2014/main" id="{CB384BA3-08D5-4E7A-AEB5-51963A1F015D}"/>
              </a:ext>
            </a:extLst>
          </p:cNvPr>
          <p:cNvPicPr>
            <a:picLocks noChangeAspect="1"/>
          </p:cNvPicPr>
          <p:nvPr/>
        </p:nvPicPr>
        <p:blipFill>
          <a:blip r:embed="rId3"/>
          <a:stretch>
            <a:fillRect/>
          </a:stretch>
        </p:blipFill>
        <p:spPr>
          <a:xfrm>
            <a:off x="6096000" y="211647"/>
            <a:ext cx="1533525" cy="962025"/>
          </a:xfrm>
          <a:prstGeom prst="rect">
            <a:avLst/>
          </a:prstGeom>
        </p:spPr>
      </p:pic>
      <p:pic>
        <p:nvPicPr>
          <p:cNvPr id="9" name="圖片 8">
            <a:extLst>
              <a:ext uri="{FF2B5EF4-FFF2-40B4-BE49-F238E27FC236}">
                <a16:creationId xmlns:a16="http://schemas.microsoft.com/office/drawing/2014/main" id="{F59C17A7-6981-4E7F-894C-AF50CF6478EB}"/>
              </a:ext>
            </a:extLst>
          </p:cNvPr>
          <p:cNvPicPr>
            <a:picLocks noChangeAspect="1"/>
          </p:cNvPicPr>
          <p:nvPr/>
        </p:nvPicPr>
        <p:blipFill>
          <a:blip r:embed="rId4"/>
          <a:stretch>
            <a:fillRect/>
          </a:stretch>
        </p:blipFill>
        <p:spPr>
          <a:xfrm>
            <a:off x="1569679" y="2950054"/>
            <a:ext cx="3070423" cy="1646766"/>
          </a:xfrm>
          <a:prstGeom prst="rect">
            <a:avLst/>
          </a:prstGeom>
          <a:ln>
            <a:noFill/>
          </a:ln>
        </p:spPr>
      </p:pic>
    </p:spTree>
    <p:extLst>
      <p:ext uri="{BB962C8B-B14F-4D97-AF65-F5344CB8AC3E}">
        <p14:creationId xmlns:p14="http://schemas.microsoft.com/office/powerpoint/2010/main" val="11120304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7D1AA79B-E87A-4A96-A7D2-0F45227CA73E}"/>
              </a:ext>
            </a:extLst>
          </p:cNvPr>
          <p:cNvGrpSpPr/>
          <p:nvPr/>
        </p:nvGrpSpPr>
        <p:grpSpPr>
          <a:xfrm>
            <a:off x="378878" y="2931486"/>
            <a:ext cx="5462650" cy="1735466"/>
            <a:chOff x="400052" y="4697084"/>
            <a:chExt cx="5319610" cy="1690023"/>
          </a:xfrm>
        </p:grpSpPr>
        <p:pic>
          <p:nvPicPr>
            <p:cNvPr id="38" name="圖片 37">
              <a:extLst>
                <a:ext uri="{FF2B5EF4-FFF2-40B4-BE49-F238E27FC236}">
                  <a16:creationId xmlns:a16="http://schemas.microsoft.com/office/drawing/2014/main" id="{5421E849-D568-4E84-9BEA-5C9693177E12}"/>
                </a:ext>
              </a:extLst>
            </p:cNvPr>
            <p:cNvPicPr>
              <a:picLocks noChangeAspect="1"/>
            </p:cNvPicPr>
            <p:nvPr/>
          </p:nvPicPr>
          <p:blipFill rotWithShape="1">
            <a:blip r:embed="rId3"/>
            <a:srcRect t="14013" r="78662"/>
            <a:stretch/>
          </p:blipFill>
          <p:spPr>
            <a:xfrm>
              <a:off x="400052" y="4935340"/>
              <a:ext cx="1644268" cy="1449675"/>
            </a:xfrm>
            <a:prstGeom prst="rect">
              <a:avLst/>
            </a:prstGeom>
          </p:spPr>
        </p:pic>
        <p:pic>
          <p:nvPicPr>
            <p:cNvPr id="39" name="圖片 38">
              <a:extLst>
                <a:ext uri="{FF2B5EF4-FFF2-40B4-BE49-F238E27FC236}">
                  <a16:creationId xmlns:a16="http://schemas.microsoft.com/office/drawing/2014/main" id="{DAD3BEE9-DB6F-4BFD-8E03-2B1AA0942AA1}"/>
                </a:ext>
              </a:extLst>
            </p:cNvPr>
            <p:cNvPicPr>
              <a:picLocks noChangeAspect="1"/>
            </p:cNvPicPr>
            <p:nvPr/>
          </p:nvPicPr>
          <p:blipFill rotWithShape="1">
            <a:blip r:embed="rId3"/>
            <a:srcRect l="24478" r="58335"/>
            <a:stretch/>
          </p:blipFill>
          <p:spPr>
            <a:xfrm>
              <a:off x="1945173" y="4697084"/>
              <a:ext cx="1324365" cy="1685925"/>
            </a:xfrm>
            <a:prstGeom prst="rect">
              <a:avLst/>
            </a:prstGeom>
          </p:spPr>
        </p:pic>
        <p:pic>
          <p:nvPicPr>
            <p:cNvPr id="40" name="圖片 39">
              <a:extLst>
                <a:ext uri="{FF2B5EF4-FFF2-40B4-BE49-F238E27FC236}">
                  <a16:creationId xmlns:a16="http://schemas.microsoft.com/office/drawing/2014/main" id="{32B58A9A-7A1A-4372-9D77-9A83B84A9585}"/>
                </a:ext>
              </a:extLst>
            </p:cNvPr>
            <p:cNvPicPr>
              <a:picLocks noChangeAspect="1"/>
            </p:cNvPicPr>
            <p:nvPr/>
          </p:nvPicPr>
          <p:blipFill rotWithShape="1">
            <a:blip r:embed="rId3"/>
            <a:srcRect l="49553" r="32920"/>
            <a:stretch/>
          </p:blipFill>
          <p:spPr>
            <a:xfrm>
              <a:off x="3261119" y="4701182"/>
              <a:ext cx="1350587" cy="1685925"/>
            </a:xfrm>
            <a:prstGeom prst="rect">
              <a:avLst/>
            </a:prstGeom>
          </p:spPr>
        </p:pic>
        <p:pic>
          <p:nvPicPr>
            <p:cNvPr id="41" name="圖片 40">
              <a:extLst>
                <a:ext uri="{FF2B5EF4-FFF2-40B4-BE49-F238E27FC236}">
                  <a16:creationId xmlns:a16="http://schemas.microsoft.com/office/drawing/2014/main" id="{102B8D09-98B3-4ED9-B35F-CFF94372D02B}"/>
                </a:ext>
              </a:extLst>
            </p:cNvPr>
            <p:cNvPicPr>
              <a:picLocks noChangeAspect="1"/>
            </p:cNvPicPr>
            <p:nvPr/>
          </p:nvPicPr>
          <p:blipFill rotWithShape="1">
            <a:blip r:embed="rId3"/>
            <a:srcRect l="73934" r="12365"/>
            <a:stretch/>
          </p:blipFill>
          <p:spPr>
            <a:xfrm>
              <a:off x="4526963" y="4701182"/>
              <a:ext cx="1055701" cy="1685925"/>
            </a:xfrm>
            <a:prstGeom prst="rect">
              <a:avLst/>
            </a:prstGeom>
          </p:spPr>
        </p:pic>
        <p:pic>
          <p:nvPicPr>
            <p:cNvPr id="42" name="圖片 41">
              <a:extLst>
                <a:ext uri="{FF2B5EF4-FFF2-40B4-BE49-F238E27FC236}">
                  <a16:creationId xmlns:a16="http://schemas.microsoft.com/office/drawing/2014/main" id="{C14888F4-B5D7-48CE-9A46-CE8D16E8CB61}"/>
                </a:ext>
              </a:extLst>
            </p:cNvPr>
            <p:cNvPicPr>
              <a:picLocks noChangeAspect="1"/>
            </p:cNvPicPr>
            <p:nvPr/>
          </p:nvPicPr>
          <p:blipFill rotWithShape="1">
            <a:blip r:embed="rId3"/>
            <a:srcRect l="98115"/>
            <a:stretch/>
          </p:blipFill>
          <p:spPr>
            <a:xfrm>
              <a:off x="5574384" y="4701182"/>
              <a:ext cx="145278" cy="1685925"/>
            </a:xfrm>
            <a:prstGeom prst="rect">
              <a:avLst/>
            </a:prstGeom>
          </p:spPr>
        </p:pic>
      </p:grpSp>
      <p:pic>
        <p:nvPicPr>
          <p:cNvPr id="37" name="圖片 36">
            <a:extLst>
              <a:ext uri="{FF2B5EF4-FFF2-40B4-BE49-F238E27FC236}">
                <a16:creationId xmlns:a16="http://schemas.microsoft.com/office/drawing/2014/main" id="{7F87D8BC-34B1-4DBF-BBC1-0D2BBFEA8208}"/>
              </a:ext>
            </a:extLst>
          </p:cNvPr>
          <p:cNvPicPr>
            <a:picLocks noChangeAspect="1"/>
          </p:cNvPicPr>
          <p:nvPr/>
        </p:nvPicPr>
        <p:blipFill rotWithShape="1">
          <a:blip r:embed="rId3"/>
          <a:srcRect r="81817" b="84148"/>
          <a:stretch/>
        </p:blipFill>
        <p:spPr>
          <a:xfrm>
            <a:off x="399745" y="2664243"/>
            <a:ext cx="1401141" cy="267243"/>
          </a:xfrm>
          <a:prstGeom prst="rect">
            <a:avLst/>
          </a:prstGeom>
        </p:spPr>
      </p:pic>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a:xfrm>
            <a:off x="1676400" y="29879"/>
            <a:ext cx="9677400" cy="1325563"/>
          </a:xfrm>
        </p:spPr>
        <p:txBody>
          <a:bodyPr/>
          <a:lstStyle/>
          <a:p>
            <a:r>
              <a:rPr lang="zh-TW" altLang="en-US" dirty="0"/>
              <a:t>評估模型 </a:t>
            </a:r>
            <a:r>
              <a:rPr lang="en-US" altLang="zh-TW" dirty="0"/>
              <a:t>-</a:t>
            </a:r>
            <a:r>
              <a:rPr lang="zh-TW" altLang="en-US" dirty="0"/>
              <a:t> 混淆矩陣</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Confusion Matrix</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p:txBody>
          <a:bodyPr>
            <a:normAutofit lnSpcReduction="10000"/>
          </a:bodyPr>
          <a:lstStyle/>
          <a:p>
            <a:r>
              <a:rPr lang="en-US" altLang="zh-TW" dirty="0"/>
              <a:t>Accuracy</a:t>
            </a:r>
            <a:r>
              <a:rPr lang="zh-TW" altLang="en-US" dirty="0"/>
              <a:t>：</a:t>
            </a:r>
            <a:r>
              <a:rPr lang="en-US" altLang="zh-TW"/>
              <a:t>88.71%</a:t>
            </a:r>
          </a:p>
          <a:p>
            <a:endParaRPr lang="en-US" altLang="zh-TW" dirty="0"/>
          </a:p>
          <a:p>
            <a:r>
              <a:rPr lang="zh-TW" altLang="en-US" dirty="0"/>
              <a:t>實際上無罹癌 </a:t>
            </a:r>
            <a:r>
              <a:rPr lang="en-US" altLang="zh-TW" dirty="0"/>
              <a:t>–</a:t>
            </a:r>
            <a:r>
              <a:rPr lang="zh-TW" altLang="en-US" dirty="0"/>
              <a:t> 預測為罹癌患者</a:t>
            </a:r>
            <a:endParaRPr lang="en-US" altLang="zh-TW" dirty="0"/>
          </a:p>
          <a:p>
            <a:pPr marL="0" indent="0">
              <a:buNone/>
            </a:pPr>
            <a:r>
              <a:rPr lang="zh-TW" altLang="en-US" dirty="0">
                <a:sym typeface="Wingdings" panose="05000000000000000000" pitchFamily="2" charset="2"/>
              </a:rPr>
              <a:t>  </a:t>
            </a:r>
            <a:r>
              <a:rPr lang="zh-TW" altLang="en-US" sz="2000" dirty="0">
                <a:sym typeface="Wingdings" panose="05000000000000000000" pitchFamily="2" charset="2"/>
              </a:rPr>
              <a:t>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Type I Error (</a:t>
            </a:r>
            <a:r>
              <a:rPr lang="zh-TW" altLang="en-US" dirty="0">
                <a:sym typeface="Wingdings" panose="05000000000000000000" pitchFamily="2" charset="2"/>
              </a:rPr>
              <a:t>型一誤差</a:t>
            </a:r>
            <a:r>
              <a:rPr lang="en-US" altLang="zh-TW" dirty="0">
                <a:sym typeface="Wingdings" panose="05000000000000000000" pitchFamily="2" charset="2"/>
              </a:rPr>
              <a:t>)</a:t>
            </a:r>
          </a:p>
          <a:p>
            <a:r>
              <a:rPr lang="zh-TW" altLang="en-US" dirty="0"/>
              <a:t>實際上罹癌 </a:t>
            </a:r>
            <a:r>
              <a:rPr lang="en-US" altLang="zh-TW" dirty="0"/>
              <a:t>–</a:t>
            </a:r>
            <a:r>
              <a:rPr lang="zh-TW" altLang="en-US" dirty="0"/>
              <a:t> 預測為無罹癌患者</a:t>
            </a:r>
            <a:endParaRPr lang="en-US" altLang="zh-TW" dirty="0"/>
          </a:p>
          <a:p>
            <a:pPr marL="0" indent="0">
              <a:buNone/>
            </a:pPr>
            <a:r>
              <a:rPr lang="zh-TW" altLang="en-US" dirty="0">
                <a:sym typeface="Wingdings" panose="05000000000000000000" pitchFamily="2" charset="2"/>
              </a:rPr>
              <a:t>  </a:t>
            </a:r>
            <a:r>
              <a:rPr lang="zh-TW" altLang="en-US" sz="2000" dirty="0">
                <a:sym typeface="Wingdings" panose="05000000000000000000" pitchFamily="2" charset="2"/>
              </a:rPr>
              <a:t>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Type II Error (</a:t>
            </a:r>
            <a:r>
              <a:rPr lang="zh-TW" altLang="en-US" dirty="0">
                <a:solidFill>
                  <a:srgbClr val="FF0000"/>
                </a:solidFill>
                <a:sym typeface="Wingdings" panose="05000000000000000000" pitchFamily="2" charset="2"/>
              </a:rPr>
              <a:t>型二誤差</a:t>
            </a:r>
            <a:r>
              <a:rPr lang="en-US" altLang="zh-TW" dirty="0">
                <a:sym typeface="Wingdings" panose="05000000000000000000" pitchFamily="2" charset="2"/>
              </a:rPr>
              <a:t>)</a:t>
            </a:r>
            <a:endParaRPr lang="en-US" altLang="zh-TW"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sp>
        <p:nvSpPr>
          <p:cNvPr id="20" name="文字方塊 19">
            <a:extLst>
              <a:ext uri="{FF2B5EF4-FFF2-40B4-BE49-F238E27FC236}">
                <a16:creationId xmlns:a16="http://schemas.microsoft.com/office/drawing/2014/main" id="{3C5B9B1B-A8D3-4CCE-A819-F45D8C4D2271}"/>
              </a:ext>
            </a:extLst>
          </p:cNvPr>
          <p:cNvSpPr txBox="1"/>
          <p:nvPr/>
        </p:nvSpPr>
        <p:spPr>
          <a:xfrm>
            <a:off x="2217501" y="2931487"/>
            <a:ext cx="949234" cy="307777"/>
          </a:xfrm>
          <a:prstGeom prst="rect">
            <a:avLst/>
          </a:prstGeom>
          <a:noFill/>
        </p:spPr>
        <p:txBody>
          <a:bodyPr wrap="square" rtlCol="0">
            <a:spAutoFit/>
          </a:bodyPr>
          <a:lstStyle/>
          <a:p>
            <a:pPr algn="ctr"/>
            <a:r>
              <a:rPr lang="zh-TW" altLang="en-US" sz="1400" dirty="0">
                <a:latin typeface="微軟正黑體" panose="020B0604030504040204" pitchFamily="34" charset="-120"/>
                <a:ea typeface="微軟正黑體" panose="020B0604030504040204" pitchFamily="34" charset="-120"/>
              </a:rPr>
              <a:t>有罹癌</a:t>
            </a:r>
          </a:p>
        </p:txBody>
      </p:sp>
      <p:sp>
        <p:nvSpPr>
          <p:cNvPr id="22" name="文字方塊 21">
            <a:extLst>
              <a:ext uri="{FF2B5EF4-FFF2-40B4-BE49-F238E27FC236}">
                <a16:creationId xmlns:a16="http://schemas.microsoft.com/office/drawing/2014/main" id="{2D2CCC8F-4B2C-4032-A06B-224E12D1A63E}"/>
              </a:ext>
            </a:extLst>
          </p:cNvPr>
          <p:cNvSpPr txBox="1"/>
          <p:nvPr/>
        </p:nvSpPr>
        <p:spPr>
          <a:xfrm>
            <a:off x="3492706" y="2931487"/>
            <a:ext cx="1052980" cy="307777"/>
          </a:xfrm>
          <a:prstGeom prst="rect">
            <a:avLst/>
          </a:prstGeom>
          <a:noFill/>
        </p:spPr>
        <p:txBody>
          <a:bodyPr wrap="square" rtlCol="0">
            <a:spAutoFit/>
          </a:bodyPr>
          <a:lstStyle/>
          <a:p>
            <a:pPr algn="ctr"/>
            <a:r>
              <a:rPr lang="zh-TW" altLang="en-US" sz="1400" dirty="0">
                <a:latin typeface="微軟正黑體" panose="020B0604030504040204" pitchFamily="34" charset="-120"/>
                <a:ea typeface="微軟正黑體" panose="020B0604030504040204" pitchFamily="34" charset="-120"/>
              </a:rPr>
              <a:t>沒有罹癌</a:t>
            </a:r>
          </a:p>
        </p:txBody>
      </p:sp>
      <p:sp>
        <p:nvSpPr>
          <p:cNvPr id="23" name="文字方塊 22">
            <a:extLst>
              <a:ext uri="{FF2B5EF4-FFF2-40B4-BE49-F238E27FC236}">
                <a16:creationId xmlns:a16="http://schemas.microsoft.com/office/drawing/2014/main" id="{738623F8-49F1-4931-B201-EB2FC4156B6E}"/>
              </a:ext>
            </a:extLst>
          </p:cNvPr>
          <p:cNvSpPr txBox="1"/>
          <p:nvPr/>
        </p:nvSpPr>
        <p:spPr>
          <a:xfrm>
            <a:off x="1093115" y="3567744"/>
            <a:ext cx="1113179" cy="307777"/>
          </a:xfrm>
          <a:prstGeom prst="rect">
            <a:avLst/>
          </a:prstGeom>
          <a:noFill/>
        </p:spPr>
        <p:txBody>
          <a:bodyPr wrap="square" rtlCol="0">
            <a:spAutoFit/>
          </a:bodyPr>
          <a:lstStyle/>
          <a:p>
            <a:pPr algn="ctr"/>
            <a:r>
              <a:rPr lang="zh-TW" altLang="en-US" sz="1400" dirty="0">
                <a:latin typeface="微軟正黑體" panose="020B0604030504040204" pitchFamily="34" charset="-120"/>
                <a:ea typeface="微軟正黑體" panose="020B0604030504040204" pitchFamily="34" charset="-120"/>
              </a:rPr>
              <a:t>預測罹癌</a:t>
            </a:r>
          </a:p>
        </p:txBody>
      </p:sp>
      <p:sp>
        <p:nvSpPr>
          <p:cNvPr id="24" name="文字方塊 23">
            <a:extLst>
              <a:ext uri="{FF2B5EF4-FFF2-40B4-BE49-F238E27FC236}">
                <a16:creationId xmlns:a16="http://schemas.microsoft.com/office/drawing/2014/main" id="{0D43B4C4-1994-4507-A38D-565B9E896C6E}"/>
              </a:ext>
            </a:extLst>
          </p:cNvPr>
          <p:cNvSpPr txBox="1"/>
          <p:nvPr/>
        </p:nvSpPr>
        <p:spPr>
          <a:xfrm>
            <a:off x="943154" y="3875521"/>
            <a:ext cx="1244281" cy="307777"/>
          </a:xfrm>
          <a:prstGeom prst="rect">
            <a:avLst/>
          </a:prstGeom>
          <a:noFill/>
        </p:spPr>
        <p:txBody>
          <a:bodyPr wrap="square" rtlCol="0">
            <a:spAutoFit/>
          </a:bodyPr>
          <a:lstStyle/>
          <a:p>
            <a:pPr algn="ctr"/>
            <a:r>
              <a:rPr lang="zh-TW" altLang="en-US" sz="1400" dirty="0">
                <a:latin typeface="微軟正黑體" panose="020B0604030504040204" pitchFamily="34" charset="-120"/>
                <a:ea typeface="微軟正黑體" panose="020B0604030504040204" pitchFamily="34" charset="-120"/>
              </a:rPr>
              <a:t>預測無罹癌</a:t>
            </a:r>
          </a:p>
        </p:txBody>
      </p:sp>
      <p:pic>
        <p:nvPicPr>
          <p:cNvPr id="18" name="圖片 17">
            <a:extLst>
              <a:ext uri="{FF2B5EF4-FFF2-40B4-BE49-F238E27FC236}">
                <a16:creationId xmlns:a16="http://schemas.microsoft.com/office/drawing/2014/main" id="{71710C73-A600-4794-929A-E12F7AE34295}"/>
              </a:ext>
            </a:extLst>
          </p:cNvPr>
          <p:cNvPicPr>
            <a:picLocks noChangeAspect="1"/>
          </p:cNvPicPr>
          <p:nvPr/>
        </p:nvPicPr>
        <p:blipFill>
          <a:blip r:embed="rId4"/>
          <a:stretch>
            <a:fillRect/>
          </a:stretch>
        </p:blipFill>
        <p:spPr>
          <a:xfrm>
            <a:off x="6862762" y="211647"/>
            <a:ext cx="1533525" cy="962025"/>
          </a:xfrm>
          <a:prstGeom prst="rect">
            <a:avLst/>
          </a:prstGeom>
        </p:spPr>
      </p:pic>
    </p:spTree>
    <p:extLst>
      <p:ext uri="{BB962C8B-B14F-4D97-AF65-F5344CB8AC3E}">
        <p14:creationId xmlns:p14="http://schemas.microsoft.com/office/powerpoint/2010/main" val="12494360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a:xfrm>
            <a:off x="1676400" y="29879"/>
            <a:ext cx="9677400" cy="1325563"/>
          </a:xfrm>
        </p:spPr>
        <p:txBody>
          <a:bodyPr/>
          <a:lstStyle/>
          <a:p>
            <a:r>
              <a:rPr lang="zh-TW" altLang="en-US" dirty="0"/>
              <a:t>評估模型 </a:t>
            </a:r>
            <a:r>
              <a:rPr lang="en-US" altLang="zh-TW" dirty="0"/>
              <a:t>-</a:t>
            </a:r>
            <a:r>
              <a:rPr lang="zh-TW" altLang="en-US" dirty="0"/>
              <a:t> 分類誤差</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Classification Error </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p:txBody>
          <a:bodyPr>
            <a:normAutofit/>
          </a:bodyPr>
          <a:lstStyle/>
          <a:p>
            <a:r>
              <a:rPr lang="en-US" altLang="zh-TW" dirty="0"/>
              <a:t>Classification Error</a:t>
            </a:r>
            <a:r>
              <a:rPr lang="zh-TW" altLang="en-US" dirty="0"/>
              <a:t>：</a:t>
            </a:r>
            <a:r>
              <a:rPr lang="en-US" altLang="zh-TW" dirty="0"/>
              <a:t>11.29%</a:t>
            </a:r>
          </a:p>
          <a:p>
            <a:endParaRPr lang="en-US" altLang="zh-TW" dirty="0"/>
          </a:p>
          <a:p>
            <a:r>
              <a:rPr lang="en-US" altLang="zh-TW" dirty="0"/>
              <a:t>Classification Error</a:t>
            </a:r>
            <a:r>
              <a:rPr lang="zh-TW" altLang="en-US" dirty="0"/>
              <a:t>：</a:t>
            </a:r>
            <a:endParaRPr lang="en-US" altLang="zh-TW" dirty="0"/>
          </a:p>
          <a:p>
            <a:pPr marL="0" indent="0">
              <a:buNone/>
            </a:pPr>
            <a:r>
              <a:rPr lang="zh-TW" altLang="en-US" dirty="0"/>
              <a:t>   </a:t>
            </a:r>
            <a:r>
              <a:rPr lang="en-US" altLang="zh-TW" dirty="0"/>
              <a:t>1 - Accuracy</a:t>
            </a:r>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grpSp>
        <p:nvGrpSpPr>
          <p:cNvPr id="19" name="群組 18">
            <a:extLst>
              <a:ext uri="{FF2B5EF4-FFF2-40B4-BE49-F238E27FC236}">
                <a16:creationId xmlns:a16="http://schemas.microsoft.com/office/drawing/2014/main" id="{0FF78C50-6976-4E7D-97EF-822684C6F5E5}"/>
              </a:ext>
            </a:extLst>
          </p:cNvPr>
          <p:cNvGrpSpPr/>
          <p:nvPr/>
        </p:nvGrpSpPr>
        <p:grpSpPr>
          <a:xfrm>
            <a:off x="378878" y="2931486"/>
            <a:ext cx="5462650" cy="1735466"/>
            <a:chOff x="400052" y="4697084"/>
            <a:chExt cx="5319610" cy="1690023"/>
          </a:xfrm>
        </p:grpSpPr>
        <p:pic>
          <p:nvPicPr>
            <p:cNvPr id="25" name="圖片 24">
              <a:extLst>
                <a:ext uri="{FF2B5EF4-FFF2-40B4-BE49-F238E27FC236}">
                  <a16:creationId xmlns:a16="http://schemas.microsoft.com/office/drawing/2014/main" id="{CD69232A-C7EA-47C2-891E-A8077D5AB5BC}"/>
                </a:ext>
              </a:extLst>
            </p:cNvPr>
            <p:cNvPicPr>
              <a:picLocks noChangeAspect="1"/>
            </p:cNvPicPr>
            <p:nvPr/>
          </p:nvPicPr>
          <p:blipFill rotWithShape="1">
            <a:blip r:embed="rId3"/>
            <a:srcRect t="14013" r="78662"/>
            <a:stretch/>
          </p:blipFill>
          <p:spPr>
            <a:xfrm>
              <a:off x="400052" y="4935340"/>
              <a:ext cx="1644268" cy="1449675"/>
            </a:xfrm>
            <a:prstGeom prst="rect">
              <a:avLst/>
            </a:prstGeom>
          </p:spPr>
        </p:pic>
        <p:pic>
          <p:nvPicPr>
            <p:cNvPr id="26" name="圖片 25">
              <a:extLst>
                <a:ext uri="{FF2B5EF4-FFF2-40B4-BE49-F238E27FC236}">
                  <a16:creationId xmlns:a16="http://schemas.microsoft.com/office/drawing/2014/main" id="{04CC383F-AFF6-4D38-B94E-C786F6D6A58E}"/>
                </a:ext>
              </a:extLst>
            </p:cNvPr>
            <p:cNvPicPr>
              <a:picLocks noChangeAspect="1"/>
            </p:cNvPicPr>
            <p:nvPr/>
          </p:nvPicPr>
          <p:blipFill rotWithShape="1">
            <a:blip r:embed="rId3"/>
            <a:srcRect l="24478" r="58335"/>
            <a:stretch/>
          </p:blipFill>
          <p:spPr>
            <a:xfrm>
              <a:off x="1945173" y="4697084"/>
              <a:ext cx="1324365" cy="1685925"/>
            </a:xfrm>
            <a:prstGeom prst="rect">
              <a:avLst/>
            </a:prstGeom>
          </p:spPr>
        </p:pic>
        <p:pic>
          <p:nvPicPr>
            <p:cNvPr id="27" name="圖片 26">
              <a:extLst>
                <a:ext uri="{FF2B5EF4-FFF2-40B4-BE49-F238E27FC236}">
                  <a16:creationId xmlns:a16="http://schemas.microsoft.com/office/drawing/2014/main" id="{CF239497-E43C-477E-8D4C-87775DA6B671}"/>
                </a:ext>
              </a:extLst>
            </p:cNvPr>
            <p:cNvPicPr>
              <a:picLocks noChangeAspect="1"/>
            </p:cNvPicPr>
            <p:nvPr/>
          </p:nvPicPr>
          <p:blipFill rotWithShape="1">
            <a:blip r:embed="rId3"/>
            <a:srcRect l="49553" r="32920"/>
            <a:stretch/>
          </p:blipFill>
          <p:spPr>
            <a:xfrm>
              <a:off x="3261119" y="4701182"/>
              <a:ext cx="1350587" cy="1685925"/>
            </a:xfrm>
            <a:prstGeom prst="rect">
              <a:avLst/>
            </a:prstGeom>
          </p:spPr>
        </p:pic>
        <p:pic>
          <p:nvPicPr>
            <p:cNvPr id="28" name="圖片 27">
              <a:extLst>
                <a:ext uri="{FF2B5EF4-FFF2-40B4-BE49-F238E27FC236}">
                  <a16:creationId xmlns:a16="http://schemas.microsoft.com/office/drawing/2014/main" id="{7FA2B1B2-F226-4798-AFDD-B13E7967F6C9}"/>
                </a:ext>
              </a:extLst>
            </p:cNvPr>
            <p:cNvPicPr>
              <a:picLocks noChangeAspect="1"/>
            </p:cNvPicPr>
            <p:nvPr/>
          </p:nvPicPr>
          <p:blipFill rotWithShape="1">
            <a:blip r:embed="rId3"/>
            <a:srcRect l="73934" r="12365"/>
            <a:stretch/>
          </p:blipFill>
          <p:spPr>
            <a:xfrm>
              <a:off x="4526963" y="4701182"/>
              <a:ext cx="1055701" cy="1685925"/>
            </a:xfrm>
            <a:prstGeom prst="rect">
              <a:avLst/>
            </a:prstGeom>
          </p:spPr>
        </p:pic>
        <p:pic>
          <p:nvPicPr>
            <p:cNvPr id="29" name="圖片 28">
              <a:extLst>
                <a:ext uri="{FF2B5EF4-FFF2-40B4-BE49-F238E27FC236}">
                  <a16:creationId xmlns:a16="http://schemas.microsoft.com/office/drawing/2014/main" id="{A7E5691E-B62B-4905-978B-165849055D5D}"/>
                </a:ext>
              </a:extLst>
            </p:cNvPr>
            <p:cNvPicPr>
              <a:picLocks noChangeAspect="1"/>
            </p:cNvPicPr>
            <p:nvPr/>
          </p:nvPicPr>
          <p:blipFill rotWithShape="1">
            <a:blip r:embed="rId3"/>
            <a:srcRect l="98115"/>
            <a:stretch/>
          </p:blipFill>
          <p:spPr>
            <a:xfrm>
              <a:off x="5574384" y="4701182"/>
              <a:ext cx="145278" cy="1685925"/>
            </a:xfrm>
            <a:prstGeom prst="rect">
              <a:avLst/>
            </a:prstGeom>
          </p:spPr>
        </p:pic>
      </p:grpSp>
      <p:sp>
        <p:nvSpPr>
          <p:cNvPr id="31" name="文字方塊 30">
            <a:extLst>
              <a:ext uri="{FF2B5EF4-FFF2-40B4-BE49-F238E27FC236}">
                <a16:creationId xmlns:a16="http://schemas.microsoft.com/office/drawing/2014/main" id="{1D273BC5-BFCC-4C66-A8CD-735970E4DC48}"/>
              </a:ext>
            </a:extLst>
          </p:cNvPr>
          <p:cNvSpPr txBox="1"/>
          <p:nvPr/>
        </p:nvSpPr>
        <p:spPr>
          <a:xfrm>
            <a:off x="2217501" y="2931487"/>
            <a:ext cx="949234" cy="307777"/>
          </a:xfrm>
          <a:prstGeom prst="rect">
            <a:avLst/>
          </a:prstGeom>
          <a:noFill/>
        </p:spPr>
        <p:txBody>
          <a:bodyPr wrap="square" rtlCol="0">
            <a:spAutoFit/>
          </a:bodyPr>
          <a:lstStyle/>
          <a:p>
            <a:pPr algn="ctr"/>
            <a:r>
              <a:rPr lang="zh-TW" altLang="en-US" sz="1400" dirty="0">
                <a:latin typeface="微軟正黑體" panose="020B0604030504040204" pitchFamily="34" charset="-120"/>
                <a:ea typeface="微軟正黑體" panose="020B0604030504040204" pitchFamily="34" charset="-120"/>
              </a:rPr>
              <a:t>有罹癌</a:t>
            </a:r>
          </a:p>
        </p:txBody>
      </p:sp>
      <p:sp>
        <p:nvSpPr>
          <p:cNvPr id="32" name="文字方塊 31">
            <a:extLst>
              <a:ext uri="{FF2B5EF4-FFF2-40B4-BE49-F238E27FC236}">
                <a16:creationId xmlns:a16="http://schemas.microsoft.com/office/drawing/2014/main" id="{82E61FF9-A572-4476-B9B9-4F7FA775B58E}"/>
              </a:ext>
            </a:extLst>
          </p:cNvPr>
          <p:cNvSpPr txBox="1"/>
          <p:nvPr/>
        </p:nvSpPr>
        <p:spPr>
          <a:xfrm>
            <a:off x="3492706" y="2931487"/>
            <a:ext cx="1052980" cy="307777"/>
          </a:xfrm>
          <a:prstGeom prst="rect">
            <a:avLst/>
          </a:prstGeom>
          <a:noFill/>
        </p:spPr>
        <p:txBody>
          <a:bodyPr wrap="square" rtlCol="0">
            <a:spAutoFit/>
          </a:bodyPr>
          <a:lstStyle/>
          <a:p>
            <a:pPr algn="ctr"/>
            <a:r>
              <a:rPr lang="zh-TW" altLang="en-US" sz="1400" dirty="0">
                <a:latin typeface="微軟正黑體" panose="020B0604030504040204" pitchFamily="34" charset="-120"/>
                <a:ea typeface="微軟正黑體" panose="020B0604030504040204" pitchFamily="34" charset="-120"/>
              </a:rPr>
              <a:t>沒有罹癌</a:t>
            </a:r>
          </a:p>
        </p:txBody>
      </p:sp>
      <p:sp>
        <p:nvSpPr>
          <p:cNvPr id="33" name="文字方塊 32">
            <a:extLst>
              <a:ext uri="{FF2B5EF4-FFF2-40B4-BE49-F238E27FC236}">
                <a16:creationId xmlns:a16="http://schemas.microsoft.com/office/drawing/2014/main" id="{0C15A44A-3674-4B33-B2F7-07B8BCC2CCF5}"/>
              </a:ext>
            </a:extLst>
          </p:cNvPr>
          <p:cNvSpPr txBox="1"/>
          <p:nvPr/>
        </p:nvSpPr>
        <p:spPr>
          <a:xfrm>
            <a:off x="1093115" y="3567744"/>
            <a:ext cx="1113179" cy="307777"/>
          </a:xfrm>
          <a:prstGeom prst="rect">
            <a:avLst/>
          </a:prstGeom>
          <a:noFill/>
        </p:spPr>
        <p:txBody>
          <a:bodyPr wrap="square" rtlCol="0">
            <a:spAutoFit/>
          </a:bodyPr>
          <a:lstStyle/>
          <a:p>
            <a:pPr algn="ctr"/>
            <a:r>
              <a:rPr lang="zh-TW" altLang="en-US" sz="1400" dirty="0">
                <a:latin typeface="微軟正黑體" panose="020B0604030504040204" pitchFamily="34" charset="-120"/>
                <a:ea typeface="微軟正黑體" panose="020B0604030504040204" pitchFamily="34" charset="-120"/>
              </a:rPr>
              <a:t>預測罹癌</a:t>
            </a:r>
          </a:p>
        </p:txBody>
      </p:sp>
      <p:sp>
        <p:nvSpPr>
          <p:cNvPr id="34" name="文字方塊 33">
            <a:extLst>
              <a:ext uri="{FF2B5EF4-FFF2-40B4-BE49-F238E27FC236}">
                <a16:creationId xmlns:a16="http://schemas.microsoft.com/office/drawing/2014/main" id="{EEF07062-1174-4C0A-B072-97A1A2CF2C34}"/>
              </a:ext>
            </a:extLst>
          </p:cNvPr>
          <p:cNvSpPr txBox="1"/>
          <p:nvPr/>
        </p:nvSpPr>
        <p:spPr>
          <a:xfrm>
            <a:off x="943154" y="3875521"/>
            <a:ext cx="1244281" cy="307777"/>
          </a:xfrm>
          <a:prstGeom prst="rect">
            <a:avLst/>
          </a:prstGeom>
          <a:noFill/>
        </p:spPr>
        <p:txBody>
          <a:bodyPr wrap="square" rtlCol="0">
            <a:spAutoFit/>
          </a:bodyPr>
          <a:lstStyle/>
          <a:p>
            <a:pPr algn="ctr"/>
            <a:r>
              <a:rPr lang="zh-TW" altLang="en-US" sz="1400" dirty="0">
                <a:latin typeface="微軟正黑體" panose="020B0604030504040204" pitchFamily="34" charset="-120"/>
                <a:ea typeface="微軟正黑體" panose="020B0604030504040204" pitchFamily="34" charset="-120"/>
              </a:rPr>
              <a:t>預測無罹癌</a:t>
            </a:r>
          </a:p>
        </p:txBody>
      </p:sp>
      <p:pic>
        <p:nvPicPr>
          <p:cNvPr id="9" name="圖片 8">
            <a:extLst>
              <a:ext uri="{FF2B5EF4-FFF2-40B4-BE49-F238E27FC236}">
                <a16:creationId xmlns:a16="http://schemas.microsoft.com/office/drawing/2014/main" id="{2363A306-D8FE-4F42-8C5A-6CF56B5ED66B}"/>
              </a:ext>
            </a:extLst>
          </p:cNvPr>
          <p:cNvPicPr>
            <a:picLocks noChangeAspect="1"/>
          </p:cNvPicPr>
          <p:nvPr/>
        </p:nvPicPr>
        <p:blipFill>
          <a:blip r:embed="rId4"/>
          <a:stretch>
            <a:fillRect/>
          </a:stretch>
        </p:blipFill>
        <p:spPr>
          <a:xfrm>
            <a:off x="407751" y="2671037"/>
            <a:ext cx="1809750" cy="276225"/>
          </a:xfrm>
          <a:prstGeom prst="rect">
            <a:avLst/>
          </a:prstGeom>
        </p:spPr>
      </p:pic>
      <p:pic>
        <p:nvPicPr>
          <p:cNvPr id="18" name="圖片 17">
            <a:extLst>
              <a:ext uri="{FF2B5EF4-FFF2-40B4-BE49-F238E27FC236}">
                <a16:creationId xmlns:a16="http://schemas.microsoft.com/office/drawing/2014/main" id="{2E81FAD0-EF25-4D29-93EA-5EB3AF7F7BB4}"/>
              </a:ext>
            </a:extLst>
          </p:cNvPr>
          <p:cNvPicPr>
            <a:picLocks noChangeAspect="1"/>
          </p:cNvPicPr>
          <p:nvPr/>
        </p:nvPicPr>
        <p:blipFill>
          <a:blip r:embed="rId5"/>
          <a:stretch>
            <a:fillRect/>
          </a:stretch>
        </p:blipFill>
        <p:spPr>
          <a:xfrm>
            <a:off x="6862762" y="211647"/>
            <a:ext cx="1533525" cy="962025"/>
          </a:xfrm>
          <a:prstGeom prst="rect">
            <a:avLst/>
          </a:prstGeom>
        </p:spPr>
      </p:pic>
    </p:spTree>
    <p:extLst>
      <p:ext uri="{BB962C8B-B14F-4D97-AF65-F5344CB8AC3E}">
        <p14:creationId xmlns:p14="http://schemas.microsoft.com/office/powerpoint/2010/main" val="32696859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B33AFE6-4114-489D-91E9-664E32659A6A}"/>
              </a:ext>
            </a:extLst>
          </p:cNvPr>
          <p:cNvSpPr>
            <a:spLocks noGrp="1"/>
          </p:cNvSpPr>
          <p:nvPr>
            <p:ph idx="1"/>
          </p:nvPr>
        </p:nvSpPr>
        <p:spPr/>
        <p:txBody>
          <a:bodyPr/>
          <a:lstStyle/>
          <a:p>
            <a:r>
              <a:rPr lang="zh-TW" altLang="en-US" dirty="0"/>
              <a:t>決策樹模型</a:t>
            </a:r>
          </a:p>
        </p:txBody>
      </p:sp>
      <p:sp>
        <p:nvSpPr>
          <p:cNvPr id="4" name="內容版面配置區 3">
            <a:extLst>
              <a:ext uri="{FF2B5EF4-FFF2-40B4-BE49-F238E27FC236}">
                <a16:creationId xmlns:a16="http://schemas.microsoft.com/office/drawing/2014/main" id="{02175FB5-2A43-4088-B394-52EA55403B58}"/>
              </a:ext>
            </a:extLst>
          </p:cNvPr>
          <p:cNvSpPr>
            <a:spLocks noGrp="1"/>
          </p:cNvSpPr>
          <p:nvPr>
            <p:ph idx="12"/>
          </p:nvPr>
        </p:nvSpPr>
        <p:spPr/>
        <p:txBody>
          <a:bodyPr/>
          <a:lstStyle/>
          <a:p>
            <a:endParaRPr lang="zh-TW" altLang="en-US"/>
          </a:p>
        </p:txBody>
      </p:sp>
      <p:pic>
        <p:nvPicPr>
          <p:cNvPr id="5" name="圖片 4">
            <a:extLst>
              <a:ext uri="{FF2B5EF4-FFF2-40B4-BE49-F238E27FC236}">
                <a16:creationId xmlns:a16="http://schemas.microsoft.com/office/drawing/2014/main" id="{73201E82-ED63-46F9-8FAD-9AE5490F947E}"/>
              </a:ext>
            </a:extLst>
          </p:cNvPr>
          <p:cNvPicPr>
            <a:picLocks noChangeAspect="1"/>
          </p:cNvPicPr>
          <p:nvPr/>
        </p:nvPicPr>
        <p:blipFill rotWithShape="1">
          <a:blip r:embed="rId3"/>
          <a:srcRect t="1698" b="890"/>
          <a:stretch/>
        </p:blipFill>
        <p:spPr>
          <a:xfrm>
            <a:off x="861283" y="574762"/>
            <a:ext cx="10469429" cy="4925293"/>
          </a:xfrm>
          <a:prstGeom prst="rect">
            <a:avLst/>
          </a:prstGeom>
        </p:spPr>
      </p:pic>
    </p:spTree>
    <p:extLst>
      <p:ext uri="{BB962C8B-B14F-4D97-AF65-F5344CB8AC3E}">
        <p14:creationId xmlns:p14="http://schemas.microsoft.com/office/powerpoint/2010/main" val="16004138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D3D957-39EB-4587-B410-BCA20634181F}"/>
              </a:ext>
            </a:extLst>
          </p:cNvPr>
          <p:cNvSpPr>
            <a:spLocks noGrp="1"/>
          </p:cNvSpPr>
          <p:nvPr>
            <p:ph type="title"/>
          </p:nvPr>
        </p:nvSpPr>
        <p:spPr/>
        <p:txBody>
          <a:bodyPr/>
          <a:lstStyle/>
          <a:p>
            <a:r>
              <a:rPr lang="zh-TW" altLang="en-US" dirty="0"/>
              <a:t>評估模型 </a:t>
            </a:r>
            <a:r>
              <a:rPr lang="en-US" altLang="zh-TW" dirty="0"/>
              <a:t>-</a:t>
            </a:r>
            <a:r>
              <a:rPr lang="zh-TW" altLang="en-US" dirty="0"/>
              <a:t> 解釋決策樹</a:t>
            </a:r>
          </a:p>
        </p:txBody>
      </p:sp>
      <p:sp>
        <p:nvSpPr>
          <p:cNvPr id="3" name="內容版面配置區 2">
            <a:extLst>
              <a:ext uri="{FF2B5EF4-FFF2-40B4-BE49-F238E27FC236}">
                <a16:creationId xmlns:a16="http://schemas.microsoft.com/office/drawing/2014/main" id="{6BB17A0A-D53D-447A-91A0-5B9713F66FA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BC668AE9-5C26-408F-A23D-943BE8523305}"/>
              </a:ext>
            </a:extLst>
          </p:cNvPr>
          <p:cNvSpPr>
            <a:spLocks noGrp="1"/>
          </p:cNvSpPr>
          <p:nvPr>
            <p:ph idx="10"/>
          </p:nvPr>
        </p:nvSpPr>
        <p:spPr/>
        <p:txBody>
          <a:bodyPr/>
          <a:lstStyle/>
          <a:p>
            <a:r>
              <a:rPr lang="zh-TW" altLang="en-US" dirty="0"/>
              <a:t>過敏症狀</a:t>
            </a:r>
            <a:r>
              <a:rPr lang="en-US" altLang="zh-TW" dirty="0">
                <a:sym typeface="Wingdings" panose="05000000000000000000" pitchFamily="2" charset="2"/>
              </a:rPr>
              <a:t></a:t>
            </a:r>
            <a:r>
              <a:rPr lang="zh-TW" altLang="en-US" dirty="0">
                <a:sym typeface="Wingdings" panose="05000000000000000000" pitchFamily="2" charset="2"/>
              </a:rPr>
              <a:t>黃手指</a:t>
            </a:r>
            <a:r>
              <a:rPr lang="en-US" altLang="zh-TW" dirty="0">
                <a:sym typeface="Wingdings" panose="05000000000000000000" pitchFamily="2" charset="2"/>
              </a:rPr>
              <a:t></a:t>
            </a:r>
            <a:r>
              <a:rPr lang="zh-TW" altLang="en-US" dirty="0">
                <a:sym typeface="Wingdings" panose="05000000000000000000" pitchFamily="2" charset="2"/>
              </a:rPr>
              <a:t>罹患肺癌</a:t>
            </a:r>
            <a:endParaRPr lang="en-US" altLang="zh-TW" dirty="0">
              <a:sym typeface="Wingdings" panose="05000000000000000000" pitchFamily="2" charset="2"/>
            </a:endParaRPr>
          </a:p>
          <a:p>
            <a:r>
              <a:rPr lang="en-US" altLang="zh-TW" dirty="0">
                <a:sym typeface="Wingdings" panose="05000000000000000000" pitchFamily="2" charset="2"/>
              </a:rPr>
              <a:t>YES=72, NO=0</a:t>
            </a:r>
          </a:p>
          <a:p>
            <a:endParaRPr lang="zh-TW" altLang="en-US" dirty="0"/>
          </a:p>
        </p:txBody>
      </p:sp>
      <p:sp>
        <p:nvSpPr>
          <p:cNvPr id="6" name="內容版面配置區 5">
            <a:extLst>
              <a:ext uri="{FF2B5EF4-FFF2-40B4-BE49-F238E27FC236}">
                <a16:creationId xmlns:a16="http://schemas.microsoft.com/office/drawing/2014/main" id="{2D008E76-1DA1-4D4A-879D-50DC13554F8E}"/>
              </a:ext>
            </a:extLst>
          </p:cNvPr>
          <p:cNvSpPr>
            <a:spLocks noGrp="1"/>
          </p:cNvSpPr>
          <p:nvPr>
            <p:ph idx="12"/>
          </p:nvPr>
        </p:nvSpPr>
        <p:spPr/>
        <p:txBody>
          <a:bodyPr/>
          <a:lstStyle/>
          <a:p>
            <a:endParaRPr lang="zh-TW" altLang="en-US"/>
          </a:p>
        </p:txBody>
      </p:sp>
      <p:grpSp>
        <p:nvGrpSpPr>
          <p:cNvPr id="7" name="群組 6">
            <a:extLst>
              <a:ext uri="{FF2B5EF4-FFF2-40B4-BE49-F238E27FC236}">
                <a16:creationId xmlns:a16="http://schemas.microsoft.com/office/drawing/2014/main" id="{4D1AC0F9-5B2F-49F3-A083-A0C538F0AD23}"/>
              </a:ext>
            </a:extLst>
          </p:cNvPr>
          <p:cNvGrpSpPr/>
          <p:nvPr/>
        </p:nvGrpSpPr>
        <p:grpSpPr>
          <a:xfrm>
            <a:off x="1375427" y="2352319"/>
            <a:ext cx="3963261" cy="1854928"/>
            <a:chOff x="7367451" y="574762"/>
            <a:chExt cx="3963261" cy="1854928"/>
          </a:xfrm>
        </p:grpSpPr>
        <p:pic>
          <p:nvPicPr>
            <p:cNvPr id="8" name="圖片 7">
              <a:extLst>
                <a:ext uri="{FF2B5EF4-FFF2-40B4-BE49-F238E27FC236}">
                  <a16:creationId xmlns:a16="http://schemas.microsoft.com/office/drawing/2014/main" id="{D3A6EB1F-FEB0-4AEE-8984-5FDDF86D8907}"/>
                </a:ext>
              </a:extLst>
            </p:cNvPr>
            <p:cNvPicPr>
              <a:picLocks noChangeAspect="1"/>
            </p:cNvPicPr>
            <p:nvPr/>
          </p:nvPicPr>
          <p:blipFill rotWithShape="1">
            <a:blip r:embed="rId3"/>
            <a:srcRect l="63725" t="1698" b="64199"/>
            <a:stretch/>
          </p:blipFill>
          <p:spPr>
            <a:xfrm>
              <a:off x="7532914" y="574762"/>
              <a:ext cx="3797798" cy="1724301"/>
            </a:xfrm>
            <a:prstGeom prst="rect">
              <a:avLst/>
            </a:prstGeom>
          </p:spPr>
        </p:pic>
        <p:sp>
          <p:nvSpPr>
            <p:cNvPr id="9" name="手繪多邊形: 圖案 8">
              <a:extLst>
                <a:ext uri="{FF2B5EF4-FFF2-40B4-BE49-F238E27FC236}">
                  <a16:creationId xmlns:a16="http://schemas.microsoft.com/office/drawing/2014/main" id="{3679BB95-58E4-4F76-BCCB-9D07FD9A7A9C}"/>
                </a:ext>
              </a:extLst>
            </p:cNvPr>
            <p:cNvSpPr/>
            <p:nvPr/>
          </p:nvSpPr>
          <p:spPr>
            <a:xfrm>
              <a:off x="7367451" y="940525"/>
              <a:ext cx="2891246" cy="1489165"/>
            </a:xfrm>
            <a:custGeom>
              <a:avLst/>
              <a:gdLst>
                <a:gd name="connsiteX0" fmla="*/ 174172 w 2891246"/>
                <a:gd name="connsiteY0" fmla="*/ 34834 h 1314994"/>
                <a:gd name="connsiteX1" fmla="*/ 1576252 w 2891246"/>
                <a:gd name="connsiteY1" fmla="*/ 531223 h 1314994"/>
                <a:gd name="connsiteX2" fmla="*/ 2603863 w 2891246"/>
                <a:gd name="connsiteY2" fmla="*/ 548640 h 1314994"/>
                <a:gd name="connsiteX3" fmla="*/ 2891246 w 2891246"/>
                <a:gd name="connsiteY3" fmla="*/ 766354 h 1314994"/>
                <a:gd name="connsiteX4" fmla="*/ 2891246 w 2891246"/>
                <a:gd name="connsiteY4" fmla="*/ 1105989 h 1314994"/>
                <a:gd name="connsiteX5" fmla="*/ 1959429 w 2891246"/>
                <a:gd name="connsiteY5" fmla="*/ 1297577 h 1314994"/>
                <a:gd name="connsiteX6" fmla="*/ 104503 w 2891246"/>
                <a:gd name="connsiteY6" fmla="*/ 1314994 h 1314994"/>
                <a:gd name="connsiteX7" fmla="*/ 0 w 2891246"/>
                <a:gd name="connsiteY7" fmla="*/ 0 h 1314994"/>
                <a:gd name="connsiteX8" fmla="*/ 174172 w 2891246"/>
                <a:gd name="connsiteY8" fmla="*/ 34834 h 1314994"/>
                <a:gd name="connsiteX0" fmla="*/ 130630 w 2891246"/>
                <a:gd name="connsiteY0" fmla="*/ 0 h 1445623"/>
                <a:gd name="connsiteX1" fmla="*/ 1576252 w 2891246"/>
                <a:gd name="connsiteY1" fmla="*/ 661852 h 1445623"/>
                <a:gd name="connsiteX2" fmla="*/ 2603863 w 2891246"/>
                <a:gd name="connsiteY2" fmla="*/ 679269 h 1445623"/>
                <a:gd name="connsiteX3" fmla="*/ 2891246 w 2891246"/>
                <a:gd name="connsiteY3" fmla="*/ 896983 h 1445623"/>
                <a:gd name="connsiteX4" fmla="*/ 2891246 w 2891246"/>
                <a:gd name="connsiteY4" fmla="*/ 1236618 h 1445623"/>
                <a:gd name="connsiteX5" fmla="*/ 1959429 w 2891246"/>
                <a:gd name="connsiteY5" fmla="*/ 1428206 h 1445623"/>
                <a:gd name="connsiteX6" fmla="*/ 104503 w 2891246"/>
                <a:gd name="connsiteY6" fmla="*/ 1445623 h 1445623"/>
                <a:gd name="connsiteX7" fmla="*/ 0 w 2891246"/>
                <a:gd name="connsiteY7" fmla="*/ 130629 h 1445623"/>
                <a:gd name="connsiteX8" fmla="*/ 130630 w 2891246"/>
                <a:gd name="connsiteY8" fmla="*/ 0 h 1445623"/>
                <a:gd name="connsiteX0" fmla="*/ 69670 w 2891246"/>
                <a:gd name="connsiteY0" fmla="*/ 0 h 1489165"/>
                <a:gd name="connsiteX1" fmla="*/ 1576252 w 2891246"/>
                <a:gd name="connsiteY1" fmla="*/ 705394 h 1489165"/>
                <a:gd name="connsiteX2" fmla="*/ 2603863 w 2891246"/>
                <a:gd name="connsiteY2" fmla="*/ 722811 h 1489165"/>
                <a:gd name="connsiteX3" fmla="*/ 2891246 w 2891246"/>
                <a:gd name="connsiteY3" fmla="*/ 940525 h 1489165"/>
                <a:gd name="connsiteX4" fmla="*/ 2891246 w 2891246"/>
                <a:gd name="connsiteY4" fmla="*/ 1280160 h 1489165"/>
                <a:gd name="connsiteX5" fmla="*/ 1959429 w 2891246"/>
                <a:gd name="connsiteY5" fmla="*/ 1471748 h 1489165"/>
                <a:gd name="connsiteX6" fmla="*/ 104503 w 2891246"/>
                <a:gd name="connsiteY6" fmla="*/ 1489165 h 1489165"/>
                <a:gd name="connsiteX7" fmla="*/ 0 w 2891246"/>
                <a:gd name="connsiteY7" fmla="*/ 174171 h 1489165"/>
                <a:gd name="connsiteX8" fmla="*/ 69670 w 2891246"/>
                <a:gd name="connsiteY8" fmla="*/ 0 h 1489165"/>
                <a:gd name="connsiteX0" fmla="*/ 69670 w 2891246"/>
                <a:gd name="connsiteY0" fmla="*/ 0 h 1489165"/>
                <a:gd name="connsiteX1" fmla="*/ 1576252 w 2891246"/>
                <a:gd name="connsiteY1" fmla="*/ 705394 h 1489165"/>
                <a:gd name="connsiteX2" fmla="*/ 2542903 w 2891246"/>
                <a:gd name="connsiteY2" fmla="*/ 696685 h 1489165"/>
                <a:gd name="connsiteX3" fmla="*/ 2891246 w 2891246"/>
                <a:gd name="connsiteY3" fmla="*/ 940525 h 1489165"/>
                <a:gd name="connsiteX4" fmla="*/ 2891246 w 2891246"/>
                <a:gd name="connsiteY4" fmla="*/ 1280160 h 1489165"/>
                <a:gd name="connsiteX5" fmla="*/ 1959429 w 2891246"/>
                <a:gd name="connsiteY5" fmla="*/ 1471748 h 1489165"/>
                <a:gd name="connsiteX6" fmla="*/ 104503 w 2891246"/>
                <a:gd name="connsiteY6" fmla="*/ 1489165 h 1489165"/>
                <a:gd name="connsiteX7" fmla="*/ 0 w 2891246"/>
                <a:gd name="connsiteY7" fmla="*/ 174171 h 1489165"/>
                <a:gd name="connsiteX8" fmla="*/ 69670 w 2891246"/>
                <a:gd name="connsiteY8" fmla="*/ 0 h 1489165"/>
                <a:gd name="connsiteX0" fmla="*/ 69670 w 2891246"/>
                <a:gd name="connsiteY0" fmla="*/ 0 h 1489165"/>
                <a:gd name="connsiteX1" fmla="*/ 1576252 w 2891246"/>
                <a:gd name="connsiteY1" fmla="*/ 705394 h 1489165"/>
                <a:gd name="connsiteX2" fmla="*/ 2542903 w 2891246"/>
                <a:gd name="connsiteY2" fmla="*/ 696685 h 1489165"/>
                <a:gd name="connsiteX3" fmla="*/ 2891246 w 2891246"/>
                <a:gd name="connsiteY3" fmla="*/ 940525 h 1489165"/>
                <a:gd name="connsiteX4" fmla="*/ 2882537 w 2891246"/>
                <a:gd name="connsiteY4" fmla="*/ 1436915 h 1489165"/>
                <a:gd name="connsiteX5" fmla="*/ 1959429 w 2891246"/>
                <a:gd name="connsiteY5" fmla="*/ 1471748 h 1489165"/>
                <a:gd name="connsiteX6" fmla="*/ 104503 w 2891246"/>
                <a:gd name="connsiteY6" fmla="*/ 1489165 h 1489165"/>
                <a:gd name="connsiteX7" fmla="*/ 0 w 2891246"/>
                <a:gd name="connsiteY7" fmla="*/ 174171 h 1489165"/>
                <a:gd name="connsiteX8" fmla="*/ 69670 w 2891246"/>
                <a:gd name="connsiteY8" fmla="*/ 0 h 14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1246" h="1489165">
                  <a:moveTo>
                    <a:pt x="69670" y="0"/>
                  </a:moveTo>
                  <a:lnTo>
                    <a:pt x="1576252" y="705394"/>
                  </a:lnTo>
                  <a:lnTo>
                    <a:pt x="2542903" y="696685"/>
                  </a:lnTo>
                  <a:lnTo>
                    <a:pt x="2891246" y="940525"/>
                  </a:lnTo>
                  <a:lnTo>
                    <a:pt x="2882537" y="1436915"/>
                  </a:lnTo>
                  <a:lnTo>
                    <a:pt x="1959429" y="1471748"/>
                  </a:lnTo>
                  <a:lnTo>
                    <a:pt x="104503" y="1489165"/>
                  </a:lnTo>
                  <a:lnTo>
                    <a:pt x="0" y="174171"/>
                  </a:lnTo>
                  <a:lnTo>
                    <a:pt x="6967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380804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58D55781-7128-4E77-A031-22B6B5C20DFF}"/>
              </a:ext>
            </a:extLst>
          </p:cNvPr>
          <p:cNvSpPr>
            <a:spLocks noGrp="1"/>
          </p:cNvSpPr>
          <p:nvPr>
            <p:ph type="subTitle" idx="1"/>
          </p:nvPr>
        </p:nvSpPr>
        <p:spPr/>
        <p:txBody>
          <a:bodyPr/>
          <a:lstStyle/>
          <a:p>
            <a:r>
              <a:rPr lang="zh-TW" altLang="en-US" dirty="0"/>
              <a:t>資料前處理</a:t>
            </a:r>
            <a:endParaRPr lang="en-US" altLang="zh-TW" dirty="0"/>
          </a:p>
          <a:p>
            <a:r>
              <a:rPr lang="zh-TW" altLang="en-US" dirty="0"/>
              <a:t>第一個數據分析專案</a:t>
            </a:r>
          </a:p>
        </p:txBody>
      </p:sp>
      <p:sp>
        <p:nvSpPr>
          <p:cNvPr id="3" name="標題 2">
            <a:extLst>
              <a:ext uri="{FF2B5EF4-FFF2-40B4-BE49-F238E27FC236}">
                <a16:creationId xmlns:a16="http://schemas.microsoft.com/office/drawing/2014/main" id="{2045A7F8-ADDB-49D4-AE73-10091DD3D6CE}"/>
              </a:ext>
            </a:extLst>
          </p:cNvPr>
          <p:cNvSpPr>
            <a:spLocks noGrp="1"/>
          </p:cNvSpPr>
          <p:nvPr>
            <p:ph type="ctrTitle"/>
          </p:nvPr>
        </p:nvSpPr>
        <p:spPr/>
        <p:txBody>
          <a:bodyPr anchor="b"/>
          <a:lstStyle/>
          <a:p>
            <a:r>
              <a:rPr lang="zh-TW" altLang="en-US" dirty="0"/>
              <a:t>數據分析專案初體驗</a:t>
            </a:r>
          </a:p>
        </p:txBody>
      </p:sp>
      <p:sp>
        <p:nvSpPr>
          <p:cNvPr id="4" name="文字版面配置區 3">
            <a:extLst>
              <a:ext uri="{FF2B5EF4-FFF2-40B4-BE49-F238E27FC236}">
                <a16:creationId xmlns:a16="http://schemas.microsoft.com/office/drawing/2014/main" id="{B1FE56C0-9C70-4B9E-97E6-9457BC434AB3}"/>
              </a:ext>
            </a:extLst>
          </p:cNvPr>
          <p:cNvSpPr>
            <a:spLocks noGrp="1"/>
          </p:cNvSpPr>
          <p:nvPr>
            <p:ph type="body" sz="quarter" idx="11"/>
          </p:nvPr>
        </p:nvSpPr>
        <p:spPr/>
        <p:txBody>
          <a:bodyPr/>
          <a:lstStyle/>
          <a:p>
            <a:r>
              <a:rPr lang="zh-TW" altLang="en-US" dirty="0"/>
              <a:t>主題 </a:t>
            </a:r>
            <a:r>
              <a:rPr lang="en-US" altLang="zh-TW" dirty="0"/>
              <a:t>2</a:t>
            </a:r>
            <a:endParaRPr lang="zh-TW" altLang="en-US" dirty="0"/>
          </a:p>
        </p:txBody>
      </p:sp>
    </p:spTree>
    <p:extLst>
      <p:ext uri="{BB962C8B-B14F-4D97-AF65-F5344CB8AC3E}">
        <p14:creationId xmlns:p14="http://schemas.microsoft.com/office/powerpoint/2010/main" val="33049627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D3D957-39EB-4587-B410-BCA20634181F}"/>
              </a:ext>
            </a:extLst>
          </p:cNvPr>
          <p:cNvSpPr>
            <a:spLocks noGrp="1"/>
          </p:cNvSpPr>
          <p:nvPr>
            <p:ph type="title"/>
          </p:nvPr>
        </p:nvSpPr>
        <p:spPr/>
        <p:txBody>
          <a:bodyPr/>
          <a:lstStyle/>
          <a:p>
            <a:r>
              <a:rPr lang="zh-TW" altLang="en-US" dirty="0"/>
              <a:t>評估模型 </a:t>
            </a:r>
            <a:r>
              <a:rPr lang="en-US" altLang="zh-TW" dirty="0"/>
              <a:t>-</a:t>
            </a:r>
            <a:r>
              <a:rPr lang="zh-TW" altLang="en-US" dirty="0"/>
              <a:t> 解釋決策樹</a:t>
            </a:r>
          </a:p>
        </p:txBody>
      </p:sp>
      <p:sp>
        <p:nvSpPr>
          <p:cNvPr id="3" name="內容版面配置區 2">
            <a:extLst>
              <a:ext uri="{FF2B5EF4-FFF2-40B4-BE49-F238E27FC236}">
                <a16:creationId xmlns:a16="http://schemas.microsoft.com/office/drawing/2014/main" id="{6BB17A0A-D53D-447A-91A0-5B9713F66FA4}"/>
              </a:ext>
            </a:extLst>
          </p:cNvPr>
          <p:cNvSpPr>
            <a:spLocks noGrp="1"/>
          </p:cNvSpPr>
          <p:nvPr>
            <p:ph idx="1"/>
          </p:nvPr>
        </p:nvSpPr>
        <p:spPr/>
        <p:txBody>
          <a:bodyPr/>
          <a:lstStyle/>
          <a:p>
            <a:endParaRPr lang="zh-TW" altLang="en-US"/>
          </a:p>
        </p:txBody>
      </p:sp>
      <p:sp>
        <p:nvSpPr>
          <p:cNvPr id="4" name="內容版面配置區 3">
            <a:extLst>
              <a:ext uri="{FF2B5EF4-FFF2-40B4-BE49-F238E27FC236}">
                <a16:creationId xmlns:a16="http://schemas.microsoft.com/office/drawing/2014/main" id="{BC668AE9-5C26-408F-A23D-943BE8523305}"/>
              </a:ext>
            </a:extLst>
          </p:cNvPr>
          <p:cNvSpPr>
            <a:spLocks noGrp="1"/>
          </p:cNvSpPr>
          <p:nvPr>
            <p:ph idx="10"/>
          </p:nvPr>
        </p:nvSpPr>
        <p:spPr/>
        <p:txBody>
          <a:bodyPr/>
          <a:lstStyle/>
          <a:p>
            <a:r>
              <a:rPr lang="zh-TW" altLang="en-US" dirty="0"/>
              <a:t>過敏症狀</a:t>
            </a:r>
            <a:r>
              <a:rPr lang="en-US" altLang="zh-TW" dirty="0">
                <a:sym typeface="Wingdings" panose="05000000000000000000" pitchFamily="2" charset="2"/>
              </a:rPr>
              <a:t></a:t>
            </a:r>
            <a:r>
              <a:rPr lang="zh-TW" altLang="en-US" dirty="0">
                <a:sym typeface="Wingdings" panose="05000000000000000000" pitchFamily="2" charset="2"/>
              </a:rPr>
              <a:t>沒有黃手指</a:t>
            </a:r>
            <a:r>
              <a:rPr lang="en-US" altLang="zh-TW" dirty="0">
                <a:sym typeface="Wingdings" panose="05000000000000000000" pitchFamily="2" charset="2"/>
              </a:rPr>
              <a:t></a:t>
            </a:r>
          </a:p>
          <a:p>
            <a:pPr marL="0" indent="0">
              <a:buNone/>
            </a:pPr>
            <a:r>
              <a:rPr lang="zh-TW" altLang="en-US" dirty="0">
                <a:sym typeface="Wingdings" panose="05000000000000000000" pitchFamily="2" charset="2"/>
              </a:rPr>
              <a:t>   過度飲酒</a:t>
            </a:r>
            <a:r>
              <a:rPr lang="en-US" altLang="zh-TW" dirty="0">
                <a:sym typeface="Wingdings" panose="05000000000000000000" pitchFamily="2" charset="2"/>
              </a:rPr>
              <a:t></a:t>
            </a:r>
            <a:r>
              <a:rPr lang="zh-TW" altLang="en-US" dirty="0">
                <a:sym typeface="Wingdings" panose="05000000000000000000" pitchFamily="2" charset="2"/>
              </a:rPr>
              <a:t>罹患肺癌</a:t>
            </a:r>
            <a:endParaRPr lang="en-US" altLang="zh-TW" dirty="0">
              <a:sym typeface="Wingdings" panose="05000000000000000000" pitchFamily="2" charset="2"/>
            </a:endParaRPr>
          </a:p>
          <a:p>
            <a:r>
              <a:rPr lang="en-US" altLang="zh-TW" dirty="0"/>
              <a:t>YES=56, NO=2</a:t>
            </a:r>
            <a:endParaRPr lang="zh-TW" altLang="en-US" dirty="0"/>
          </a:p>
        </p:txBody>
      </p:sp>
      <p:sp>
        <p:nvSpPr>
          <p:cNvPr id="6" name="內容版面配置區 5">
            <a:extLst>
              <a:ext uri="{FF2B5EF4-FFF2-40B4-BE49-F238E27FC236}">
                <a16:creationId xmlns:a16="http://schemas.microsoft.com/office/drawing/2014/main" id="{2D008E76-1DA1-4D4A-879D-50DC13554F8E}"/>
              </a:ext>
            </a:extLst>
          </p:cNvPr>
          <p:cNvSpPr>
            <a:spLocks noGrp="1"/>
          </p:cNvSpPr>
          <p:nvPr>
            <p:ph idx="12"/>
          </p:nvPr>
        </p:nvSpPr>
        <p:spPr/>
        <p:txBody>
          <a:bodyPr/>
          <a:lstStyle/>
          <a:p>
            <a:endParaRPr lang="zh-TW" altLang="en-US"/>
          </a:p>
        </p:txBody>
      </p:sp>
      <p:grpSp>
        <p:nvGrpSpPr>
          <p:cNvPr id="10" name="群組 9">
            <a:extLst>
              <a:ext uri="{FF2B5EF4-FFF2-40B4-BE49-F238E27FC236}">
                <a16:creationId xmlns:a16="http://schemas.microsoft.com/office/drawing/2014/main" id="{42D75AFB-7B7E-4439-84E8-6FC3B2666342}"/>
              </a:ext>
            </a:extLst>
          </p:cNvPr>
          <p:cNvGrpSpPr/>
          <p:nvPr/>
        </p:nvGrpSpPr>
        <p:grpSpPr>
          <a:xfrm>
            <a:off x="1455574" y="2368731"/>
            <a:ext cx="3309257" cy="2377444"/>
            <a:chOff x="7463246" y="574762"/>
            <a:chExt cx="3309257" cy="2377444"/>
          </a:xfrm>
        </p:grpSpPr>
        <p:pic>
          <p:nvPicPr>
            <p:cNvPr id="11" name="圖片 10">
              <a:extLst>
                <a:ext uri="{FF2B5EF4-FFF2-40B4-BE49-F238E27FC236}">
                  <a16:creationId xmlns:a16="http://schemas.microsoft.com/office/drawing/2014/main" id="{3E02C444-E741-4871-8FF7-F105CD8B8506}"/>
                </a:ext>
              </a:extLst>
            </p:cNvPr>
            <p:cNvPicPr>
              <a:picLocks noChangeAspect="1"/>
            </p:cNvPicPr>
            <p:nvPr/>
          </p:nvPicPr>
          <p:blipFill rotWithShape="1">
            <a:blip r:embed="rId3"/>
            <a:srcRect l="63809" t="1697" r="7577" b="51282"/>
            <a:stretch/>
          </p:blipFill>
          <p:spPr>
            <a:xfrm>
              <a:off x="7541624" y="574762"/>
              <a:ext cx="2995748" cy="2377444"/>
            </a:xfrm>
            <a:prstGeom prst="rect">
              <a:avLst/>
            </a:prstGeom>
          </p:spPr>
        </p:pic>
        <p:sp>
          <p:nvSpPr>
            <p:cNvPr id="12" name="手繪多邊形: 圖案 11">
              <a:extLst>
                <a:ext uri="{FF2B5EF4-FFF2-40B4-BE49-F238E27FC236}">
                  <a16:creationId xmlns:a16="http://schemas.microsoft.com/office/drawing/2014/main" id="{85701358-2AEC-4C9F-AEE4-97AC43FE2867}"/>
                </a:ext>
              </a:extLst>
            </p:cNvPr>
            <p:cNvSpPr/>
            <p:nvPr/>
          </p:nvSpPr>
          <p:spPr>
            <a:xfrm>
              <a:off x="7463246" y="1000882"/>
              <a:ext cx="1846217" cy="1951320"/>
            </a:xfrm>
            <a:custGeom>
              <a:avLst/>
              <a:gdLst>
                <a:gd name="connsiteX0" fmla="*/ 87085 w 1846217"/>
                <a:gd name="connsiteY0" fmla="*/ 0 h 2020388"/>
                <a:gd name="connsiteX1" fmla="*/ 313508 w 1846217"/>
                <a:gd name="connsiteY1" fmla="*/ 0 h 2020388"/>
                <a:gd name="connsiteX2" fmla="*/ 748937 w 1846217"/>
                <a:gd name="connsiteY2" fmla="*/ 1262743 h 2020388"/>
                <a:gd name="connsiteX3" fmla="*/ 1837508 w 1846217"/>
                <a:gd name="connsiteY3" fmla="*/ 1254034 h 2020388"/>
                <a:gd name="connsiteX4" fmla="*/ 1846217 w 1846217"/>
                <a:gd name="connsiteY4" fmla="*/ 2011680 h 2020388"/>
                <a:gd name="connsiteX5" fmla="*/ 17417 w 1846217"/>
                <a:gd name="connsiteY5" fmla="*/ 2020388 h 2020388"/>
                <a:gd name="connsiteX6" fmla="*/ 0 w 1846217"/>
                <a:gd name="connsiteY6" fmla="*/ 17417 h 2020388"/>
                <a:gd name="connsiteX7" fmla="*/ 87085 w 1846217"/>
                <a:gd name="connsiteY7" fmla="*/ 0 h 2020388"/>
                <a:gd name="connsiteX0" fmla="*/ 87085 w 1846217"/>
                <a:gd name="connsiteY0" fmla="*/ 95539 h 2115927"/>
                <a:gd name="connsiteX1" fmla="*/ 313508 w 1846217"/>
                <a:gd name="connsiteY1" fmla="*/ 95539 h 2115927"/>
                <a:gd name="connsiteX2" fmla="*/ 757646 w 1846217"/>
                <a:gd name="connsiteY2" fmla="*/ 1385341 h 2115927"/>
                <a:gd name="connsiteX3" fmla="*/ 1837508 w 1846217"/>
                <a:gd name="connsiteY3" fmla="*/ 1349573 h 2115927"/>
                <a:gd name="connsiteX4" fmla="*/ 1846217 w 1846217"/>
                <a:gd name="connsiteY4" fmla="*/ 2107219 h 2115927"/>
                <a:gd name="connsiteX5" fmla="*/ 17417 w 1846217"/>
                <a:gd name="connsiteY5" fmla="*/ 2115927 h 2115927"/>
                <a:gd name="connsiteX6" fmla="*/ 0 w 1846217"/>
                <a:gd name="connsiteY6" fmla="*/ 112956 h 2115927"/>
                <a:gd name="connsiteX7" fmla="*/ 87085 w 1846217"/>
                <a:gd name="connsiteY7" fmla="*/ 95539 h 2115927"/>
                <a:gd name="connsiteX0" fmla="*/ 87085 w 1846217"/>
                <a:gd name="connsiteY0" fmla="*/ 95540 h 2115928"/>
                <a:gd name="connsiteX1" fmla="*/ 313508 w 1846217"/>
                <a:gd name="connsiteY1" fmla="*/ 95540 h 2115928"/>
                <a:gd name="connsiteX2" fmla="*/ 757646 w 1846217"/>
                <a:gd name="connsiteY2" fmla="*/ 1385342 h 2115928"/>
                <a:gd name="connsiteX3" fmla="*/ 1846216 w 1846217"/>
                <a:gd name="connsiteY3" fmla="*/ 1376632 h 2115928"/>
                <a:gd name="connsiteX4" fmla="*/ 1846217 w 1846217"/>
                <a:gd name="connsiteY4" fmla="*/ 2107220 h 2115928"/>
                <a:gd name="connsiteX5" fmla="*/ 17417 w 1846217"/>
                <a:gd name="connsiteY5" fmla="*/ 2115928 h 2115928"/>
                <a:gd name="connsiteX6" fmla="*/ 0 w 1846217"/>
                <a:gd name="connsiteY6" fmla="*/ 112957 h 2115928"/>
                <a:gd name="connsiteX7" fmla="*/ 87085 w 1846217"/>
                <a:gd name="connsiteY7" fmla="*/ 95540 h 2115928"/>
                <a:gd name="connsiteX0" fmla="*/ 87085 w 1846217"/>
                <a:gd name="connsiteY0" fmla="*/ 11115 h 2031503"/>
                <a:gd name="connsiteX1" fmla="*/ 391885 w 1846217"/>
                <a:gd name="connsiteY1" fmla="*/ 155429 h 2031503"/>
                <a:gd name="connsiteX2" fmla="*/ 757646 w 1846217"/>
                <a:gd name="connsiteY2" fmla="*/ 1300917 h 2031503"/>
                <a:gd name="connsiteX3" fmla="*/ 1846216 w 1846217"/>
                <a:gd name="connsiteY3" fmla="*/ 1292207 h 2031503"/>
                <a:gd name="connsiteX4" fmla="*/ 1846217 w 1846217"/>
                <a:gd name="connsiteY4" fmla="*/ 2022795 h 2031503"/>
                <a:gd name="connsiteX5" fmla="*/ 17417 w 1846217"/>
                <a:gd name="connsiteY5" fmla="*/ 2031503 h 2031503"/>
                <a:gd name="connsiteX6" fmla="*/ 0 w 1846217"/>
                <a:gd name="connsiteY6" fmla="*/ 28532 h 2031503"/>
                <a:gd name="connsiteX7" fmla="*/ 87085 w 1846217"/>
                <a:gd name="connsiteY7" fmla="*/ 11115 h 2031503"/>
                <a:gd name="connsiteX0" fmla="*/ 87085 w 1846217"/>
                <a:gd name="connsiteY0" fmla="*/ 61 h 2020449"/>
                <a:gd name="connsiteX1" fmla="*/ 391885 w 1846217"/>
                <a:gd name="connsiteY1" fmla="*/ 144375 h 2020449"/>
                <a:gd name="connsiteX2" fmla="*/ 757646 w 1846217"/>
                <a:gd name="connsiteY2" fmla="*/ 1289863 h 2020449"/>
                <a:gd name="connsiteX3" fmla="*/ 1846216 w 1846217"/>
                <a:gd name="connsiteY3" fmla="*/ 1281153 h 2020449"/>
                <a:gd name="connsiteX4" fmla="*/ 1846217 w 1846217"/>
                <a:gd name="connsiteY4" fmla="*/ 2011741 h 2020449"/>
                <a:gd name="connsiteX5" fmla="*/ 17417 w 1846217"/>
                <a:gd name="connsiteY5" fmla="*/ 2020449 h 2020449"/>
                <a:gd name="connsiteX6" fmla="*/ 0 w 1846217"/>
                <a:gd name="connsiteY6" fmla="*/ 17478 h 2020449"/>
                <a:gd name="connsiteX7" fmla="*/ 87085 w 1846217"/>
                <a:gd name="connsiteY7" fmla="*/ 61 h 2020449"/>
                <a:gd name="connsiteX0" fmla="*/ 87085 w 1846217"/>
                <a:gd name="connsiteY0" fmla="*/ 20562 h 2013892"/>
                <a:gd name="connsiteX1" fmla="*/ 391885 w 1846217"/>
                <a:gd name="connsiteY1" fmla="*/ 137818 h 2013892"/>
                <a:gd name="connsiteX2" fmla="*/ 757646 w 1846217"/>
                <a:gd name="connsiteY2" fmla="*/ 1283306 h 2013892"/>
                <a:gd name="connsiteX3" fmla="*/ 1846216 w 1846217"/>
                <a:gd name="connsiteY3" fmla="*/ 1274596 h 2013892"/>
                <a:gd name="connsiteX4" fmla="*/ 1846217 w 1846217"/>
                <a:gd name="connsiteY4" fmla="*/ 2005184 h 2013892"/>
                <a:gd name="connsiteX5" fmla="*/ 17417 w 1846217"/>
                <a:gd name="connsiteY5" fmla="*/ 2013892 h 2013892"/>
                <a:gd name="connsiteX6" fmla="*/ 0 w 1846217"/>
                <a:gd name="connsiteY6" fmla="*/ 10921 h 2013892"/>
                <a:gd name="connsiteX7" fmla="*/ 87085 w 1846217"/>
                <a:gd name="connsiteY7" fmla="*/ 20562 h 2013892"/>
                <a:gd name="connsiteX0" fmla="*/ 121919 w 1846217"/>
                <a:gd name="connsiteY0" fmla="*/ 8569 h 2037977"/>
                <a:gd name="connsiteX1" fmla="*/ 391885 w 1846217"/>
                <a:gd name="connsiteY1" fmla="*/ 161903 h 2037977"/>
                <a:gd name="connsiteX2" fmla="*/ 757646 w 1846217"/>
                <a:gd name="connsiteY2" fmla="*/ 1307391 h 2037977"/>
                <a:gd name="connsiteX3" fmla="*/ 1846216 w 1846217"/>
                <a:gd name="connsiteY3" fmla="*/ 1298681 h 2037977"/>
                <a:gd name="connsiteX4" fmla="*/ 1846217 w 1846217"/>
                <a:gd name="connsiteY4" fmla="*/ 2029269 h 2037977"/>
                <a:gd name="connsiteX5" fmla="*/ 17417 w 1846217"/>
                <a:gd name="connsiteY5" fmla="*/ 2037977 h 2037977"/>
                <a:gd name="connsiteX6" fmla="*/ 0 w 1846217"/>
                <a:gd name="connsiteY6" fmla="*/ 35006 h 2037977"/>
                <a:gd name="connsiteX7" fmla="*/ 121919 w 1846217"/>
                <a:gd name="connsiteY7" fmla="*/ 8569 h 2037977"/>
                <a:gd name="connsiteX0" fmla="*/ 121919 w 1846217"/>
                <a:gd name="connsiteY0" fmla="*/ -1 h 2029407"/>
                <a:gd name="connsiteX1" fmla="*/ 391885 w 1846217"/>
                <a:gd name="connsiteY1" fmla="*/ 153333 h 2029407"/>
                <a:gd name="connsiteX2" fmla="*/ 757646 w 1846217"/>
                <a:gd name="connsiteY2" fmla="*/ 1298821 h 2029407"/>
                <a:gd name="connsiteX3" fmla="*/ 1846216 w 1846217"/>
                <a:gd name="connsiteY3" fmla="*/ 1290111 h 2029407"/>
                <a:gd name="connsiteX4" fmla="*/ 1846217 w 1846217"/>
                <a:gd name="connsiteY4" fmla="*/ 2020699 h 2029407"/>
                <a:gd name="connsiteX5" fmla="*/ 17417 w 1846217"/>
                <a:gd name="connsiteY5" fmla="*/ 2029407 h 2029407"/>
                <a:gd name="connsiteX6" fmla="*/ 0 w 1846217"/>
                <a:gd name="connsiteY6" fmla="*/ 26436 h 2029407"/>
                <a:gd name="connsiteX7" fmla="*/ 121919 w 1846217"/>
                <a:gd name="connsiteY7" fmla="*/ -1 h 2029407"/>
                <a:gd name="connsiteX0" fmla="*/ 278674 w 1846217"/>
                <a:gd name="connsiteY0" fmla="*/ 0 h 2020389"/>
                <a:gd name="connsiteX1" fmla="*/ 391885 w 1846217"/>
                <a:gd name="connsiteY1" fmla="*/ 144315 h 2020389"/>
                <a:gd name="connsiteX2" fmla="*/ 757646 w 1846217"/>
                <a:gd name="connsiteY2" fmla="*/ 1289803 h 2020389"/>
                <a:gd name="connsiteX3" fmla="*/ 1846216 w 1846217"/>
                <a:gd name="connsiteY3" fmla="*/ 1281093 h 2020389"/>
                <a:gd name="connsiteX4" fmla="*/ 1846217 w 1846217"/>
                <a:gd name="connsiteY4" fmla="*/ 2011681 h 2020389"/>
                <a:gd name="connsiteX5" fmla="*/ 17417 w 1846217"/>
                <a:gd name="connsiteY5" fmla="*/ 2020389 h 2020389"/>
                <a:gd name="connsiteX6" fmla="*/ 0 w 1846217"/>
                <a:gd name="connsiteY6" fmla="*/ 17418 h 2020389"/>
                <a:gd name="connsiteX7" fmla="*/ 278674 w 1846217"/>
                <a:gd name="connsiteY7" fmla="*/ 0 h 2020389"/>
                <a:gd name="connsiteX0" fmla="*/ 278674 w 1846217"/>
                <a:gd name="connsiteY0" fmla="*/ 0 h 2020389"/>
                <a:gd name="connsiteX1" fmla="*/ 391885 w 1846217"/>
                <a:gd name="connsiteY1" fmla="*/ 144315 h 2020389"/>
                <a:gd name="connsiteX2" fmla="*/ 757646 w 1846217"/>
                <a:gd name="connsiteY2" fmla="*/ 1289803 h 2020389"/>
                <a:gd name="connsiteX3" fmla="*/ 1846216 w 1846217"/>
                <a:gd name="connsiteY3" fmla="*/ 1281093 h 2020389"/>
                <a:gd name="connsiteX4" fmla="*/ 1846217 w 1846217"/>
                <a:gd name="connsiteY4" fmla="*/ 2011681 h 2020389"/>
                <a:gd name="connsiteX5" fmla="*/ 17417 w 1846217"/>
                <a:gd name="connsiteY5" fmla="*/ 2020389 h 2020389"/>
                <a:gd name="connsiteX6" fmla="*/ 0 w 1846217"/>
                <a:gd name="connsiteY6" fmla="*/ 17418 h 2020389"/>
                <a:gd name="connsiteX7" fmla="*/ 278674 w 1846217"/>
                <a:gd name="connsiteY7" fmla="*/ 0 h 2020389"/>
                <a:gd name="connsiteX0" fmla="*/ 278674 w 1846217"/>
                <a:gd name="connsiteY0" fmla="*/ 9640 h 2002971"/>
                <a:gd name="connsiteX1" fmla="*/ 391885 w 1846217"/>
                <a:gd name="connsiteY1" fmla="*/ 126897 h 2002971"/>
                <a:gd name="connsiteX2" fmla="*/ 757646 w 1846217"/>
                <a:gd name="connsiteY2" fmla="*/ 1272385 h 2002971"/>
                <a:gd name="connsiteX3" fmla="*/ 1846216 w 1846217"/>
                <a:gd name="connsiteY3" fmla="*/ 1263675 h 2002971"/>
                <a:gd name="connsiteX4" fmla="*/ 1846217 w 1846217"/>
                <a:gd name="connsiteY4" fmla="*/ 1994263 h 2002971"/>
                <a:gd name="connsiteX5" fmla="*/ 17417 w 1846217"/>
                <a:gd name="connsiteY5" fmla="*/ 2002971 h 2002971"/>
                <a:gd name="connsiteX6" fmla="*/ 0 w 1846217"/>
                <a:gd name="connsiteY6" fmla="*/ 0 h 2002971"/>
                <a:gd name="connsiteX7" fmla="*/ 278674 w 1846217"/>
                <a:gd name="connsiteY7" fmla="*/ 9640 h 2002971"/>
                <a:gd name="connsiteX0" fmla="*/ 278674 w 1846217"/>
                <a:gd name="connsiteY0" fmla="*/ 27679 h 2021010"/>
                <a:gd name="connsiteX1" fmla="*/ 391885 w 1846217"/>
                <a:gd name="connsiteY1" fmla="*/ 144936 h 2021010"/>
                <a:gd name="connsiteX2" fmla="*/ 757646 w 1846217"/>
                <a:gd name="connsiteY2" fmla="*/ 1290424 h 2021010"/>
                <a:gd name="connsiteX3" fmla="*/ 1846216 w 1846217"/>
                <a:gd name="connsiteY3" fmla="*/ 1281714 h 2021010"/>
                <a:gd name="connsiteX4" fmla="*/ 1846217 w 1846217"/>
                <a:gd name="connsiteY4" fmla="*/ 2012302 h 2021010"/>
                <a:gd name="connsiteX5" fmla="*/ 17417 w 1846217"/>
                <a:gd name="connsiteY5" fmla="*/ 2021010 h 2021010"/>
                <a:gd name="connsiteX6" fmla="*/ 0 w 1846217"/>
                <a:gd name="connsiteY6" fmla="*/ 0 h 2021010"/>
                <a:gd name="connsiteX7" fmla="*/ 278674 w 1846217"/>
                <a:gd name="connsiteY7" fmla="*/ 27679 h 2021010"/>
                <a:gd name="connsiteX0" fmla="*/ 278674 w 1846217"/>
                <a:gd name="connsiteY0" fmla="*/ 620 h 2021010"/>
                <a:gd name="connsiteX1" fmla="*/ 391885 w 1846217"/>
                <a:gd name="connsiteY1" fmla="*/ 144936 h 2021010"/>
                <a:gd name="connsiteX2" fmla="*/ 757646 w 1846217"/>
                <a:gd name="connsiteY2" fmla="*/ 1290424 h 2021010"/>
                <a:gd name="connsiteX3" fmla="*/ 1846216 w 1846217"/>
                <a:gd name="connsiteY3" fmla="*/ 1281714 h 2021010"/>
                <a:gd name="connsiteX4" fmla="*/ 1846217 w 1846217"/>
                <a:gd name="connsiteY4" fmla="*/ 2012302 h 2021010"/>
                <a:gd name="connsiteX5" fmla="*/ 17417 w 1846217"/>
                <a:gd name="connsiteY5" fmla="*/ 2021010 h 2021010"/>
                <a:gd name="connsiteX6" fmla="*/ 0 w 1846217"/>
                <a:gd name="connsiteY6" fmla="*/ 0 h 2021010"/>
                <a:gd name="connsiteX7" fmla="*/ 278674 w 1846217"/>
                <a:gd name="connsiteY7" fmla="*/ 620 h 202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6217" h="2021010">
                  <a:moveTo>
                    <a:pt x="278674" y="620"/>
                  </a:moveTo>
                  <a:cubicBezTo>
                    <a:pt x="345439" y="171991"/>
                    <a:pt x="312056" y="-70031"/>
                    <a:pt x="391885" y="144936"/>
                  </a:cubicBezTo>
                  <a:cubicBezTo>
                    <a:pt x="471714" y="359903"/>
                    <a:pt x="609600" y="860490"/>
                    <a:pt x="757646" y="1290424"/>
                  </a:cubicBezTo>
                  <a:lnTo>
                    <a:pt x="1846216" y="1281714"/>
                  </a:lnTo>
                  <a:cubicBezTo>
                    <a:pt x="1846216" y="1525243"/>
                    <a:pt x="1846217" y="1768773"/>
                    <a:pt x="1846217" y="2012302"/>
                  </a:cubicBezTo>
                  <a:lnTo>
                    <a:pt x="17417" y="2021010"/>
                  </a:lnTo>
                  <a:lnTo>
                    <a:pt x="0" y="0"/>
                  </a:lnTo>
                  <a:lnTo>
                    <a:pt x="278674" y="62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手繪多邊形: 圖案 12">
              <a:extLst>
                <a:ext uri="{FF2B5EF4-FFF2-40B4-BE49-F238E27FC236}">
                  <a16:creationId xmlns:a16="http://schemas.microsoft.com/office/drawing/2014/main" id="{1C34B870-F724-4204-8CA6-3236746A047D}"/>
                </a:ext>
              </a:extLst>
            </p:cNvPr>
            <p:cNvSpPr/>
            <p:nvPr/>
          </p:nvSpPr>
          <p:spPr>
            <a:xfrm>
              <a:off x="10032274" y="1628503"/>
              <a:ext cx="740229" cy="740228"/>
            </a:xfrm>
            <a:custGeom>
              <a:avLst/>
              <a:gdLst>
                <a:gd name="connsiteX0" fmla="*/ 0 w 740229"/>
                <a:gd name="connsiteY0" fmla="*/ 0 h 740228"/>
                <a:gd name="connsiteX1" fmla="*/ 740229 w 740229"/>
                <a:gd name="connsiteY1" fmla="*/ 0 h 740228"/>
                <a:gd name="connsiteX2" fmla="*/ 731520 w 740229"/>
                <a:gd name="connsiteY2" fmla="*/ 740228 h 740228"/>
                <a:gd name="connsiteX3" fmla="*/ 226423 w 740229"/>
                <a:gd name="connsiteY3" fmla="*/ 731520 h 740228"/>
                <a:gd name="connsiteX4" fmla="*/ 217715 w 740229"/>
                <a:gd name="connsiteY4" fmla="*/ 191588 h 740228"/>
                <a:gd name="connsiteX5" fmla="*/ 17417 w 740229"/>
                <a:gd name="connsiteY5" fmla="*/ 191588 h 740228"/>
                <a:gd name="connsiteX6" fmla="*/ 0 w 740229"/>
                <a:gd name="connsiteY6" fmla="*/ 0 h 74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229" h="740228">
                  <a:moveTo>
                    <a:pt x="0" y="0"/>
                  </a:moveTo>
                  <a:lnTo>
                    <a:pt x="740229" y="0"/>
                  </a:lnTo>
                  <a:lnTo>
                    <a:pt x="731520" y="740228"/>
                  </a:lnTo>
                  <a:lnTo>
                    <a:pt x="226423" y="731520"/>
                  </a:lnTo>
                  <a:lnTo>
                    <a:pt x="217715" y="191588"/>
                  </a:lnTo>
                  <a:lnTo>
                    <a:pt x="17417" y="191588"/>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38754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D3D957-39EB-4587-B410-BCA20634181F}"/>
              </a:ext>
            </a:extLst>
          </p:cNvPr>
          <p:cNvSpPr>
            <a:spLocks noGrp="1"/>
          </p:cNvSpPr>
          <p:nvPr>
            <p:ph type="title"/>
          </p:nvPr>
        </p:nvSpPr>
        <p:spPr/>
        <p:txBody>
          <a:bodyPr/>
          <a:lstStyle/>
          <a:p>
            <a:r>
              <a:rPr lang="zh-TW" altLang="en-US" dirty="0"/>
              <a:t>評估模型 </a:t>
            </a:r>
            <a:r>
              <a:rPr lang="en-US" altLang="zh-TW" dirty="0"/>
              <a:t>-</a:t>
            </a:r>
            <a:r>
              <a:rPr lang="zh-TW" altLang="en-US" dirty="0"/>
              <a:t> 解釋決策樹</a:t>
            </a:r>
          </a:p>
        </p:txBody>
      </p:sp>
      <p:pic>
        <p:nvPicPr>
          <p:cNvPr id="7" name="內容版面配置區 6">
            <a:extLst>
              <a:ext uri="{FF2B5EF4-FFF2-40B4-BE49-F238E27FC236}">
                <a16:creationId xmlns:a16="http://schemas.microsoft.com/office/drawing/2014/main" id="{7A107FF5-D4A3-4730-A3CD-3706E5679B2D}"/>
              </a:ext>
            </a:extLst>
          </p:cNvPr>
          <p:cNvPicPr>
            <a:picLocks noGrp="1" noChangeAspect="1"/>
          </p:cNvPicPr>
          <p:nvPr>
            <p:ph idx="1"/>
          </p:nvPr>
        </p:nvPicPr>
        <p:blipFill rotWithShape="1">
          <a:blip r:embed="rId3"/>
          <a:srcRect l="3062" r="6865"/>
          <a:stretch/>
        </p:blipFill>
        <p:spPr>
          <a:xfrm>
            <a:off x="350373" y="2029097"/>
            <a:ext cx="5494333" cy="3709852"/>
          </a:xfrm>
        </p:spPr>
      </p:pic>
      <p:sp>
        <p:nvSpPr>
          <p:cNvPr id="4" name="內容版面配置區 3">
            <a:extLst>
              <a:ext uri="{FF2B5EF4-FFF2-40B4-BE49-F238E27FC236}">
                <a16:creationId xmlns:a16="http://schemas.microsoft.com/office/drawing/2014/main" id="{BC668AE9-5C26-408F-A23D-943BE8523305}"/>
              </a:ext>
            </a:extLst>
          </p:cNvPr>
          <p:cNvSpPr>
            <a:spLocks noGrp="1"/>
          </p:cNvSpPr>
          <p:nvPr>
            <p:ph idx="10"/>
          </p:nvPr>
        </p:nvSpPr>
        <p:spPr/>
        <p:txBody>
          <a:bodyPr/>
          <a:lstStyle/>
          <a:p>
            <a:r>
              <a:rPr lang="zh-TW" altLang="en-US" dirty="0"/>
              <a:t>沒有過敏症狀</a:t>
            </a:r>
            <a:r>
              <a:rPr lang="en-US" altLang="zh-TW" dirty="0">
                <a:sym typeface="Wingdings" panose="05000000000000000000" pitchFamily="2" charset="2"/>
              </a:rPr>
              <a:t></a:t>
            </a:r>
            <a:r>
              <a:rPr lang="zh-TW" altLang="en-US" dirty="0">
                <a:sym typeface="Wingdings" panose="05000000000000000000" pitchFamily="2" charset="2"/>
              </a:rPr>
              <a:t>沒有吞嚥困難</a:t>
            </a:r>
            <a:endParaRPr lang="en-US" altLang="zh-TW" dirty="0">
              <a:sym typeface="Wingdings" panose="05000000000000000000" pitchFamily="2" charset="2"/>
            </a:endParaRPr>
          </a:p>
          <a:p>
            <a:pPr marL="0" indent="0">
              <a:buNone/>
            </a:pPr>
            <a:r>
              <a:rPr lang="en-US" altLang="zh-TW" dirty="0">
                <a:sym typeface="Wingdings" panose="05000000000000000000" pitchFamily="2" charset="2"/>
              </a:rPr>
              <a:t>   </a:t>
            </a:r>
            <a:r>
              <a:rPr lang="zh-TW" altLang="en-US" dirty="0">
                <a:sym typeface="Wingdings" panose="05000000000000000000" pitchFamily="2" charset="2"/>
              </a:rPr>
              <a:t>沒有喘</a:t>
            </a:r>
            <a:r>
              <a:rPr lang="en-US" altLang="zh-TW" dirty="0">
                <a:sym typeface="Wingdings" panose="05000000000000000000" pitchFamily="2" charset="2"/>
              </a:rPr>
              <a:t></a:t>
            </a:r>
            <a:r>
              <a:rPr lang="zh-TW" altLang="en-US" dirty="0">
                <a:sym typeface="Wingdings" panose="05000000000000000000" pitchFamily="2" charset="2"/>
              </a:rPr>
              <a:t>年齡 </a:t>
            </a:r>
            <a:r>
              <a:rPr lang="zh-TW" altLang="en-US" dirty="0">
                <a:latin typeface="Calibri" panose="020F0502020204030204" pitchFamily="34" charset="0"/>
                <a:cs typeface="Calibri" panose="020F0502020204030204" pitchFamily="34" charset="0"/>
                <a:sym typeface="Wingdings" panose="05000000000000000000" pitchFamily="2" charset="2"/>
              </a:rPr>
              <a:t>≤ </a:t>
            </a:r>
            <a:r>
              <a:rPr lang="en-US" altLang="zh-TW" dirty="0">
                <a:sym typeface="Wingdings" panose="05000000000000000000" pitchFamily="2" charset="2"/>
              </a:rPr>
              <a:t>71</a:t>
            </a:r>
            <a:r>
              <a:rPr lang="zh-TW" altLang="en-US" dirty="0">
                <a:sym typeface="Wingdings" panose="05000000000000000000" pitchFamily="2" charset="2"/>
              </a:rPr>
              <a:t>歲</a:t>
            </a:r>
            <a:endParaRPr lang="en-US" altLang="zh-TW" dirty="0">
              <a:sym typeface="Wingdings" panose="05000000000000000000" pitchFamily="2" charset="2"/>
            </a:endParaRPr>
          </a:p>
          <a:p>
            <a:pPr marL="0" indent="0">
              <a:buNone/>
            </a:pPr>
            <a:r>
              <a:rPr lang="en-US" altLang="zh-TW" dirty="0">
                <a:sym typeface="Wingdings" panose="05000000000000000000" pitchFamily="2" charset="2"/>
              </a:rPr>
              <a:t>   </a:t>
            </a:r>
            <a:r>
              <a:rPr lang="zh-TW" altLang="en-US" dirty="0">
                <a:sym typeface="Wingdings" panose="05000000000000000000" pitchFamily="2" charset="2"/>
              </a:rPr>
              <a:t>沒有過度飲酒</a:t>
            </a:r>
            <a:r>
              <a:rPr lang="en-US" altLang="zh-TW" dirty="0">
                <a:sym typeface="Wingdings" panose="05000000000000000000" pitchFamily="2" charset="2"/>
              </a:rPr>
              <a:t></a:t>
            </a:r>
            <a:r>
              <a:rPr lang="zh-TW" altLang="en-US" dirty="0">
                <a:sym typeface="Wingdings" panose="05000000000000000000" pitchFamily="2" charset="2"/>
              </a:rPr>
              <a:t>沒有同儕壓力</a:t>
            </a:r>
            <a:endParaRPr lang="en-US" altLang="zh-TW" dirty="0">
              <a:sym typeface="Wingdings" panose="05000000000000000000" pitchFamily="2" charset="2"/>
            </a:endParaRPr>
          </a:p>
          <a:p>
            <a:pPr marL="0" indent="0">
              <a:buNone/>
            </a:pPr>
            <a:r>
              <a:rPr lang="zh-TW" altLang="en-US" dirty="0">
                <a:sym typeface="Wingdings" panose="05000000000000000000" pitchFamily="2" charset="2"/>
              </a:rPr>
              <a:t>   </a:t>
            </a:r>
            <a:r>
              <a:rPr lang="en-US" altLang="zh-TW" dirty="0">
                <a:sym typeface="Wingdings" panose="05000000000000000000" pitchFamily="2" charset="2"/>
              </a:rPr>
              <a:t></a:t>
            </a:r>
            <a:r>
              <a:rPr lang="zh-TW" altLang="en-US" dirty="0">
                <a:sym typeface="Wingdings" panose="05000000000000000000" pitchFamily="2" charset="2"/>
              </a:rPr>
              <a:t>罹患肺癌機率低</a:t>
            </a:r>
            <a:endParaRPr lang="en-US" altLang="zh-TW" dirty="0">
              <a:sym typeface="Wingdings" panose="05000000000000000000" pitchFamily="2" charset="2"/>
            </a:endParaRPr>
          </a:p>
          <a:p>
            <a:r>
              <a:rPr lang="en-US" altLang="zh-TW" dirty="0">
                <a:sym typeface="Wingdings" panose="05000000000000000000" pitchFamily="2" charset="2"/>
              </a:rPr>
              <a:t>YES=5, NO=14</a:t>
            </a:r>
          </a:p>
        </p:txBody>
      </p:sp>
      <p:sp>
        <p:nvSpPr>
          <p:cNvPr id="6" name="內容版面配置區 5">
            <a:extLst>
              <a:ext uri="{FF2B5EF4-FFF2-40B4-BE49-F238E27FC236}">
                <a16:creationId xmlns:a16="http://schemas.microsoft.com/office/drawing/2014/main" id="{2D008E76-1DA1-4D4A-879D-50DC13554F8E}"/>
              </a:ext>
            </a:extLst>
          </p:cNvPr>
          <p:cNvSpPr>
            <a:spLocks noGrp="1"/>
          </p:cNvSpPr>
          <p:nvPr>
            <p:ph idx="12"/>
          </p:nvPr>
        </p:nvSpPr>
        <p:spPr/>
        <p:txBody>
          <a:bodyPr/>
          <a:lstStyle/>
          <a:p>
            <a:endParaRPr lang="zh-TW" altLang="en-US"/>
          </a:p>
        </p:txBody>
      </p:sp>
    </p:spTree>
    <p:extLst>
      <p:ext uri="{BB962C8B-B14F-4D97-AF65-F5344CB8AC3E}">
        <p14:creationId xmlns:p14="http://schemas.microsoft.com/office/powerpoint/2010/main" val="4891634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BE5C2CBB-223A-4D49-A5C2-0F0FDC92BEC7}"/>
              </a:ext>
            </a:extLst>
          </p:cNvPr>
          <p:cNvPicPr>
            <a:picLocks noChangeAspect="1"/>
          </p:cNvPicPr>
          <p:nvPr/>
        </p:nvPicPr>
        <p:blipFill>
          <a:blip r:embed="rId3"/>
          <a:stretch>
            <a:fillRect/>
          </a:stretch>
        </p:blipFill>
        <p:spPr>
          <a:xfrm>
            <a:off x="1028446" y="1232812"/>
            <a:ext cx="10570986" cy="3403674"/>
          </a:xfrm>
          <a:prstGeom prst="rect">
            <a:avLst/>
          </a:prstGeom>
        </p:spPr>
      </p:pic>
      <p:sp>
        <p:nvSpPr>
          <p:cNvPr id="2" name="內容版面配置區 1">
            <a:extLst>
              <a:ext uri="{FF2B5EF4-FFF2-40B4-BE49-F238E27FC236}">
                <a16:creationId xmlns:a16="http://schemas.microsoft.com/office/drawing/2014/main" id="{91C970F3-846A-4490-B65E-29F1C0E4830C}"/>
              </a:ext>
            </a:extLst>
          </p:cNvPr>
          <p:cNvSpPr>
            <a:spLocks noGrp="1"/>
          </p:cNvSpPr>
          <p:nvPr>
            <p:ph idx="1"/>
          </p:nvPr>
        </p:nvSpPr>
        <p:spPr/>
        <p:txBody>
          <a:bodyPr/>
          <a:lstStyle/>
          <a:p>
            <a:r>
              <a:rPr lang="zh-TW" altLang="en-US" dirty="0"/>
              <a:t>線性迴歸流程圖</a:t>
            </a:r>
          </a:p>
        </p:txBody>
      </p:sp>
      <p:sp>
        <p:nvSpPr>
          <p:cNvPr id="7" name="內容版面配置區 6">
            <a:extLst>
              <a:ext uri="{FF2B5EF4-FFF2-40B4-BE49-F238E27FC236}">
                <a16:creationId xmlns:a16="http://schemas.microsoft.com/office/drawing/2014/main" id="{76DF8418-BFC7-4E02-96B3-33DBF3AB1243}"/>
              </a:ext>
            </a:extLst>
          </p:cNvPr>
          <p:cNvSpPr>
            <a:spLocks noGrp="1"/>
          </p:cNvSpPr>
          <p:nvPr>
            <p:ph idx="12"/>
          </p:nvPr>
        </p:nvSpPr>
        <p:spPr/>
        <p:txBody>
          <a:bodyPr/>
          <a:lstStyle/>
          <a:p>
            <a:endParaRPr lang="zh-TW" altLang="en-US"/>
          </a:p>
        </p:txBody>
      </p:sp>
      <p:pic>
        <p:nvPicPr>
          <p:cNvPr id="13" name="圖片 12">
            <a:extLst>
              <a:ext uri="{FF2B5EF4-FFF2-40B4-BE49-F238E27FC236}">
                <a16:creationId xmlns:a16="http://schemas.microsoft.com/office/drawing/2014/main" id="{F8B4A4B9-8F87-4FC4-8D23-EEB7E1D26C64}"/>
              </a:ext>
            </a:extLst>
          </p:cNvPr>
          <p:cNvPicPr>
            <a:picLocks noChangeAspect="1"/>
          </p:cNvPicPr>
          <p:nvPr/>
        </p:nvPicPr>
        <p:blipFill rotWithShape="1">
          <a:blip r:embed="rId4"/>
          <a:srcRect t="11907" r="54400" b="61015"/>
          <a:stretch/>
        </p:blipFill>
        <p:spPr>
          <a:xfrm>
            <a:off x="1028446" y="3947160"/>
            <a:ext cx="3366486" cy="1378653"/>
          </a:xfrm>
          <a:prstGeom prst="rect">
            <a:avLst/>
          </a:prstGeom>
          <a:ln>
            <a:solidFill>
              <a:srgbClr val="FDE4D7"/>
            </a:solidFill>
          </a:ln>
          <a:effectLst/>
        </p:spPr>
      </p:pic>
      <p:sp>
        <p:nvSpPr>
          <p:cNvPr id="14" name="箭號: 向下 13">
            <a:extLst>
              <a:ext uri="{FF2B5EF4-FFF2-40B4-BE49-F238E27FC236}">
                <a16:creationId xmlns:a16="http://schemas.microsoft.com/office/drawing/2014/main" id="{E73E5E51-DA5A-45AE-A83D-CB118C0DD298}"/>
              </a:ext>
            </a:extLst>
          </p:cNvPr>
          <p:cNvSpPr/>
          <p:nvPr/>
        </p:nvSpPr>
        <p:spPr>
          <a:xfrm>
            <a:off x="1624612" y="2616023"/>
            <a:ext cx="186431" cy="1179310"/>
          </a:xfrm>
          <a:prstGeom prst="downArrow">
            <a:avLst/>
          </a:prstGeom>
          <a:solidFill>
            <a:srgbClr val="E9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566254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7C1F16-A811-4A69-9919-B85614A4A131}"/>
              </a:ext>
            </a:extLst>
          </p:cNvPr>
          <p:cNvSpPr>
            <a:spLocks noGrp="1"/>
          </p:cNvSpPr>
          <p:nvPr>
            <p:ph type="title"/>
          </p:nvPr>
        </p:nvSpPr>
        <p:spPr/>
        <p:txBody>
          <a:bodyPr/>
          <a:lstStyle/>
          <a:p>
            <a:r>
              <a:rPr kumimoji="1" lang="zh-TW" altLang="en-US" dirty="0"/>
              <a:t>敘述統計</a:t>
            </a:r>
            <a:endParaRPr lang="zh-TW" altLang="en-US" dirty="0"/>
          </a:p>
        </p:txBody>
      </p:sp>
      <p:sp>
        <p:nvSpPr>
          <p:cNvPr id="3" name="內容版面配置區 2">
            <a:extLst>
              <a:ext uri="{FF2B5EF4-FFF2-40B4-BE49-F238E27FC236}">
                <a16:creationId xmlns:a16="http://schemas.microsoft.com/office/drawing/2014/main" id="{412870BF-048A-4229-8388-53C7DCEB7263}"/>
              </a:ext>
            </a:extLst>
          </p:cNvPr>
          <p:cNvSpPr>
            <a:spLocks noGrp="1"/>
          </p:cNvSpPr>
          <p:nvPr>
            <p:ph idx="1"/>
          </p:nvPr>
        </p:nvSpPr>
        <p:spPr/>
        <p:txBody>
          <a:bodyPr/>
          <a:lstStyle/>
          <a:p>
            <a:r>
              <a:rPr lang="zh-TW" altLang="en-US" dirty="0"/>
              <a:t>欄位資料型態表</a:t>
            </a:r>
          </a:p>
        </p:txBody>
      </p:sp>
      <p:sp>
        <p:nvSpPr>
          <p:cNvPr id="4" name="內容版面配置區 3">
            <a:extLst>
              <a:ext uri="{FF2B5EF4-FFF2-40B4-BE49-F238E27FC236}">
                <a16:creationId xmlns:a16="http://schemas.microsoft.com/office/drawing/2014/main" id="{BFADDCF4-1284-44FD-A4A8-580025D17F26}"/>
              </a:ext>
            </a:extLst>
          </p:cNvPr>
          <p:cNvSpPr>
            <a:spLocks noGrp="1"/>
          </p:cNvSpPr>
          <p:nvPr>
            <p:ph idx="10"/>
          </p:nvPr>
        </p:nvSpPr>
        <p:spPr/>
        <p:txBody>
          <a:bodyPr/>
          <a:lstStyle/>
          <a:p>
            <a:r>
              <a:rPr lang="zh-TW" altLang="en-US" dirty="0"/>
              <a:t>資料來源：</a:t>
            </a:r>
            <a:r>
              <a:rPr lang="en-US" altLang="zh-TW" dirty="0"/>
              <a:t>Kaggle – </a:t>
            </a:r>
          </a:p>
          <a:p>
            <a:pPr marL="0" indent="0">
              <a:buNone/>
            </a:pPr>
            <a:r>
              <a:rPr lang="en-US" altLang="zh-TW" dirty="0"/>
              <a:t>		  </a:t>
            </a:r>
            <a:r>
              <a:rPr lang="en-US" altLang="zh-TW" dirty="0" err="1"/>
              <a:t>toyota</a:t>
            </a:r>
            <a:r>
              <a:rPr lang="en-US" altLang="zh-TW" dirty="0"/>
              <a:t>-corolla</a:t>
            </a:r>
          </a:p>
          <a:p>
            <a:r>
              <a:rPr lang="zh-TW" altLang="en-US" dirty="0"/>
              <a:t>資料筆數：</a:t>
            </a:r>
            <a:r>
              <a:rPr lang="en-US" altLang="zh-TW" dirty="0"/>
              <a:t>1437</a:t>
            </a:r>
            <a:r>
              <a:rPr lang="zh-TW" altLang="en-US" dirty="0"/>
              <a:t>筆</a:t>
            </a:r>
            <a:endParaRPr lang="en-US" altLang="zh-TW" dirty="0"/>
          </a:p>
          <a:p>
            <a:r>
              <a:rPr lang="zh-TW" altLang="en-US" dirty="0"/>
              <a:t>欄位數量：</a:t>
            </a:r>
            <a:r>
              <a:rPr lang="en-US" altLang="zh-TW" dirty="0"/>
              <a:t>10</a:t>
            </a:r>
            <a:r>
              <a:rPr lang="zh-TW" altLang="en-US" dirty="0"/>
              <a:t>個</a:t>
            </a:r>
            <a:endParaRPr lang="en-US" altLang="zh-TW" dirty="0"/>
          </a:p>
          <a:p>
            <a:r>
              <a:rPr lang="zh-TW" altLang="en-US" dirty="0"/>
              <a:t>預測欄位：</a:t>
            </a:r>
            <a:r>
              <a:rPr lang="en-US" altLang="zh-TW" dirty="0"/>
              <a:t>Price</a:t>
            </a:r>
          </a:p>
          <a:p>
            <a:endParaRPr lang="zh-TW" altLang="en-US" dirty="0"/>
          </a:p>
        </p:txBody>
      </p:sp>
      <p:sp>
        <p:nvSpPr>
          <p:cNvPr id="6" name="內容版面配置區 5">
            <a:extLst>
              <a:ext uri="{FF2B5EF4-FFF2-40B4-BE49-F238E27FC236}">
                <a16:creationId xmlns:a16="http://schemas.microsoft.com/office/drawing/2014/main" id="{E1314D77-2A58-4A43-BC11-7664A4612F77}"/>
              </a:ext>
            </a:extLst>
          </p:cNvPr>
          <p:cNvSpPr>
            <a:spLocks noGrp="1"/>
          </p:cNvSpPr>
          <p:nvPr>
            <p:ph idx="12"/>
          </p:nvPr>
        </p:nvSpPr>
        <p:spPr/>
        <p:txBody>
          <a:bodyPr/>
          <a:lstStyle/>
          <a:p>
            <a:r>
              <a:rPr lang="zh-TW" altLang="en-US" dirty="0"/>
              <a:t>資料來源：</a:t>
            </a:r>
            <a:r>
              <a:rPr lang="en-US" altLang="zh-TW" dirty="0">
                <a:hlinkClick r:id="rId3"/>
              </a:rPr>
              <a:t>https://www.kaggle.com/tolgahancepel/toyota-corolla</a:t>
            </a:r>
            <a:endParaRPr lang="en-US" altLang="zh-TW" dirty="0"/>
          </a:p>
        </p:txBody>
      </p:sp>
      <p:graphicFrame>
        <p:nvGraphicFramePr>
          <p:cNvPr id="9" name="表格 9">
            <a:extLst>
              <a:ext uri="{FF2B5EF4-FFF2-40B4-BE49-F238E27FC236}">
                <a16:creationId xmlns:a16="http://schemas.microsoft.com/office/drawing/2014/main" id="{B46F0EED-DD50-4FE1-96FC-7A5F0DB58DE5}"/>
              </a:ext>
            </a:extLst>
          </p:cNvPr>
          <p:cNvGraphicFramePr>
            <a:graphicFrameLocks noGrp="1"/>
          </p:cNvGraphicFramePr>
          <p:nvPr/>
        </p:nvGraphicFramePr>
        <p:xfrm>
          <a:off x="550519" y="1660589"/>
          <a:ext cx="5119368" cy="4317135"/>
        </p:xfrm>
        <a:graphic>
          <a:graphicData uri="http://schemas.openxmlformats.org/drawingml/2006/table">
            <a:tbl>
              <a:tblPr firstRow="1" bandRow="1">
                <a:tableStyleId>{5C22544A-7EE6-4342-B048-85BDC9FD1C3A}</a:tableStyleId>
              </a:tblPr>
              <a:tblGrid>
                <a:gridCol w="1706456">
                  <a:extLst>
                    <a:ext uri="{9D8B030D-6E8A-4147-A177-3AD203B41FA5}">
                      <a16:colId xmlns:a16="http://schemas.microsoft.com/office/drawing/2014/main" val="1353349612"/>
                    </a:ext>
                  </a:extLst>
                </a:gridCol>
                <a:gridCol w="1706456">
                  <a:extLst>
                    <a:ext uri="{9D8B030D-6E8A-4147-A177-3AD203B41FA5}">
                      <a16:colId xmlns:a16="http://schemas.microsoft.com/office/drawing/2014/main" val="687159522"/>
                    </a:ext>
                  </a:extLst>
                </a:gridCol>
                <a:gridCol w="1706456">
                  <a:extLst>
                    <a:ext uri="{9D8B030D-6E8A-4147-A177-3AD203B41FA5}">
                      <a16:colId xmlns:a16="http://schemas.microsoft.com/office/drawing/2014/main" val="847435316"/>
                    </a:ext>
                  </a:extLst>
                </a:gridCol>
              </a:tblGrid>
              <a:tr h="433535">
                <a:tc>
                  <a:txBody>
                    <a:bodyPr/>
                    <a:lstStyle/>
                    <a:p>
                      <a:pPr algn="ctr"/>
                      <a:r>
                        <a:rPr lang="zh-TW" altLang="en-US" sz="1800" b="0" dirty="0">
                          <a:solidFill>
                            <a:schemeClr val="tx1"/>
                          </a:solidFill>
                          <a:latin typeface="微軟正黑體" panose="020B0604030504040204" pitchFamily="34" charset="-120"/>
                          <a:ea typeface="微軟正黑體" panose="020B0604030504040204" pitchFamily="34" charset="-120"/>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tc>
                  <a:txBody>
                    <a:bodyPr/>
                    <a:lstStyle/>
                    <a:p>
                      <a:pPr algn="ctr"/>
                      <a:r>
                        <a:rPr lang="zh-TW" altLang="en-US" sz="1800" b="0" dirty="0">
                          <a:solidFill>
                            <a:schemeClr val="tx1"/>
                          </a:solidFill>
                          <a:latin typeface="微軟正黑體" panose="020B0604030504040204" pitchFamily="34" charset="-120"/>
                          <a:ea typeface="微軟正黑體" panose="020B0604030504040204" pitchFamily="34" charset="-120"/>
                        </a:rPr>
                        <a:t>資料型態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tc>
                  <a:txBody>
                    <a:bodyPr/>
                    <a:lstStyle/>
                    <a:p>
                      <a:pPr algn="ctr"/>
                      <a:r>
                        <a:rPr lang="zh-TW" altLang="en-US" sz="1800" b="0" dirty="0">
                          <a:solidFill>
                            <a:schemeClr val="tx1"/>
                          </a:solidFill>
                          <a:latin typeface="微軟正黑體" panose="020B0604030504040204" pitchFamily="34" charset="-120"/>
                          <a:ea typeface="微軟正黑體" panose="020B0604030504040204" pitchFamily="34" charset="-120"/>
                        </a:rPr>
                        <a:t>欄位名稱</a:t>
                      </a:r>
                      <a:r>
                        <a:rPr lang="en-US" altLang="zh-TW" sz="1800" b="0" dirty="0">
                          <a:solidFill>
                            <a:schemeClr val="tx1"/>
                          </a:solidFill>
                          <a:latin typeface="微軟正黑體" panose="020B0604030504040204" pitchFamily="34" charset="-120"/>
                          <a:ea typeface="微軟正黑體" panose="020B0604030504040204" pitchFamily="34" charset="-120"/>
                        </a:rPr>
                        <a:t>(</a:t>
                      </a:r>
                      <a:r>
                        <a:rPr lang="zh-TW" altLang="en-US" sz="1800" b="0" dirty="0">
                          <a:solidFill>
                            <a:schemeClr val="tx1"/>
                          </a:solidFill>
                          <a:latin typeface="微軟正黑體" panose="020B0604030504040204" pitchFamily="34" charset="-120"/>
                          <a:ea typeface="微軟正黑體" panose="020B0604030504040204" pitchFamily="34" charset="-120"/>
                        </a:rPr>
                        <a:t>中文</a:t>
                      </a:r>
                      <a:r>
                        <a:rPr lang="en-US" altLang="zh-TW" sz="1800" b="0" dirty="0">
                          <a:solidFill>
                            <a:schemeClr val="tx1"/>
                          </a:solidFill>
                          <a:latin typeface="微軟正黑體" panose="020B0604030504040204" pitchFamily="34" charset="-120"/>
                          <a:ea typeface="微軟正黑體" panose="020B0604030504040204" pitchFamily="34" charset="-120"/>
                        </a:rPr>
                        <a:t>)</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6E0"/>
                    </a:solidFill>
                  </a:tcPr>
                </a:tc>
                <a:extLst>
                  <a:ext uri="{0D108BD9-81ED-4DB2-BD59-A6C34878D82A}">
                    <a16:rowId xmlns:a16="http://schemas.microsoft.com/office/drawing/2014/main" val="1297101903"/>
                  </a:ext>
                </a:extLst>
              </a:tr>
              <a:tr h="388360">
                <a:tc>
                  <a:txBody>
                    <a:bodyPr/>
                    <a:lstStyle/>
                    <a:p>
                      <a:pPr algn="ctr" fontAlgn="ctr"/>
                      <a:r>
                        <a:rPr lang="en-US" sz="1800" b="0" i="0" u="none" strike="noStrike" dirty="0">
                          <a:solidFill>
                            <a:srgbClr val="000000"/>
                          </a:solidFill>
                          <a:effectLst/>
                          <a:latin typeface="微軟正黑體" panose="020B0604030504040204" pitchFamily="34" charset="-120"/>
                          <a:ea typeface="微軟正黑體" panose="020B0604030504040204" pitchFamily="34" charset="-120"/>
                        </a:rPr>
                        <a:t>Price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a:r>
                        <a:rPr lang="en-US" altLang="zh-TW" sz="1800" b="0" dirty="0">
                          <a:solidFill>
                            <a:schemeClr val="tx1"/>
                          </a:solidFill>
                          <a:latin typeface="微軟正黑體" panose="020B0604030504040204" pitchFamily="34" charset="-120"/>
                          <a:ea typeface="微軟正黑體" panose="020B0604030504040204" pitchFamily="34" charset="-120"/>
                        </a:rPr>
                        <a:t>Integer</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價格</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615435"/>
                  </a:ext>
                </a:extLst>
              </a:tr>
              <a:tr h="388360">
                <a:tc>
                  <a:txBody>
                    <a:bodyPr/>
                    <a:lstStyle/>
                    <a:p>
                      <a:pPr algn="ctr" fontAlgn="ctr"/>
                      <a:r>
                        <a:rPr lang="en-US" sz="1800" b="0" i="0" u="none" strike="noStrike" dirty="0">
                          <a:solidFill>
                            <a:srgbClr val="000000"/>
                          </a:solidFill>
                          <a:effectLst/>
                          <a:latin typeface="微軟正黑體" panose="020B0604030504040204" pitchFamily="34" charset="-120"/>
                          <a:ea typeface="微軟正黑體" panose="020B0604030504040204" pitchFamily="34" charset="-120"/>
                        </a:rPr>
                        <a:t>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車齡</a:t>
                      </a:r>
                      <a:r>
                        <a:rPr lang="en-US" altLang="zh-TW"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en-US"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月</a:t>
                      </a:r>
                      <a:r>
                        <a:rPr lang="en-US" altLang="zh-TW"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8599971"/>
                  </a:ext>
                </a:extLst>
              </a:tr>
              <a:tr h="388360">
                <a:tc>
                  <a:txBody>
                    <a:bodyPr/>
                    <a:lstStyle/>
                    <a:p>
                      <a:pPr algn="ctr" fontAlgn="ctr"/>
                      <a:r>
                        <a:rPr lang="en-US" sz="1800" b="0" i="0" u="none" strike="noStrike" dirty="0">
                          <a:solidFill>
                            <a:srgbClr val="000000"/>
                          </a:solidFill>
                          <a:effectLst/>
                          <a:latin typeface="微軟正黑體" panose="020B0604030504040204" pitchFamily="34" charset="-120"/>
                          <a:ea typeface="微軟正黑體" panose="020B0604030504040204" pitchFamily="34" charset="-120"/>
                        </a:rPr>
                        <a:t>KM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累計公里數</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5966124"/>
                  </a:ext>
                </a:extLst>
              </a:tr>
              <a:tr h="388360">
                <a:tc>
                  <a:txBody>
                    <a:bodyPr/>
                    <a:lstStyle/>
                    <a:p>
                      <a:pPr algn="ctr" fontAlgn="ctr"/>
                      <a:r>
                        <a:rPr lang="en-US" sz="1800" b="0" i="0" u="none" strike="noStrike" dirty="0" err="1">
                          <a:solidFill>
                            <a:srgbClr val="000000"/>
                          </a:solidFill>
                          <a:effectLst/>
                          <a:latin typeface="微軟正黑體" panose="020B0604030504040204" pitchFamily="34" charset="-120"/>
                          <a:ea typeface="微軟正黑體" panose="020B0604030504040204" pitchFamily="34" charset="-120"/>
                        </a:rPr>
                        <a:t>FuelType</a:t>
                      </a:r>
                      <a:endParaRPr 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0" dirty="0" err="1">
                          <a:solidFill>
                            <a:schemeClr val="tx1"/>
                          </a:solidFill>
                          <a:latin typeface="微軟正黑體" panose="020B0604030504040204" pitchFamily="34" charset="-120"/>
                          <a:ea typeface="微軟正黑體" panose="020B0604030504040204" pitchFamily="34" charset="-120"/>
                        </a:rPr>
                        <a:t>Polynominal</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燃油類型</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9297208"/>
                  </a:ext>
                </a:extLst>
              </a:tr>
              <a:tr h="388360">
                <a:tc>
                  <a:txBody>
                    <a:bodyPr/>
                    <a:lstStyle/>
                    <a:p>
                      <a:pPr algn="ctr" fontAlgn="ctr"/>
                      <a:r>
                        <a:rPr lang="en-US" sz="1800" b="0" i="0" u="none" strike="noStrike" dirty="0">
                          <a:solidFill>
                            <a:srgbClr val="000000"/>
                          </a:solidFill>
                          <a:effectLst/>
                          <a:latin typeface="微軟正黑體" panose="020B0604030504040204" pitchFamily="34" charset="-120"/>
                          <a:ea typeface="微軟正黑體" panose="020B0604030504040204" pitchFamily="34" charset="-120"/>
                        </a:rPr>
                        <a:t>HP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微軟正黑體" panose="020B0604030504040204" pitchFamily="34" charset="-120"/>
                          <a:ea typeface="微軟正黑體" panose="020B0604030504040204" pitchFamily="34" charset="-120"/>
                        </a:rPr>
                        <a:t>Integer</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馬力</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3399115"/>
                  </a:ext>
                </a:extLst>
              </a:tr>
              <a:tr h="388360">
                <a:tc>
                  <a:txBody>
                    <a:bodyPr/>
                    <a:lstStyle/>
                    <a:p>
                      <a:pPr algn="ctr" fontAlgn="ctr"/>
                      <a:r>
                        <a:rPr lang="en-US" sz="1800" b="0" i="0" u="none" strike="noStrike" dirty="0" err="1">
                          <a:solidFill>
                            <a:srgbClr val="000000"/>
                          </a:solidFill>
                          <a:effectLst/>
                          <a:latin typeface="微軟正黑體" panose="020B0604030504040204" pitchFamily="34" charset="-120"/>
                          <a:ea typeface="微軟正黑體" panose="020B0604030504040204" pitchFamily="34" charset="-120"/>
                        </a:rPr>
                        <a:t>MetColor</a:t>
                      </a:r>
                      <a:endParaRPr lang="en-US" sz="1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err="1">
                          <a:solidFill>
                            <a:schemeClr val="tx1"/>
                          </a:solidFill>
                          <a:latin typeface="微軟正黑體" panose="020B0604030504040204" pitchFamily="34" charset="-120"/>
                          <a:ea typeface="微軟正黑體" panose="020B0604030504040204" pitchFamily="34" charset="-120"/>
                        </a:rPr>
                        <a:t>Polynominal</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金屬色</a:t>
                      </a:r>
                      <a:r>
                        <a:rPr lang="en-US" altLang="zh-TW"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en-US"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是否</a:t>
                      </a:r>
                      <a:r>
                        <a:rPr lang="en-US" altLang="zh-TW"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2356775"/>
                  </a:ext>
                </a:extLst>
              </a:tr>
              <a:tr h="388360">
                <a:tc>
                  <a:txBody>
                    <a:bodyPr/>
                    <a:lstStyle/>
                    <a:p>
                      <a:pPr algn="ctr" fontAlgn="ctr"/>
                      <a:r>
                        <a:rPr lang="en-US" sz="1800" b="0" i="0" u="none" strike="noStrike" dirty="0">
                          <a:solidFill>
                            <a:srgbClr val="000000"/>
                          </a:solidFill>
                          <a:effectLst/>
                          <a:latin typeface="微軟正黑體" panose="020B0604030504040204" pitchFamily="34" charset="-120"/>
                          <a:ea typeface="微軟正黑體" panose="020B0604030504040204" pitchFamily="34" charset="-120"/>
                        </a:rPr>
                        <a:t>Automatic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err="1">
                          <a:solidFill>
                            <a:schemeClr val="tx1"/>
                          </a:solidFill>
                          <a:latin typeface="微軟正黑體" panose="020B0604030504040204" pitchFamily="34" charset="-120"/>
                          <a:ea typeface="微軟正黑體" panose="020B0604030504040204" pitchFamily="34" charset="-120"/>
                        </a:rPr>
                        <a:t>Polynominal</a:t>
                      </a:r>
                      <a:endParaRPr lang="zh-TW" altLang="en-US" sz="1200" dirty="0">
                        <a:solidFill>
                          <a:schemeClr val="tx1"/>
                        </a:solidFill>
                        <a:latin typeface="微軟正黑體" panose="020B0604030504040204" pitchFamily="34" charset="-120"/>
                        <a:ea typeface="微軟正黑體" panose="020B0604030504040204" pitchFamily="34" charset="-120"/>
                      </a:endParaRPr>
                    </a:p>
                    <a:p>
                      <a:pPr algn="ct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手排自排</a:t>
                      </a:r>
                      <a:r>
                        <a:rPr lang="en-US" altLang="zh-TW"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en-US"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是否</a:t>
                      </a:r>
                      <a:r>
                        <a:rPr lang="en-US" altLang="zh-TW"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3699447"/>
                  </a:ext>
                </a:extLst>
              </a:tr>
              <a:tr h="388360">
                <a:tc>
                  <a:txBody>
                    <a:bodyPr/>
                    <a:lstStyle/>
                    <a:p>
                      <a:pPr algn="ctr" fontAlgn="ctr"/>
                      <a:r>
                        <a:rPr lang="en-US" sz="1800" b="0" i="0" u="none" strike="noStrike" dirty="0">
                          <a:solidFill>
                            <a:srgbClr val="000000"/>
                          </a:solidFill>
                          <a:effectLst/>
                          <a:latin typeface="微軟正黑體" panose="020B0604030504040204" pitchFamily="34" charset="-120"/>
                          <a:ea typeface="微軟正黑體" panose="020B0604030504040204" pitchFamily="34" charset="-120"/>
                        </a:rPr>
                        <a:t>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微軟正黑體" panose="020B0604030504040204" pitchFamily="34" charset="-120"/>
                          <a:ea typeface="微軟正黑體" panose="020B0604030504040204" pitchFamily="34" charset="-120"/>
                        </a:rPr>
                        <a:t>Integer</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kern="1200" dirty="0">
                          <a:solidFill>
                            <a:schemeClr val="dk1"/>
                          </a:solidFill>
                          <a:effectLst/>
                          <a:latin typeface="微軟正黑體" panose="020B0604030504040204" pitchFamily="34" charset="-120"/>
                          <a:ea typeface="微軟正黑體" panose="020B0604030504040204" pitchFamily="34" charset="-120"/>
                          <a:cs typeface="+mn-cs"/>
                        </a:rPr>
                        <a:t>排氣量</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3119004"/>
                  </a:ext>
                </a:extLst>
              </a:tr>
              <a:tr h="388360">
                <a:tc>
                  <a:txBody>
                    <a:bodyPr/>
                    <a:lstStyle/>
                    <a:p>
                      <a:pPr algn="ctr" fontAlgn="ctr"/>
                      <a:r>
                        <a:rPr lang="en-US" sz="1800" b="0" i="0" u="none" strike="noStrike" dirty="0">
                          <a:solidFill>
                            <a:srgbClr val="000000"/>
                          </a:solidFill>
                          <a:effectLst/>
                          <a:latin typeface="微軟正黑體" panose="020B0604030504040204" pitchFamily="34" charset="-120"/>
                          <a:ea typeface="微軟正黑體" panose="020B0604030504040204" pitchFamily="34" charset="-120"/>
                        </a:rPr>
                        <a:t>Doors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dirty="0">
                          <a:solidFill>
                            <a:schemeClr val="tx1"/>
                          </a:solidFill>
                          <a:latin typeface="微軟正黑體" panose="020B0604030504040204" pitchFamily="34" charset="-120"/>
                          <a:ea typeface="微軟正黑體" panose="020B0604030504040204" pitchFamily="34" charset="-120"/>
                        </a:rPr>
                        <a:t>門數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6242049"/>
                  </a:ext>
                </a:extLst>
              </a:tr>
              <a:tr h="388360">
                <a:tc>
                  <a:txBody>
                    <a:bodyPr/>
                    <a:lstStyle/>
                    <a:p>
                      <a:pPr algn="ctr" fontAlgn="ctr"/>
                      <a:r>
                        <a:rPr lang="en-US" sz="1800" b="0" i="0" u="none" strike="noStrike" dirty="0">
                          <a:solidFill>
                            <a:srgbClr val="000000"/>
                          </a:solidFill>
                          <a:effectLst/>
                          <a:latin typeface="微軟正黑體" panose="020B0604030504040204" pitchFamily="34" charset="-120"/>
                          <a:ea typeface="微軟正黑體" panose="020B0604030504040204" pitchFamily="34" charset="-120"/>
                        </a:rPr>
                        <a:t>Weight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dirty="0">
                          <a:solidFill>
                            <a:schemeClr val="tx1"/>
                          </a:solidFill>
                          <a:latin typeface="微軟正黑體" panose="020B0604030504040204" pitchFamily="34" charset="-120"/>
                          <a:ea typeface="微軟正黑體" panose="020B0604030504040204" pitchFamily="34" charset="-120"/>
                        </a:rPr>
                        <a:t>重量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23310"/>
                  </a:ext>
                </a:extLst>
              </a:tr>
            </a:tbl>
          </a:graphicData>
        </a:graphic>
      </p:graphicFrame>
    </p:spTree>
    <p:extLst>
      <p:ext uri="{BB962C8B-B14F-4D97-AF65-F5344CB8AC3E}">
        <p14:creationId xmlns:p14="http://schemas.microsoft.com/office/powerpoint/2010/main" val="3297795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設定目標欄位</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Set Role</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p:txBody>
          <a:bodyPr/>
          <a:lstStyle/>
          <a:p>
            <a:r>
              <a:rPr lang="en-US" altLang="zh-TW" dirty="0"/>
              <a:t>Label</a:t>
            </a:r>
            <a:r>
              <a:rPr lang="zh-TW" altLang="en-US" dirty="0"/>
              <a:t> 值為預測欄位</a:t>
            </a:r>
            <a:endParaRPr lang="en-US" altLang="zh-TW" dirty="0"/>
          </a:p>
          <a:p>
            <a:endParaRPr lang="en-US" altLang="zh-TW" dirty="0"/>
          </a:p>
          <a:p>
            <a:r>
              <a:rPr lang="zh-TW" altLang="en-US" dirty="0"/>
              <a:t>將「</a:t>
            </a:r>
            <a:r>
              <a:rPr lang="en-US" altLang="zh-TW" dirty="0"/>
              <a:t>Price</a:t>
            </a:r>
            <a:r>
              <a:rPr lang="zh-TW" altLang="en-US" dirty="0"/>
              <a:t>」</a:t>
            </a:r>
            <a:endParaRPr lang="en-US" altLang="zh-TW" dirty="0"/>
          </a:p>
          <a:p>
            <a:pPr marL="0" indent="0">
              <a:buNone/>
            </a:pPr>
            <a:r>
              <a:rPr lang="zh-TW" altLang="en-US" dirty="0"/>
              <a:t>  </a:t>
            </a:r>
            <a:r>
              <a:rPr lang="zh-TW" altLang="en-US" sz="1400" dirty="0"/>
              <a:t> </a:t>
            </a:r>
            <a:r>
              <a:rPr lang="zh-TW" altLang="en-US" dirty="0"/>
              <a:t>設為 </a:t>
            </a:r>
            <a:r>
              <a:rPr lang="en-US" altLang="zh-TW" dirty="0"/>
              <a:t>label</a:t>
            </a:r>
            <a:r>
              <a:rPr lang="zh-TW" altLang="en-US" dirty="0"/>
              <a:t> 值</a:t>
            </a:r>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5" name="圖片 4">
            <a:extLst>
              <a:ext uri="{FF2B5EF4-FFF2-40B4-BE49-F238E27FC236}">
                <a16:creationId xmlns:a16="http://schemas.microsoft.com/office/drawing/2014/main" id="{F4B54861-4360-484D-9A57-45122BC72691}"/>
              </a:ext>
            </a:extLst>
          </p:cNvPr>
          <p:cNvPicPr>
            <a:picLocks noChangeAspect="1"/>
          </p:cNvPicPr>
          <p:nvPr/>
        </p:nvPicPr>
        <p:blipFill>
          <a:blip r:embed="rId3"/>
          <a:stretch>
            <a:fillRect/>
          </a:stretch>
        </p:blipFill>
        <p:spPr>
          <a:xfrm>
            <a:off x="6096000" y="173547"/>
            <a:ext cx="1362075" cy="1038225"/>
          </a:xfrm>
          <a:prstGeom prst="rect">
            <a:avLst/>
          </a:prstGeom>
        </p:spPr>
      </p:pic>
      <p:pic>
        <p:nvPicPr>
          <p:cNvPr id="9" name="圖片 8">
            <a:extLst>
              <a:ext uri="{FF2B5EF4-FFF2-40B4-BE49-F238E27FC236}">
                <a16:creationId xmlns:a16="http://schemas.microsoft.com/office/drawing/2014/main" id="{4A9C41B1-5F6A-4DC1-9333-B24D9341515B}"/>
              </a:ext>
            </a:extLst>
          </p:cNvPr>
          <p:cNvPicPr>
            <a:picLocks noChangeAspect="1"/>
          </p:cNvPicPr>
          <p:nvPr/>
        </p:nvPicPr>
        <p:blipFill>
          <a:blip r:embed="rId4"/>
          <a:stretch>
            <a:fillRect/>
          </a:stretch>
        </p:blipFill>
        <p:spPr>
          <a:xfrm>
            <a:off x="400051" y="1806254"/>
            <a:ext cx="5441772" cy="4106274"/>
          </a:xfrm>
          <a:prstGeom prst="rect">
            <a:avLst/>
          </a:prstGeom>
        </p:spPr>
      </p:pic>
    </p:spTree>
    <p:extLst>
      <p:ext uri="{BB962C8B-B14F-4D97-AF65-F5344CB8AC3E}">
        <p14:creationId xmlns:p14="http://schemas.microsoft.com/office/powerpoint/2010/main" val="42533330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切割資料集</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Split Data</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p:txBody>
          <a:bodyPr>
            <a:normAutofit lnSpcReduction="10000"/>
          </a:bodyPr>
          <a:lstStyle/>
          <a:p>
            <a:r>
              <a:rPr lang="zh-TW" altLang="en-US" dirty="0"/>
              <a:t>訓練集用於建立模型</a:t>
            </a:r>
            <a:endParaRPr lang="en-US" altLang="zh-TW" dirty="0"/>
          </a:p>
          <a:p>
            <a:r>
              <a:rPr lang="zh-TW" altLang="en-US" dirty="0"/>
              <a:t>測試集使用模型做出預測，</a:t>
            </a:r>
            <a:endParaRPr lang="en-US" altLang="zh-TW" dirty="0"/>
          </a:p>
          <a:p>
            <a:pPr marL="0" indent="0">
              <a:buNone/>
            </a:pPr>
            <a:r>
              <a:rPr lang="zh-TW" altLang="en-US" dirty="0"/>
              <a:t>  </a:t>
            </a:r>
            <a:r>
              <a:rPr lang="zh-TW" altLang="en-US" sz="1600" dirty="0"/>
              <a:t> </a:t>
            </a:r>
            <a:r>
              <a:rPr lang="zh-TW" altLang="en-US" dirty="0"/>
              <a:t>以評估模型準確率</a:t>
            </a:r>
            <a:endParaRPr lang="en-US" altLang="zh-TW" dirty="0"/>
          </a:p>
          <a:p>
            <a:endParaRPr lang="en-US" altLang="zh-TW" dirty="0"/>
          </a:p>
          <a:p>
            <a:r>
              <a:rPr lang="zh-TW" altLang="en-US" dirty="0"/>
              <a:t>訓練集：</a:t>
            </a:r>
            <a:r>
              <a:rPr lang="en-US" altLang="zh-TW" dirty="0"/>
              <a:t>80%</a:t>
            </a:r>
          </a:p>
          <a:p>
            <a:r>
              <a:rPr lang="zh-TW" altLang="en-US" dirty="0"/>
              <a:t>測試集：</a:t>
            </a:r>
            <a:r>
              <a:rPr lang="en-US" altLang="zh-TW" dirty="0"/>
              <a:t>20%</a:t>
            </a:r>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5" name="圖片 4">
            <a:extLst>
              <a:ext uri="{FF2B5EF4-FFF2-40B4-BE49-F238E27FC236}">
                <a16:creationId xmlns:a16="http://schemas.microsoft.com/office/drawing/2014/main" id="{23155162-E823-4764-9709-F6E7359286C5}"/>
              </a:ext>
            </a:extLst>
          </p:cNvPr>
          <p:cNvPicPr>
            <a:picLocks noChangeAspect="1"/>
          </p:cNvPicPr>
          <p:nvPr/>
        </p:nvPicPr>
        <p:blipFill>
          <a:blip r:embed="rId3"/>
          <a:stretch>
            <a:fillRect/>
          </a:stretch>
        </p:blipFill>
        <p:spPr>
          <a:xfrm>
            <a:off x="351946" y="1988701"/>
            <a:ext cx="5516514" cy="3752041"/>
          </a:xfrm>
          <a:prstGeom prst="rect">
            <a:avLst/>
          </a:prstGeom>
        </p:spPr>
      </p:pic>
      <p:pic>
        <p:nvPicPr>
          <p:cNvPr id="7" name="圖片 6">
            <a:extLst>
              <a:ext uri="{FF2B5EF4-FFF2-40B4-BE49-F238E27FC236}">
                <a16:creationId xmlns:a16="http://schemas.microsoft.com/office/drawing/2014/main" id="{E5626732-8406-49BE-B91B-A93AF512032E}"/>
              </a:ext>
            </a:extLst>
          </p:cNvPr>
          <p:cNvPicPr>
            <a:picLocks noChangeAspect="1"/>
          </p:cNvPicPr>
          <p:nvPr/>
        </p:nvPicPr>
        <p:blipFill>
          <a:blip r:embed="rId4"/>
          <a:stretch>
            <a:fillRect/>
          </a:stretch>
        </p:blipFill>
        <p:spPr>
          <a:xfrm>
            <a:off x="6096000" y="97347"/>
            <a:ext cx="1333500" cy="1190625"/>
          </a:xfrm>
          <a:prstGeom prst="rect">
            <a:avLst/>
          </a:prstGeom>
        </p:spPr>
      </p:pic>
    </p:spTree>
    <p:extLst>
      <p:ext uri="{BB962C8B-B14F-4D97-AF65-F5344CB8AC3E}">
        <p14:creationId xmlns:p14="http://schemas.microsoft.com/office/powerpoint/2010/main" val="16696457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C2C003F-016A-4F60-95E2-35A48E99A504}"/>
              </a:ext>
            </a:extLst>
          </p:cNvPr>
          <p:cNvPicPr>
            <a:picLocks noChangeAspect="1"/>
          </p:cNvPicPr>
          <p:nvPr/>
        </p:nvPicPr>
        <p:blipFill>
          <a:blip r:embed="rId3"/>
          <a:stretch>
            <a:fillRect/>
          </a:stretch>
        </p:blipFill>
        <p:spPr>
          <a:xfrm>
            <a:off x="6515100" y="63505"/>
            <a:ext cx="1162050" cy="1104900"/>
          </a:xfrm>
          <a:prstGeom prst="rect">
            <a:avLst/>
          </a:prstGeom>
        </p:spPr>
      </p:pic>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建立模型 </a:t>
            </a:r>
            <a:r>
              <a:rPr lang="en-US" altLang="zh-TW" dirty="0"/>
              <a:t>-</a:t>
            </a:r>
            <a:r>
              <a:rPr lang="zh-TW" altLang="en-US" dirty="0"/>
              <a:t> 線性迴歸</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Linear Regression</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normAutofit/>
          </a:bodyPr>
          <a:lstStyle/>
          <a:p>
            <a:r>
              <a:rPr lang="en-US" altLang="zh-TW"/>
              <a:t>Linear Regression</a:t>
            </a:r>
            <a:r>
              <a:rPr lang="zh-TW" altLang="en-US"/>
              <a:t>參數</a:t>
            </a:r>
            <a:r>
              <a:rPr lang="zh-TW" altLang="en-US" dirty="0"/>
              <a:t>設置</a:t>
            </a:r>
            <a:endParaRPr lang="en-US" altLang="zh-TW"/>
          </a:p>
          <a:p>
            <a:r>
              <a:rPr lang="zh-TW" altLang="en-US"/>
              <a:t>使用</a:t>
            </a:r>
            <a:r>
              <a:rPr lang="zh-TW" altLang="en-US" dirty="0"/>
              <a:t>預設參數</a:t>
            </a:r>
            <a:endParaRPr lang="en-US" altLang="zh-TW"/>
          </a:p>
          <a:p>
            <a:pPr marL="0" indent="0">
              <a:buNone/>
            </a:pPr>
            <a:r>
              <a:rPr lang="zh-TW" altLang="en-US"/>
              <a:t>  </a:t>
            </a:r>
            <a:r>
              <a:rPr lang="zh-TW" altLang="en-US" sz="1400"/>
              <a:t> </a:t>
            </a:r>
            <a:endParaRPr lang="zh-TW" altLang="en-US"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11" name="圖片 10">
            <a:extLst>
              <a:ext uri="{FF2B5EF4-FFF2-40B4-BE49-F238E27FC236}">
                <a16:creationId xmlns:a16="http://schemas.microsoft.com/office/drawing/2014/main" id="{56DC7A37-290D-407B-88B3-9717689160F6}"/>
              </a:ext>
            </a:extLst>
          </p:cNvPr>
          <p:cNvPicPr>
            <a:picLocks noChangeAspect="1"/>
          </p:cNvPicPr>
          <p:nvPr/>
        </p:nvPicPr>
        <p:blipFill>
          <a:blip r:embed="rId4"/>
          <a:stretch>
            <a:fillRect/>
          </a:stretch>
        </p:blipFill>
        <p:spPr>
          <a:xfrm>
            <a:off x="1033013" y="2009407"/>
            <a:ext cx="4154380" cy="3619500"/>
          </a:xfrm>
          <a:prstGeom prst="rect">
            <a:avLst/>
          </a:prstGeom>
          <a:ln>
            <a:solidFill>
              <a:schemeClr val="bg1">
                <a:lumMod val="50000"/>
              </a:schemeClr>
            </a:solidFill>
          </a:ln>
        </p:spPr>
      </p:pic>
    </p:spTree>
    <p:extLst>
      <p:ext uri="{BB962C8B-B14F-4D97-AF65-F5344CB8AC3E}">
        <p14:creationId xmlns:p14="http://schemas.microsoft.com/office/powerpoint/2010/main" val="36302000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應用模型</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Apply Model</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a:xfrm>
            <a:off x="6365633" y="1455828"/>
            <a:ext cx="5426316" cy="3631729"/>
          </a:xfrm>
        </p:spPr>
        <p:txBody>
          <a:bodyPr/>
          <a:lstStyle/>
          <a:p>
            <a:r>
              <a:rPr lang="zh-TW" altLang="en-US" dirty="0"/>
              <a:t>資料集連接方式</a:t>
            </a:r>
            <a:endParaRPr lang="en-US" altLang="zh-TW" dirty="0"/>
          </a:p>
          <a:p>
            <a:endParaRPr lang="en-US" altLang="zh-TW" dirty="0"/>
          </a:p>
          <a:p>
            <a:r>
              <a:rPr lang="zh-TW" altLang="en-US" dirty="0"/>
              <a:t>訓練集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t>Linear Regression</a:t>
            </a:r>
            <a:endParaRPr lang="en-US" altLang="zh-TW" dirty="0">
              <a:sym typeface="Wingdings" panose="05000000000000000000" pitchFamily="2" charset="2"/>
            </a:endParaRPr>
          </a:p>
          <a:p>
            <a:r>
              <a:rPr lang="zh-TW" altLang="en-US" dirty="0">
                <a:sym typeface="Wingdings" panose="05000000000000000000" pitchFamily="2" charset="2"/>
              </a:rPr>
              <a:t>測試集 </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Apply Model</a:t>
            </a:r>
            <a:r>
              <a:rPr lang="zh-TW" altLang="en-US" dirty="0"/>
              <a:t>  </a:t>
            </a:r>
            <a:r>
              <a:rPr lang="zh-TW" altLang="en-US" sz="1400" dirty="0"/>
              <a:t> </a:t>
            </a:r>
            <a:endParaRPr lang="zh-TW" altLang="en-US"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7" name="圖片 6">
            <a:extLst>
              <a:ext uri="{FF2B5EF4-FFF2-40B4-BE49-F238E27FC236}">
                <a16:creationId xmlns:a16="http://schemas.microsoft.com/office/drawing/2014/main" id="{5A1A5096-93F0-461F-849A-B9812DDD66ED}"/>
              </a:ext>
            </a:extLst>
          </p:cNvPr>
          <p:cNvPicPr>
            <a:picLocks noChangeAspect="1"/>
          </p:cNvPicPr>
          <p:nvPr/>
        </p:nvPicPr>
        <p:blipFill>
          <a:blip r:embed="rId3"/>
          <a:stretch>
            <a:fillRect/>
          </a:stretch>
        </p:blipFill>
        <p:spPr>
          <a:xfrm>
            <a:off x="780372" y="2501445"/>
            <a:ext cx="4750417" cy="2838224"/>
          </a:xfrm>
          <a:prstGeom prst="rect">
            <a:avLst/>
          </a:prstGeom>
        </p:spPr>
      </p:pic>
    </p:spTree>
    <p:extLst>
      <p:ext uri="{BB962C8B-B14F-4D97-AF65-F5344CB8AC3E}">
        <p14:creationId xmlns:p14="http://schemas.microsoft.com/office/powerpoint/2010/main" val="11306095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p:txBody>
          <a:bodyPr/>
          <a:lstStyle/>
          <a:p>
            <a:r>
              <a:rPr lang="zh-TW" altLang="en-US" dirty="0"/>
              <a:t>評估模型</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Performance</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p:txBody>
          <a:bodyPr>
            <a:normAutofit/>
          </a:bodyPr>
          <a:lstStyle/>
          <a:p>
            <a:r>
              <a:rPr lang="zh-TW" altLang="en-US" dirty="0"/>
              <a:t>挑選評估指標</a:t>
            </a:r>
            <a:endParaRPr lang="en-US" altLang="zh-TW" dirty="0"/>
          </a:p>
          <a:p>
            <a:endParaRPr lang="en-US" altLang="zh-TW" dirty="0"/>
          </a:p>
          <a:p>
            <a:r>
              <a:rPr lang="en-US" altLang="zh-TW" dirty="0"/>
              <a:t>Root mean square error</a:t>
            </a:r>
            <a:r>
              <a:rPr lang="zh-TW" altLang="en-US" dirty="0"/>
              <a:t> </a:t>
            </a:r>
            <a:endParaRPr lang="en-US" altLang="zh-TW" dirty="0"/>
          </a:p>
          <a:p>
            <a:pPr marL="0" indent="0">
              <a:buNone/>
            </a:pPr>
            <a:r>
              <a:rPr lang="zh-TW" altLang="en-US" dirty="0"/>
              <a:t>  </a:t>
            </a:r>
            <a:r>
              <a:rPr lang="zh-TW" altLang="en-US" sz="1400" dirty="0"/>
              <a:t> </a:t>
            </a:r>
            <a:r>
              <a:rPr lang="zh-TW" altLang="en-US" dirty="0"/>
              <a:t>均方根誤差</a:t>
            </a:r>
            <a:endParaRPr lang="en-US" altLang="zh-TW" dirty="0"/>
          </a:p>
          <a:p>
            <a:r>
              <a:rPr lang="en-US" altLang="zh-TW" dirty="0"/>
              <a:t>Squared error </a:t>
            </a:r>
            <a:r>
              <a:rPr lang="zh-TW" altLang="en-US" dirty="0"/>
              <a:t>均方誤差</a:t>
            </a:r>
            <a:endParaRPr lang="en-US" altLang="zh-TW" dirty="0"/>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5" name="圖片 4">
            <a:extLst>
              <a:ext uri="{FF2B5EF4-FFF2-40B4-BE49-F238E27FC236}">
                <a16:creationId xmlns:a16="http://schemas.microsoft.com/office/drawing/2014/main" id="{CB384BA3-08D5-4E7A-AEB5-51963A1F015D}"/>
              </a:ext>
            </a:extLst>
          </p:cNvPr>
          <p:cNvPicPr>
            <a:picLocks noChangeAspect="1"/>
          </p:cNvPicPr>
          <p:nvPr/>
        </p:nvPicPr>
        <p:blipFill>
          <a:blip r:embed="rId3"/>
          <a:stretch>
            <a:fillRect/>
          </a:stretch>
        </p:blipFill>
        <p:spPr>
          <a:xfrm>
            <a:off x="6096000" y="211647"/>
            <a:ext cx="1533525" cy="962025"/>
          </a:xfrm>
          <a:prstGeom prst="rect">
            <a:avLst/>
          </a:prstGeom>
        </p:spPr>
      </p:pic>
      <p:grpSp>
        <p:nvGrpSpPr>
          <p:cNvPr id="16" name="群組 15">
            <a:extLst>
              <a:ext uri="{FF2B5EF4-FFF2-40B4-BE49-F238E27FC236}">
                <a16:creationId xmlns:a16="http://schemas.microsoft.com/office/drawing/2014/main" id="{DF2E4829-4B7D-4CAC-A5B2-ABFB0E960668}"/>
              </a:ext>
            </a:extLst>
          </p:cNvPr>
          <p:cNvGrpSpPr/>
          <p:nvPr/>
        </p:nvGrpSpPr>
        <p:grpSpPr>
          <a:xfrm>
            <a:off x="1048040" y="3084214"/>
            <a:ext cx="4183847" cy="1469886"/>
            <a:chOff x="1019465" y="2517328"/>
            <a:chExt cx="4183847" cy="1469886"/>
          </a:xfrm>
        </p:grpSpPr>
        <p:pic>
          <p:nvPicPr>
            <p:cNvPr id="11" name="圖片 10">
              <a:extLst>
                <a:ext uri="{FF2B5EF4-FFF2-40B4-BE49-F238E27FC236}">
                  <a16:creationId xmlns:a16="http://schemas.microsoft.com/office/drawing/2014/main" id="{B2A5AE87-AFBF-4DDB-97E7-EC9DDE3EB480}"/>
                </a:ext>
              </a:extLst>
            </p:cNvPr>
            <p:cNvPicPr>
              <a:picLocks noChangeAspect="1"/>
            </p:cNvPicPr>
            <p:nvPr/>
          </p:nvPicPr>
          <p:blipFill>
            <a:blip r:embed="rId4"/>
            <a:stretch>
              <a:fillRect/>
            </a:stretch>
          </p:blipFill>
          <p:spPr>
            <a:xfrm>
              <a:off x="1019465" y="2517328"/>
              <a:ext cx="4181475" cy="1095375"/>
            </a:xfrm>
            <a:prstGeom prst="rect">
              <a:avLst/>
            </a:prstGeom>
          </p:spPr>
        </p:pic>
        <p:pic>
          <p:nvPicPr>
            <p:cNvPr id="15" name="圖片 14">
              <a:extLst>
                <a:ext uri="{FF2B5EF4-FFF2-40B4-BE49-F238E27FC236}">
                  <a16:creationId xmlns:a16="http://schemas.microsoft.com/office/drawing/2014/main" id="{9F2D8FEF-DB32-4AB3-90A3-CA6F38C8A295}"/>
                </a:ext>
              </a:extLst>
            </p:cNvPr>
            <p:cNvPicPr>
              <a:picLocks noChangeAspect="1"/>
            </p:cNvPicPr>
            <p:nvPr/>
          </p:nvPicPr>
          <p:blipFill>
            <a:blip r:embed="rId5"/>
            <a:stretch>
              <a:fillRect/>
            </a:stretch>
          </p:blipFill>
          <p:spPr>
            <a:xfrm>
              <a:off x="1020112" y="3614737"/>
              <a:ext cx="4183200" cy="372477"/>
            </a:xfrm>
            <a:prstGeom prst="rect">
              <a:avLst/>
            </a:prstGeom>
          </p:spPr>
        </p:pic>
      </p:grpSp>
    </p:spTree>
    <p:extLst>
      <p:ext uri="{BB962C8B-B14F-4D97-AF65-F5344CB8AC3E}">
        <p14:creationId xmlns:p14="http://schemas.microsoft.com/office/powerpoint/2010/main" val="28439063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ADA5E9-FF76-41A7-AC4B-FED4D7160D52}"/>
              </a:ext>
            </a:extLst>
          </p:cNvPr>
          <p:cNvSpPr>
            <a:spLocks noGrp="1"/>
          </p:cNvSpPr>
          <p:nvPr>
            <p:ph type="title"/>
          </p:nvPr>
        </p:nvSpPr>
        <p:spPr>
          <a:xfrm>
            <a:off x="1676400" y="29879"/>
            <a:ext cx="9677400" cy="1325563"/>
          </a:xfrm>
        </p:spPr>
        <p:txBody>
          <a:bodyPr/>
          <a:lstStyle/>
          <a:p>
            <a:r>
              <a:rPr lang="zh-TW" altLang="en-US" dirty="0"/>
              <a:t>評估模型 </a:t>
            </a:r>
            <a:r>
              <a:rPr lang="en-US" altLang="zh-TW" dirty="0"/>
              <a:t>-</a:t>
            </a:r>
            <a:r>
              <a:rPr lang="zh-TW" altLang="en-US" dirty="0"/>
              <a:t> 相關矩陣</a:t>
            </a:r>
          </a:p>
        </p:txBody>
      </p:sp>
      <p:sp>
        <p:nvSpPr>
          <p:cNvPr id="3" name="內容版面配置區 2">
            <a:extLst>
              <a:ext uri="{FF2B5EF4-FFF2-40B4-BE49-F238E27FC236}">
                <a16:creationId xmlns:a16="http://schemas.microsoft.com/office/drawing/2014/main" id="{B49963DF-472D-4D22-A7A0-C5D4B795F5A4}"/>
              </a:ext>
            </a:extLst>
          </p:cNvPr>
          <p:cNvSpPr>
            <a:spLocks noGrp="1"/>
          </p:cNvSpPr>
          <p:nvPr>
            <p:ph idx="1"/>
          </p:nvPr>
        </p:nvSpPr>
        <p:spPr/>
        <p:txBody>
          <a:bodyPr/>
          <a:lstStyle/>
          <a:p>
            <a:r>
              <a:rPr lang="en-US" altLang="zh-TW" dirty="0"/>
              <a:t>Correlation Matrix</a:t>
            </a:r>
            <a:endParaRPr lang="zh-TW" altLang="en-US" dirty="0"/>
          </a:p>
        </p:txBody>
      </p:sp>
      <p:sp>
        <p:nvSpPr>
          <p:cNvPr id="4" name="內容版面配置區 3">
            <a:extLst>
              <a:ext uri="{FF2B5EF4-FFF2-40B4-BE49-F238E27FC236}">
                <a16:creationId xmlns:a16="http://schemas.microsoft.com/office/drawing/2014/main" id="{45466B0F-AE6E-4403-B749-AA1757182A0D}"/>
              </a:ext>
            </a:extLst>
          </p:cNvPr>
          <p:cNvSpPr>
            <a:spLocks noGrp="1"/>
          </p:cNvSpPr>
          <p:nvPr>
            <p:ph idx="10"/>
          </p:nvPr>
        </p:nvSpPr>
        <p:spPr/>
        <p:txBody>
          <a:bodyPr>
            <a:normAutofit/>
          </a:bodyPr>
          <a:lstStyle/>
          <a:p>
            <a:r>
              <a:rPr lang="zh-TW" altLang="en-US" dirty="0"/>
              <a:t>範圍：</a:t>
            </a:r>
            <a:r>
              <a:rPr lang="en-US" altLang="zh-TW" dirty="0"/>
              <a:t>-1</a:t>
            </a:r>
            <a:r>
              <a:rPr lang="zh-TW" altLang="en-US" dirty="0"/>
              <a:t> </a:t>
            </a:r>
            <a:r>
              <a:rPr lang="en-US" altLang="zh-TW" dirty="0"/>
              <a:t>~</a:t>
            </a:r>
            <a:r>
              <a:rPr lang="zh-TW" altLang="en-US" dirty="0"/>
              <a:t> </a:t>
            </a:r>
            <a:r>
              <a:rPr lang="en-US" altLang="zh-TW" dirty="0"/>
              <a:t>1</a:t>
            </a:r>
            <a:r>
              <a:rPr lang="zh-TW" altLang="en-US" dirty="0">
                <a:sym typeface="Wingdings" panose="05000000000000000000" pitchFamily="2" charset="2"/>
              </a:rPr>
              <a:t>  </a:t>
            </a:r>
            <a:r>
              <a:rPr lang="zh-TW" altLang="en-US" sz="2000" dirty="0">
                <a:sym typeface="Wingdings" panose="05000000000000000000" pitchFamily="2" charset="2"/>
              </a:rPr>
              <a:t> </a:t>
            </a:r>
            <a:endParaRPr lang="en-US" altLang="zh-TW" sz="2000" dirty="0">
              <a:sym typeface="Wingdings" panose="05000000000000000000" pitchFamily="2" charset="2"/>
            </a:endParaRPr>
          </a:p>
          <a:p>
            <a:r>
              <a:rPr lang="zh-TW" altLang="en-US" dirty="0">
                <a:sym typeface="Wingdings" panose="05000000000000000000" pitchFamily="2" charset="2"/>
              </a:rPr>
              <a:t>正</a:t>
            </a:r>
            <a:r>
              <a:rPr lang="en-US" altLang="zh-TW" dirty="0">
                <a:sym typeface="Wingdings" panose="05000000000000000000" pitchFamily="2" charset="2"/>
              </a:rPr>
              <a:t>1</a:t>
            </a:r>
            <a:r>
              <a:rPr lang="zh-TW" altLang="en-US" dirty="0">
                <a:sym typeface="Wingdings" panose="05000000000000000000" pitchFamily="2" charset="2"/>
              </a:rPr>
              <a:t>是完全</a:t>
            </a:r>
            <a:r>
              <a:rPr lang="zh-TW" altLang="en-US" dirty="0">
                <a:solidFill>
                  <a:srgbClr val="FF0000"/>
                </a:solidFill>
                <a:sym typeface="Wingdings" panose="05000000000000000000" pitchFamily="2" charset="2"/>
              </a:rPr>
              <a:t>正</a:t>
            </a:r>
            <a:r>
              <a:rPr lang="zh-TW" altLang="en-US" dirty="0">
                <a:sym typeface="Wingdings" panose="05000000000000000000" pitchFamily="2" charset="2"/>
              </a:rPr>
              <a:t>相關</a:t>
            </a:r>
            <a:endParaRPr lang="en-US" altLang="zh-TW" dirty="0">
              <a:sym typeface="Wingdings" panose="05000000000000000000" pitchFamily="2" charset="2"/>
            </a:endParaRPr>
          </a:p>
          <a:p>
            <a:r>
              <a:rPr lang="zh-TW" altLang="en-US" dirty="0">
                <a:sym typeface="Wingdings" panose="05000000000000000000" pitchFamily="2" charset="2"/>
              </a:rPr>
              <a:t>負</a:t>
            </a:r>
            <a:r>
              <a:rPr lang="en-US" altLang="zh-TW" dirty="0">
                <a:sym typeface="Wingdings" panose="05000000000000000000" pitchFamily="2" charset="2"/>
              </a:rPr>
              <a:t>1</a:t>
            </a:r>
            <a:r>
              <a:rPr lang="zh-TW" altLang="en-US" dirty="0">
                <a:sym typeface="Wingdings" panose="05000000000000000000" pitchFamily="2" charset="2"/>
              </a:rPr>
              <a:t>是完全</a:t>
            </a:r>
            <a:r>
              <a:rPr lang="zh-TW" altLang="en-US" dirty="0">
                <a:solidFill>
                  <a:srgbClr val="FF0000"/>
                </a:solidFill>
                <a:sym typeface="Wingdings" panose="05000000000000000000" pitchFamily="2" charset="2"/>
              </a:rPr>
              <a:t>負</a:t>
            </a:r>
            <a:r>
              <a:rPr lang="zh-TW" altLang="en-US" dirty="0">
                <a:sym typeface="Wingdings" panose="05000000000000000000" pitchFamily="2" charset="2"/>
              </a:rPr>
              <a:t>相關</a:t>
            </a:r>
            <a:endParaRPr lang="en-US" altLang="zh-TW" dirty="0">
              <a:sym typeface="Wingdings" panose="05000000000000000000" pitchFamily="2" charset="2"/>
            </a:endParaRPr>
          </a:p>
          <a:p>
            <a:r>
              <a:rPr lang="zh-TW" altLang="en-US" dirty="0">
                <a:sym typeface="Wingdings" panose="05000000000000000000" pitchFamily="2" charset="2"/>
              </a:rPr>
              <a:t>係數越</a:t>
            </a:r>
            <a:r>
              <a:rPr lang="zh-TW" altLang="en-US" dirty="0">
                <a:solidFill>
                  <a:srgbClr val="FF0000"/>
                </a:solidFill>
                <a:sym typeface="Wingdings" panose="05000000000000000000" pitchFamily="2" charset="2"/>
              </a:rPr>
              <a:t>大</a:t>
            </a:r>
            <a:r>
              <a:rPr lang="zh-TW" altLang="en-US" dirty="0">
                <a:sym typeface="Wingdings" panose="05000000000000000000" pitchFamily="2" charset="2"/>
              </a:rPr>
              <a:t>關聯性越</a:t>
            </a:r>
            <a:r>
              <a:rPr lang="zh-TW" altLang="en-US" dirty="0">
                <a:solidFill>
                  <a:srgbClr val="FF0000"/>
                </a:solidFill>
                <a:sym typeface="Wingdings" panose="05000000000000000000" pitchFamily="2" charset="2"/>
              </a:rPr>
              <a:t>強</a:t>
            </a:r>
            <a:r>
              <a:rPr lang="zh-TW" altLang="en-US" dirty="0">
                <a:sym typeface="Wingdings" panose="05000000000000000000" pitchFamily="2" charset="2"/>
              </a:rPr>
              <a:t>，顏色越</a:t>
            </a:r>
            <a:r>
              <a:rPr lang="zh-TW" altLang="en-US" dirty="0">
                <a:solidFill>
                  <a:srgbClr val="FF0000"/>
                </a:solidFill>
                <a:sym typeface="Wingdings" panose="05000000000000000000" pitchFamily="2" charset="2"/>
              </a:rPr>
              <a:t>深</a:t>
            </a:r>
            <a:r>
              <a:rPr lang="zh-TW" altLang="en-US" dirty="0">
                <a:sym typeface="Wingdings" panose="05000000000000000000" pitchFamily="2" charset="2"/>
              </a:rPr>
              <a:t>顯著性越</a:t>
            </a:r>
            <a:r>
              <a:rPr lang="zh-TW" altLang="en-US" dirty="0">
                <a:solidFill>
                  <a:srgbClr val="FF0000"/>
                </a:solidFill>
                <a:sym typeface="Wingdings" panose="05000000000000000000" pitchFamily="2" charset="2"/>
              </a:rPr>
              <a:t>高</a:t>
            </a:r>
            <a:r>
              <a:rPr lang="zh-TW" altLang="en-US" dirty="0">
                <a:sym typeface="Wingdings" panose="05000000000000000000" pitchFamily="2" charset="2"/>
              </a:rPr>
              <a:t>。</a:t>
            </a:r>
            <a:endParaRPr lang="en-US" altLang="zh-TW" dirty="0">
              <a:sym typeface="Wingdings" panose="05000000000000000000" pitchFamily="2" charset="2"/>
            </a:endParaRPr>
          </a:p>
          <a:p>
            <a:pPr marL="0" indent="0">
              <a:buNone/>
            </a:pPr>
            <a:endParaRPr lang="en-US" altLang="zh-TW" dirty="0">
              <a:sym typeface="Wingdings" panose="05000000000000000000" pitchFamily="2" charset="2"/>
            </a:endParaRPr>
          </a:p>
        </p:txBody>
      </p:sp>
      <p:sp>
        <p:nvSpPr>
          <p:cNvPr id="6" name="內容版面配置區 5">
            <a:extLst>
              <a:ext uri="{FF2B5EF4-FFF2-40B4-BE49-F238E27FC236}">
                <a16:creationId xmlns:a16="http://schemas.microsoft.com/office/drawing/2014/main" id="{23E6BD74-4315-4106-9515-40392D045A83}"/>
              </a:ext>
            </a:extLst>
          </p:cNvPr>
          <p:cNvSpPr>
            <a:spLocks noGrp="1"/>
          </p:cNvSpPr>
          <p:nvPr>
            <p:ph idx="12"/>
          </p:nvPr>
        </p:nvSpPr>
        <p:spPr/>
        <p:txBody>
          <a:bodyPr/>
          <a:lstStyle/>
          <a:p>
            <a:endParaRPr lang="zh-TW" altLang="en-US" dirty="0"/>
          </a:p>
        </p:txBody>
      </p:sp>
      <p:pic>
        <p:nvPicPr>
          <p:cNvPr id="9" name="圖片 8">
            <a:extLst>
              <a:ext uri="{FF2B5EF4-FFF2-40B4-BE49-F238E27FC236}">
                <a16:creationId xmlns:a16="http://schemas.microsoft.com/office/drawing/2014/main" id="{F0664EC5-2CAE-41AA-A681-83C34EA60F9F}"/>
              </a:ext>
            </a:extLst>
          </p:cNvPr>
          <p:cNvPicPr>
            <a:picLocks noChangeAspect="1"/>
          </p:cNvPicPr>
          <p:nvPr/>
        </p:nvPicPr>
        <p:blipFill>
          <a:blip r:embed="rId3"/>
          <a:stretch>
            <a:fillRect/>
          </a:stretch>
        </p:blipFill>
        <p:spPr>
          <a:xfrm>
            <a:off x="6426832" y="128857"/>
            <a:ext cx="1338586" cy="1272754"/>
          </a:xfrm>
          <a:prstGeom prst="rect">
            <a:avLst/>
          </a:prstGeom>
        </p:spPr>
      </p:pic>
      <p:pic>
        <p:nvPicPr>
          <p:cNvPr id="12" name="圖片 11">
            <a:extLst>
              <a:ext uri="{FF2B5EF4-FFF2-40B4-BE49-F238E27FC236}">
                <a16:creationId xmlns:a16="http://schemas.microsoft.com/office/drawing/2014/main" id="{F97A2943-00C8-40B9-B285-224D2E19ABEC}"/>
              </a:ext>
            </a:extLst>
          </p:cNvPr>
          <p:cNvPicPr>
            <a:picLocks noChangeAspect="1"/>
          </p:cNvPicPr>
          <p:nvPr/>
        </p:nvPicPr>
        <p:blipFill>
          <a:blip r:embed="rId4"/>
          <a:stretch>
            <a:fillRect/>
          </a:stretch>
        </p:blipFill>
        <p:spPr>
          <a:xfrm>
            <a:off x="328898" y="2175029"/>
            <a:ext cx="5562609" cy="3373515"/>
          </a:xfrm>
          <a:prstGeom prst="rect">
            <a:avLst/>
          </a:prstGeom>
        </p:spPr>
      </p:pic>
    </p:spTree>
    <p:extLst>
      <p:ext uri="{BB962C8B-B14F-4D97-AF65-F5344CB8AC3E}">
        <p14:creationId xmlns:p14="http://schemas.microsoft.com/office/powerpoint/2010/main" val="113819436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apidMiner Theme">
  <a:themeElements>
    <a:clrScheme name="Custom 6">
      <a:dk1>
        <a:srgbClr val="3A4349"/>
      </a:dk1>
      <a:lt1>
        <a:srgbClr val="FFFFFF"/>
      </a:lt1>
      <a:dk2>
        <a:srgbClr val="000000"/>
      </a:dk2>
      <a:lt2>
        <a:srgbClr val="F1F1F1"/>
      </a:lt2>
      <a:accent1>
        <a:srgbClr val="E75424"/>
      </a:accent1>
      <a:accent2>
        <a:srgbClr val="B2496D"/>
      </a:accent2>
      <a:accent3>
        <a:srgbClr val="6650A7"/>
      </a:accent3>
      <a:accent4>
        <a:srgbClr val="506FC3"/>
      </a:accent4>
      <a:accent5>
        <a:srgbClr val="62B1CB"/>
      </a:accent5>
      <a:accent6>
        <a:srgbClr val="F6D34D"/>
      </a:accent6>
      <a:hlink>
        <a:srgbClr val="E75424"/>
      </a:hlink>
      <a:folHlink>
        <a:srgbClr val="F8653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2019-RM-Master" id="{9D38DC33-CE09-3E49-843A-04450869B30F}" vid="{7AB0F4FD-4CD5-904E-9DAD-D77F17575DC6}"/>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6402</TotalTime>
  <Words>6553</Words>
  <Application>Microsoft Office PowerPoint</Application>
  <PresentationFormat>寬螢幕</PresentationFormat>
  <Paragraphs>1370</Paragraphs>
  <Slides>208</Slides>
  <Notes>208</Notes>
  <HiddenSlides>0</HiddenSlides>
  <MMClips>1</MMClips>
  <ScaleCrop>false</ScaleCrop>
  <HeadingPairs>
    <vt:vector size="6" baseType="variant">
      <vt:variant>
        <vt:lpstr>使用字型</vt:lpstr>
      </vt:variant>
      <vt:variant>
        <vt:i4>14</vt:i4>
      </vt:variant>
      <vt:variant>
        <vt:lpstr>佈景主題</vt:lpstr>
      </vt:variant>
      <vt:variant>
        <vt:i4>2</vt:i4>
      </vt:variant>
      <vt:variant>
        <vt:lpstr>投影片標題</vt:lpstr>
      </vt:variant>
      <vt:variant>
        <vt:i4>208</vt:i4>
      </vt:variant>
    </vt:vector>
  </HeadingPairs>
  <TitlesOfParts>
    <vt:vector size="224" baseType="lpstr">
      <vt:lpstr>Open Sans</vt:lpstr>
      <vt:lpstr>Open Sans Light</vt:lpstr>
      <vt:lpstr>Open Sans Regular</vt:lpstr>
      <vt:lpstr>宋体</vt:lpstr>
      <vt:lpstr>System Font Regular</vt:lpstr>
      <vt:lpstr>Work Sans ExtraBold</vt:lpstr>
      <vt:lpstr>微軟正黑體</vt:lpstr>
      <vt:lpstr>微軟正黑體</vt:lpstr>
      <vt:lpstr>新細明體</vt:lpstr>
      <vt:lpstr>Arial</vt:lpstr>
      <vt:lpstr>Calibri</vt:lpstr>
      <vt:lpstr>Calibri Light</vt:lpstr>
      <vt:lpstr>Cambria Math</vt:lpstr>
      <vt:lpstr>Wingdings</vt:lpstr>
      <vt:lpstr>Office 佈景主題</vt:lpstr>
      <vt:lpstr>1_RapidMiner Theme</vt:lpstr>
      <vt:lpstr>RapidMiner 分析環境建置</vt:lpstr>
      <vt:lpstr>RapidMiner 簡介</vt:lpstr>
      <vt:lpstr>RapidMiner 教育授權</vt:lpstr>
      <vt:lpstr>RapidMiner 安裝</vt:lpstr>
      <vt:lpstr>RapidMiner 安裝</vt:lpstr>
      <vt:lpstr>RapidMiner 安裝</vt:lpstr>
      <vt:lpstr>RapidMiner 安裝</vt:lpstr>
      <vt:lpstr>RapidMiner 安裝</vt:lpstr>
      <vt:lpstr>數據分析專案初體驗</vt:lpstr>
      <vt:lpstr>資料來源-大數據猜測</vt:lpstr>
      <vt:lpstr>資料來源</vt:lpstr>
      <vt:lpstr>資料來源</vt:lpstr>
      <vt:lpstr>資料來源</vt:lpstr>
      <vt:lpstr>資料集介紹</vt:lpstr>
      <vt:lpstr>資料集介紹</vt:lpstr>
      <vt:lpstr>使用軟體</vt:lpstr>
      <vt:lpstr>資料前處理 - 總流程圖</vt:lpstr>
      <vt:lpstr>資料前處理 - 子流程</vt:lpstr>
      <vt:lpstr>資料前處理 - 建立新檔案</vt:lpstr>
      <vt:lpstr>資料前處理 - 介面介紹 1</vt:lpstr>
      <vt:lpstr>資料前處理 - 介面介紹2</vt:lpstr>
      <vt:lpstr>資料前處理 - 常見的資料型態</vt:lpstr>
      <vt:lpstr>資料前處理 - 匯入資料的三種方式</vt:lpstr>
      <vt:lpstr>資料前處理 - CSV</vt:lpstr>
      <vt:lpstr>資料前處理 - CSV</vt:lpstr>
      <vt:lpstr>資料前處理 - CSV</vt:lpstr>
      <vt:lpstr>資料匯入時該注意的問題</vt:lpstr>
      <vt:lpstr>資料前處理 - CSV</vt:lpstr>
      <vt:lpstr>資料前處理 - CSV</vt:lpstr>
      <vt:lpstr>資料前處理 - CSV</vt:lpstr>
      <vt:lpstr>資料前處理 - CSV</vt:lpstr>
      <vt:lpstr>資料前處理 - 匯入資料的三種方式</vt:lpstr>
      <vt:lpstr>資料前處理 - Input</vt:lpstr>
      <vt:lpstr>資料前處理 - Input</vt:lpstr>
      <vt:lpstr>資料前處理 - Input</vt:lpstr>
      <vt:lpstr>資料前處理 - Input</vt:lpstr>
      <vt:lpstr>資料匯入時該注意的問題</vt:lpstr>
      <vt:lpstr>資料前處理 - Input</vt:lpstr>
      <vt:lpstr>資料前處理 - Input</vt:lpstr>
      <vt:lpstr>資料前處理 - Input</vt:lpstr>
      <vt:lpstr>資料前處理 - 匯入資料的三種方式</vt:lpstr>
      <vt:lpstr>資料前處理 - Repository</vt:lpstr>
      <vt:lpstr>資料前處理 - Repository</vt:lpstr>
      <vt:lpstr>資料前處理 - Repository</vt:lpstr>
      <vt:lpstr>資料前處理 - Repository</vt:lpstr>
      <vt:lpstr>資料前處理 - Repository</vt:lpstr>
      <vt:lpstr>資料前處理 - Repository</vt:lpstr>
      <vt:lpstr>資料前處理 - Repository</vt:lpstr>
      <vt:lpstr>資料前處理 - Repository</vt:lpstr>
      <vt:lpstr>資料前處理 - Repository</vt:lpstr>
      <vt:lpstr>資料匯入時該注意的問題</vt:lpstr>
      <vt:lpstr>資料前處理 - Repository</vt:lpstr>
      <vt:lpstr>資料前處理 - Repository</vt:lpstr>
      <vt:lpstr>資料前處理 - Repository</vt:lpstr>
      <vt:lpstr>資料前處理 - Repository</vt:lpstr>
      <vt:lpstr>資料前處理 - Repository</vt:lpstr>
      <vt:lpstr>資料前處理 - Repository</vt:lpstr>
      <vt:lpstr>資料前處理 - Repository</vt:lpstr>
      <vt:lpstr>資料前處理 - 視覺化資料探索</vt:lpstr>
      <vt:lpstr>資料前處理 - 視覺化資料探索</vt:lpstr>
      <vt:lpstr>資料前處理 - 視覺化資料探索</vt:lpstr>
      <vt:lpstr>資料前處理 - 視覺化資料探索</vt:lpstr>
      <vt:lpstr>資料前處理 - 發現缺漏值欄位</vt:lpstr>
      <vt:lpstr>資料前處理 - 過濾出缺漏值</vt:lpstr>
      <vt:lpstr>資料前處理 - 處理缺漏值</vt:lpstr>
      <vt:lpstr>資料前處理 - 處理缺漏值</vt:lpstr>
      <vt:lpstr>資料前處理 - 處理缺漏值</vt:lpstr>
      <vt:lpstr>資料前處理 - 處理缺漏值</vt:lpstr>
      <vt:lpstr>資料前處理 - 屬性選擇</vt:lpstr>
      <vt:lpstr>資料前處理 - 屬性選擇</vt:lpstr>
      <vt:lpstr>資料前處理 - 屬性選擇</vt:lpstr>
      <vt:lpstr>資料前處理 - Set Role</vt:lpstr>
      <vt:lpstr>資料前處理 - Set Role</vt:lpstr>
      <vt:lpstr>資料前處理 - Set Role</vt:lpstr>
      <vt:lpstr>資料前處理 - 總流程圖</vt:lpstr>
      <vt:lpstr>資料前處理 - 子流程</vt:lpstr>
      <vt:lpstr>講到大數據， 一定要分類分析呀！</vt:lpstr>
      <vt:lpstr>監督式學習／非監督式學習</vt:lpstr>
      <vt:lpstr>PowerPoint 簡報</vt:lpstr>
      <vt:lpstr>敘述統計</vt:lpstr>
      <vt:lpstr>設定目標欄位</vt:lpstr>
      <vt:lpstr>切割資料集</vt:lpstr>
      <vt:lpstr>建立模型 - 決策樹</vt:lpstr>
      <vt:lpstr>應用模型</vt:lpstr>
      <vt:lpstr>評估模型</vt:lpstr>
      <vt:lpstr>評估模型 - 混淆矩陣</vt:lpstr>
      <vt:lpstr>評估模型 - 分類誤差</vt:lpstr>
      <vt:lpstr>PowerPoint 簡報</vt:lpstr>
      <vt:lpstr>評估模型 - 解釋決策樹</vt:lpstr>
      <vt:lpstr>評估模型 - 解釋決策樹</vt:lpstr>
      <vt:lpstr>評估模型 - 解釋決策樹</vt:lpstr>
      <vt:lpstr>PowerPoint 簡報</vt:lpstr>
      <vt:lpstr>敘述統計</vt:lpstr>
      <vt:lpstr>設定目標欄位</vt:lpstr>
      <vt:lpstr>切割資料集</vt:lpstr>
      <vt:lpstr>建立模型 - 線性迴歸</vt:lpstr>
      <vt:lpstr>應用模型</vt:lpstr>
      <vt:lpstr>評估模型</vt:lpstr>
      <vt:lpstr>評估模型 - 相關矩陣</vt:lpstr>
      <vt:lpstr>評估模型 - 均方誤差、均方根誤差</vt:lpstr>
      <vt:lpstr>評估模型 - 解釋線性迴歸</vt:lpstr>
      <vt:lpstr>評估模型 - 實際值與預測值比較圖表</vt:lpstr>
      <vt:lpstr>聽說這個很有戲： 深度學習</vt:lpstr>
      <vt:lpstr>深度學習(Deep Learning)</vt:lpstr>
      <vt:lpstr>深度學習(Deep Learning)</vt:lpstr>
      <vt:lpstr>Teachable Machine</vt:lpstr>
      <vt:lpstr>Teachable Machine</vt:lpstr>
      <vt:lpstr>Teachable Machine 使用流程</vt:lpstr>
      <vt:lpstr>Teachable Machine 使用教程</vt:lpstr>
      <vt:lpstr>訓練方式 - 圖像辨識</vt:lpstr>
      <vt:lpstr>訓練方式 - 圖像辨識（收集樣本）</vt:lpstr>
      <vt:lpstr>訓練方式 - 圖像辨識（訓練模型）</vt:lpstr>
      <vt:lpstr>訓練方式 - 圖像辨識（預覽模型）</vt:lpstr>
      <vt:lpstr>訓練方式 - 聲音辨識</vt:lpstr>
      <vt:lpstr>訓練方式 - 聲音辨識（收集樣本）</vt:lpstr>
      <vt:lpstr>訓練方式 - 聲音辨識（訓練模型）</vt:lpstr>
      <vt:lpstr>訓練方式 - 圖像辨識（預覽模型）</vt:lpstr>
      <vt:lpstr>匯出模型</vt:lpstr>
      <vt:lpstr>分享與討論時光</vt:lpstr>
      <vt:lpstr>腦力動一動</vt:lpstr>
      <vt:lpstr>全球應用</vt:lpstr>
      <vt:lpstr>全球應用</vt:lpstr>
      <vt:lpstr>美國酒吧應用</vt:lpstr>
      <vt:lpstr>無圍牆的動物園</vt:lpstr>
      <vt:lpstr>化整為零之集群分析</vt:lpstr>
      <vt:lpstr>監督式學習／非監督式學習</vt:lpstr>
      <vt:lpstr>PowerPoint 簡報</vt:lpstr>
      <vt:lpstr>監督式學習／非監督式學習</vt:lpstr>
      <vt:lpstr>PowerPoint 簡報</vt:lpstr>
      <vt:lpstr>非監督學習的應用</vt:lpstr>
      <vt:lpstr>集群演算法</vt:lpstr>
      <vt:lpstr>集群演算法</vt:lpstr>
      <vt:lpstr>集群演算法</vt:lpstr>
      <vt:lpstr>PowerPoint 簡報</vt:lpstr>
      <vt:lpstr>K-means演算法</vt:lpstr>
      <vt:lpstr>K-means演算法</vt:lpstr>
      <vt:lpstr>K-means演算法</vt:lpstr>
      <vt:lpstr>K-means演算法</vt:lpstr>
      <vt:lpstr>K-means怎麼選K？</vt:lpstr>
      <vt:lpstr>資料集介紹</vt:lpstr>
      <vt:lpstr>資料集介紹</vt:lpstr>
      <vt:lpstr>K-Means流程</vt:lpstr>
      <vt:lpstr>Step1：資料匯入</vt:lpstr>
      <vt:lpstr>Step2：選取欄位</vt:lpstr>
      <vt:lpstr>Step3：K-Means</vt:lpstr>
      <vt:lpstr>Step4：選取答案欄位</vt:lpstr>
      <vt:lpstr>Step5：Join</vt:lpstr>
      <vt:lpstr>PowerPoint 簡報</vt:lpstr>
      <vt:lpstr>PowerPoint 簡報</vt:lpstr>
      <vt:lpstr>PowerPoint 簡報</vt:lpstr>
      <vt:lpstr>如何驗證集群演算法？</vt:lpstr>
      <vt:lpstr>進階 - Hierarchical演算法</vt:lpstr>
      <vt:lpstr>PowerPoint 簡報</vt:lpstr>
      <vt:lpstr>讓你的組織注入AI魂： 關聯分析</vt:lpstr>
      <vt:lpstr>都市傳奇：傳說中的啤酒尿布</vt:lpstr>
      <vt:lpstr>關聯分析</vt:lpstr>
      <vt:lpstr>FP-Growth 演算法</vt:lpstr>
      <vt:lpstr>FP-Growth流程</vt:lpstr>
      <vt:lpstr>Step1：資料匯入</vt:lpstr>
      <vt:lpstr>Step2：資料前處理</vt:lpstr>
      <vt:lpstr>Step2：數值離散化</vt:lpstr>
      <vt:lpstr>Step3：選取欄位</vt:lpstr>
      <vt:lpstr>Step4：數值轉布林值</vt:lpstr>
      <vt:lpstr>Step5：FP-Growth</vt:lpstr>
      <vt:lpstr>Step6：關聯分析</vt:lpstr>
      <vt:lpstr>PowerPoint 簡報</vt:lpstr>
      <vt:lpstr>PowerPoint 簡報</vt:lpstr>
      <vt:lpstr>PowerPoint 簡報</vt:lpstr>
      <vt:lpstr>補充：切割資料集</vt:lpstr>
      <vt:lpstr>PowerPoint 簡報</vt:lpstr>
      <vt:lpstr>補充：執行關聯分析</vt:lpstr>
      <vt:lpstr>PowerPoint 簡報</vt:lpstr>
      <vt:lpstr>眾裡尋他千百度： 文字探勘</vt:lpstr>
      <vt:lpstr>安裝文字探勘套件</vt:lpstr>
      <vt:lpstr>文字探勘介紹</vt:lpstr>
      <vt:lpstr>文字探勘介紹</vt:lpstr>
      <vt:lpstr>TF-IDF介紹</vt:lpstr>
      <vt:lpstr>TF-IDF介紹</vt:lpstr>
      <vt:lpstr>TF-IDF介紹</vt:lpstr>
      <vt:lpstr>TF-IDF介紹</vt:lpstr>
      <vt:lpstr>TF-IDF介紹</vt:lpstr>
      <vt:lpstr>TF-IDF介紹</vt:lpstr>
      <vt:lpstr>文字探勘 - 操作RapidＭiner</vt:lpstr>
      <vt:lpstr>文字探勘 - 操作RapidＭiner</vt:lpstr>
      <vt:lpstr>文字探勘 - 操作RapidＭiner</vt:lpstr>
      <vt:lpstr>文字探勘 - 操作RapidＭiner</vt:lpstr>
      <vt:lpstr>文字探勘 - 操作RapidＭiner</vt:lpstr>
      <vt:lpstr>文字探勘 - 操作RapidＭiner</vt:lpstr>
      <vt:lpstr>文字探勘 - 操作RapidＭiner</vt:lpstr>
      <vt:lpstr>文字探勘 - 操作RapidＭiner</vt:lpstr>
      <vt:lpstr>文字探勘 - 操作RapidＭiner</vt:lpstr>
      <vt:lpstr>文字探勘 - 操作RapidＭiner</vt:lpstr>
      <vt:lpstr>文字探勘 - 操作RapidＭiner</vt:lpstr>
      <vt:lpstr>文字探勘 - 操作RapidＭiner</vt:lpstr>
      <vt:lpstr>文字探勘 - 操作RapidＭiner</vt:lpstr>
      <vt:lpstr>文字探勘 - 操作RapidＭiner</vt:lpstr>
      <vt:lpstr>文字探勘 - 操作RapidMiner</vt:lpstr>
      <vt:lpstr>文字探勘 - 操作RapidMiner</vt:lpstr>
      <vt:lpstr>文字探勘 - 操作RapidMiner</vt:lpstr>
      <vt:lpstr>文字探勘 - 操作RapidMiner</vt:lpstr>
      <vt:lpstr>文字探勘 - 操作RapidMiner</vt:lpstr>
      <vt:lpstr>文字探勘 - 操作RapidMiner</vt:lpstr>
      <vt:lpstr>PowerPoint 簡報</vt:lpstr>
      <vt:lpstr>Google Trend 介紹</vt:lpstr>
      <vt:lpstr>Google Trend 介紹</vt:lpstr>
      <vt:lpstr>Google Trend 介紹</vt:lpstr>
      <vt:lpstr>Google Trend 2021年台灣熱門搜尋</vt:lpstr>
      <vt:lpstr>Google Trend 2021年台灣熱門搜尋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Lucy Lin</dc:creator>
  <cp:lastModifiedBy>User</cp:lastModifiedBy>
  <cp:revision>115</cp:revision>
  <cp:lastPrinted>2021-12-29T08:04:26Z</cp:lastPrinted>
  <dcterms:created xsi:type="dcterms:W3CDTF">2021-11-27T02:12:26Z</dcterms:created>
  <dcterms:modified xsi:type="dcterms:W3CDTF">2022-01-08T09:56:00Z</dcterms:modified>
</cp:coreProperties>
</file>